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6"/>
  </p:notesMasterIdLst>
  <p:handoutMasterIdLst>
    <p:handoutMasterId r:id="rId37"/>
  </p:handoutMasterIdLst>
  <p:sldIdLst>
    <p:sldId id="366" r:id="rId5"/>
    <p:sldId id="269" r:id="rId6"/>
    <p:sldId id="460" r:id="rId7"/>
    <p:sldId id="580" r:id="rId8"/>
    <p:sldId id="559" r:id="rId9"/>
    <p:sldId id="480" r:id="rId10"/>
    <p:sldId id="581" r:id="rId11"/>
    <p:sldId id="560" r:id="rId12"/>
    <p:sldId id="582" r:id="rId13"/>
    <p:sldId id="583" r:id="rId14"/>
    <p:sldId id="561" r:id="rId15"/>
    <p:sldId id="584" r:id="rId16"/>
    <p:sldId id="585" r:id="rId17"/>
    <p:sldId id="586" r:id="rId18"/>
    <p:sldId id="587" r:id="rId19"/>
    <p:sldId id="588" r:id="rId20"/>
    <p:sldId id="589" r:id="rId21"/>
    <p:sldId id="590" r:id="rId22"/>
    <p:sldId id="562" r:id="rId23"/>
    <p:sldId id="563" r:id="rId24"/>
    <p:sldId id="591" r:id="rId25"/>
    <p:sldId id="592" r:id="rId26"/>
    <p:sldId id="564" r:id="rId27"/>
    <p:sldId id="593" r:id="rId28"/>
    <p:sldId id="594" r:id="rId29"/>
    <p:sldId id="595" r:id="rId30"/>
    <p:sldId id="545" r:id="rId31"/>
    <p:sldId id="550" r:id="rId32"/>
    <p:sldId id="553" r:id="rId33"/>
    <p:sldId id="525" r:id="rId34"/>
    <p:sldId id="536" r:id="rId3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ola, Courtney A" initials="TCA" lastIdx="1" clrIdx="0">
    <p:extLst>
      <p:ext uri="{19B8F6BF-5375-455C-9EA6-DF929625EA0E}">
        <p15:presenceInfo xmlns:p15="http://schemas.microsoft.com/office/powerpoint/2012/main" userId="S-1-5-21-4027829005-1107895287-290554039-156439" providerId="AD"/>
      </p:ext>
    </p:extLst>
  </p:cmAuthor>
  <p:cmAuthor id="2" name="Tracy Grenier" initials="TG" lastIdx="18" clrIdx="1">
    <p:extLst>
      <p:ext uri="{19B8F6BF-5375-455C-9EA6-DF929625EA0E}">
        <p15:presenceInfo xmlns:p15="http://schemas.microsoft.com/office/powerpoint/2012/main" userId="f7eaefd1e09ea501" providerId="Windows Live"/>
      </p:ext>
    </p:extLst>
  </p:cmAuthor>
  <p:cmAuthor id="3" name="Elliott, Lisa M" initials="ELM" lastIdx="14" clrIdx="2">
    <p:extLst>
      <p:ext uri="{19B8F6BF-5375-455C-9EA6-DF929625EA0E}">
        <p15:presenceInfo xmlns:p15="http://schemas.microsoft.com/office/powerpoint/2012/main" userId="S::lisa.elliott@cengage.com::413b9e2d-9147-4de4-9b2f-d795fab8cf83" providerId="AD"/>
      </p:ext>
    </p:extLst>
  </p:cmAuthor>
  <p:cmAuthor id="4" name="Harnage, Liz H" initials="HLH" lastIdx="2" clrIdx="3">
    <p:extLst>
      <p:ext uri="{19B8F6BF-5375-455C-9EA6-DF929625EA0E}">
        <p15:presenceInfo xmlns:p15="http://schemas.microsoft.com/office/powerpoint/2012/main" userId="S::liz.harnage@cengage.com::82fda239-d77f-480d-97dd-fb3d97fa632a" providerId="AD"/>
      </p:ext>
    </p:extLst>
  </p:cmAuthor>
  <p:cmAuthor id="5" name="Gordner, Eliza" initials="GE" lastIdx="2" clrIdx="4">
    <p:extLst>
      <p:ext uri="{19B8F6BF-5375-455C-9EA6-DF929625EA0E}">
        <p15:presenceInfo xmlns:p15="http://schemas.microsoft.com/office/powerpoint/2012/main" userId="S::egordner@herzing.edu::3fd3a2fd-52f0-4764-8113-c2c882313d33" providerId="AD"/>
      </p:ext>
    </p:extLst>
  </p:cmAuthor>
  <p:cmAuthor id="6" name="Chase, Julia" initials="CJ" lastIdx="17" clrIdx="5">
    <p:extLst>
      <p:ext uri="{19B8F6BF-5375-455C-9EA6-DF929625EA0E}">
        <p15:presenceInfo xmlns:p15="http://schemas.microsoft.com/office/powerpoint/2012/main" userId="S::Julia.Chase@cengage.com::878172ca-eabb-4163-91e7-f0604673e1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A78"/>
    <a:srgbClr val="000000"/>
    <a:srgbClr val="006298"/>
    <a:srgbClr val="00B8E7"/>
    <a:srgbClr val="0098D4"/>
    <a:srgbClr val="E9255F"/>
    <a:srgbClr val="720102"/>
    <a:srgbClr val="830102"/>
    <a:srgbClr val="8D0001"/>
    <a:srgbClr val="FF6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51" autoAdjust="0"/>
    <p:restoredTop sz="85238" autoAdjust="0"/>
  </p:normalViewPr>
  <p:slideViewPr>
    <p:cSldViewPr snapToGrid="0" snapToObjects="1">
      <p:cViewPr varScale="1">
        <p:scale>
          <a:sx n="108" d="100"/>
          <a:sy n="108" d="100"/>
        </p:scale>
        <p:origin x="208" y="19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5" d="100"/>
          <a:sy n="85" d="100"/>
        </p:scale>
        <p:origin x="2720"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8AA413-85C6-40F2-B867-268CAAA7E377}" type="datetimeFigureOut">
              <a:rPr lang="en-US" smtClean="0"/>
              <a:t>2/22/21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767803E-66EE-42CE-8DFB-98553954E472}" type="slidenum">
              <a:rPr lang="en-US" smtClean="0"/>
              <a:t>‹#›</a:t>
            </a:fld>
            <a:endParaRPr lang="en-US" dirty="0"/>
          </a:p>
        </p:txBody>
      </p:sp>
    </p:spTree>
    <p:extLst>
      <p:ext uri="{BB962C8B-B14F-4D97-AF65-F5344CB8AC3E}">
        <p14:creationId xmlns:p14="http://schemas.microsoft.com/office/powerpoint/2010/main" val="2176210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6680D68-05FF-7942-990A-B21BB8E6CE33}" type="datetimeFigureOut">
              <a:rPr lang="en-US"/>
              <a:pPr>
                <a:defRPr/>
              </a:pPr>
              <a:t>2/22/21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91CAE60C-72A0-D14D-8733-C13212F694AD}" type="slidenum">
              <a:rPr lang="en-US"/>
              <a:pPr>
                <a:defRPr/>
              </a:pPr>
              <a:t>‹#›</a:t>
            </a:fld>
            <a:endParaRPr lang="en-US" dirty="0"/>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a:t>
            </a:fld>
            <a:endParaRPr lang="en-US" dirty="0"/>
          </a:p>
        </p:txBody>
      </p:sp>
    </p:spTree>
    <p:extLst>
      <p:ext uri="{BB962C8B-B14F-4D97-AF65-F5344CB8AC3E}">
        <p14:creationId xmlns:p14="http://schemas.microsoft.com/office/powerpoint/2010/main" val="2655694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10</a:t>
            </a:fld>
            <a:endParaRPr lang="en-US" dirty="0"/>
          </a:p>
        </p:txBody>
      </p:sp>
    </p:spTree>
    <p:extLst>
      <p:ext uri="{BB962C8B-B14F-4D97-AF65-F5344CB8AC3E}">
        <p14:creationId xmlns:p14="http://schemas.microsoft.com/office/powerpoint/2010/main" val="1311548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Termination by Operation of Law</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Death or incompetence: </a:t>
            </a:r>
            <a:r>
              <a:rPr lang="en-US" sz="1200" kern="1200" dirty="0">
                <a:solidFill>
                  <a:schemeClr val="tx1"/>
                </a:solidFill>
                <a:effectLst/>
                <a:latin typeface="+mn-lt"/>
                <a:ea typeface="+mn-ea"/>
                <a:cs typeface="+mn-cs"/>
              </a:rPr>
              <a:t>an offeree’s power of acceptance is terminated when the offeror or offeree dies, or becomes legally incapacitated, unless the offer is</a:t>
            </a:r>
            <a:r>
              <a:rPr lang="en-US" sz="1200" i="1" kern="1200" dirty="0">
                <a:solidFill>
                  <a:schemeClr val="tx1"/>
                </a:solidFill>
                <a:effectLst/>
                <a:latin typeface="+mn-lt"/>
                <a:ea typeface="+mn-ea"/>
                <a:cs typeface="+mn-cs"/>
              </a:rPr>
              <a:t> irrevocable</a:t>
            </a:r>
            <a:r>
              <a:rPr lang="en-US" sz="1200" kern="1200" dirty="0">
                <a:solidFill>
                  <a:schemeClr val="tx1"/>
                </a:solidFill>
                <a:effectLst/>
                <a:latin typeface="+mn-lt"/>
                <a:ea typeface="+mn-ea"/>
                <a:cs typeface="+mn-cs"/>
              </a:rPr>
              <a:t>.</a:t>
            </a:r>
          </a:p>
          <a:p>
            <a:r>
              <a:rPr lang="en-US" sz="1200" i="1" kern="1200" dirty="0">
                <a:solidFill>
                  <a:schemeClr val="tx1"/>
                </a:solidFill>
                <a:effectLst/>
                <a:latin typeface="+mn-lt"/>
                <a:ea typeface="+mn-ea"/>
                <a:cs typeface="+mn-cs"/>
              </a:rPr>
              <a:t>Lapse of time: </a:t>
            </a:r>
            <a:r>
              <a:rPr lang="en-US" sz="1200" kern="1200" dirty="0">
                <a:solidFill>
                  <a:schemeClr val="tx1"/>
                </a:solidFill>
                <a:effectLst/>
                <a:latin typeface="+mn-lt"/>
                <a:ea typeface="+mn-ea"/>
                <a:cs typeface="+mn-cs"/>
              </a:rPr>
              <a:t>an offer terminates </a:t>
            </a:r>
            <a:r>
              <a:rPr lang="en-US" sz="1200" i="1" kern="1200" dirty="0">
                <a:solidFill>
                  <a:schemeClr val="tx1"/>
                </a:solidFill>
                <a:effectLst/>
                <a:latin typeface="+mn-lt"/>
                <a:ea typeface="+mn-ea"/>
                <a:cs typeface="+mn-cs"/>
              </a:rPr>
              <a:t>Supervening illegality (</a:t>
            </a:r>
            <a:r>
              <a:rPr lang="en-US" sz="1200" kern="1200" dirty="0">
                <a:solidFill>
                  <a:schemeClr val="tx1"/>
                </a:solidFill>
                <a:effectLst/>
                <a:latin typeface="+mn-lt"/>
                <a:ea typeface="+mn-ea"/>
                <a:cs typeface="+mn-cs"/>
              </a:rPr>
              <a:t>a statute or court decision that makes an offer automatically illegal, terminating the offer).</a:t>
            </a:r>
          </a:p>
          <a:p>
            <a:r>
              <a:rPr lang="en-US" sz="1200" kern="1200" dirty="0">
                <a:solidFill>
                  <a:schemeClr val="tx1"/>
                </a:solidFill>
                <a:effectLst/>
                <a:latin typeface="+mn-lt"/>
                <a:ea typeface="+mn-ea"/>
                <a:cs typeface="+mn-cs"/>
              </a:rPr>
              <a:t> </a:t>
            </a:r>
          </a:p>
          <a:p>
            <a:endParaRPr lang="en-IN"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11</a:t>
            </a:fld>
            <a:endParaRPr lang="en-US" dirty="0"/>
          </a:p>
        </p:txBody>
      </p:sp>
    </p:spTree>
    <p:extLst>
      <p:ext uri="{BB962C8B-B14F-4D97-AF65-F5344CB8AC3E}">
        <p14:creationId xmlns:p14="http://schemas.microsoft.com/office/powerpoint/2010/main" val="4263956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Divide students into small groups, and give them the following instructions to analyze and answer this discussion prompt.</a:t>
            </a:r>
          </a:p>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12</a:t>
            </a:fld>
            <a:endParaRPr lang="en-US" dirty="0"/>
          </a:p>
        </p:txBody>
      </p:sp>
    </p:spTree>
    <p:extLst>
      <p:ext uri="{BB962C8B-B14F-4D97-AF65-F5344CB8AC3E}">
        <p14:creationId xmlns:p14="http://schemas.microsoft.com/office/powerpoint/2010/main" val="2636949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 </a:t>
            </a:r>
            <a:r>
              <a:rPr lang="en-US" sz="1200" b="1" kern="1200" dirty="0">
                <a:solidFill>
                  <a:schemeClr val="tx1"/>
                </a:solidFill>
                <a:effectLst/>
                <a:latin typeface="+mn-lt"/>
                <a:ea typeface="+mn-ea"/>
                <a:cs typeface="+mn-cs"/>
              </a:rPr>
              <a:t>acceptance </a:t>
            </a:r>
            <a:r>
              <a:rPr lang="en-US" sz="1200" kern="1200" dirty="0">
                <a:solidFill>
                  <a:schemeClr val="tx1"/>
                </a:solidFill>
                <a:effectLst/>
                <a:latin typeface="+mn-lt"/>
                <a:ea typeface="+mn-ea"/>
                <a:cs typeface="+mn-cs"/>
              </a:rPr>
              <a:t>is a voluntary act by the offeree that shows assent (or agreement) to the terms of an offer by words (or conduct). </a:t>
            </a:r>
          </a:p>
          <a:p>
            <a:r>
              <a:rPr lang="en-US" sz="1200" kern="1200" dirty="0">
                <a:solidFill>
                  <a:schemeClr val="tx1"/>
                </a:solidFill>
                <a:effectLst/>
                <a:latin typeface="+mn-lt"/>
                <a:ea typeface="+mn-ea"/>
                <a:cs typeface="+mn-cs"/>
              </a:rPr>
              <a:t>The acceptance must be unequivocal, and must be communicated to the offeror. </a:t>
            </a:r>
          </a:p>
          <a:p>
            <a:r>
              <a:rPr lang="en-US" sz="1200" kern="1200" dirty="0">
                <a:solidFill>
                  <a:schemeClr val="tx1"/>
                </a:solidFill>
                <a:effectLst/>
                <a:latin typeface="+mn-lt"/>
                <a:ea typeface="+mn-ea"/>
                <a:cs typeface="+mn-cs"/>
              </a:rPr>
              <a:t>Generally, only the person to whom the offer is made (or that person’s agent) can accept the offer, and create a binding contract.</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13</a:t>
            </a:fld>
            <a:endParaRPr lang="en-US" dirty="0"/>
          </a:p>
        </p:txBody>
      </p:sp>
    </p:spTree>
    <p:extLst>
      <p:ext uri="{BB962C8B-B14F-4D97-AF65-F5344CB8AC3E}">
        <p14:creationId xmlns:p14="http://schemas.microsoft.com/office/powerpoint/2010/main" val="3583698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 </a:t>
            </a:r>
            <a:r>
              <a:rPr lang="en-US" sz="1200" b="1" kern="1200" dirty="0">
                <a:solidFill>
                  <a:schemeClr val="tx1"/>
                </a:solidFill>
                <a:effectLst/>
                <a:latin typeface="+mn-lt"/>
                <a:ea typeface="+mn-ea"/>
                <a:cs typeface="+mn-cs"/>
              </a:rPr>
              <a:t>offer</a:t>
            </a:r>
            <a:r>
              <a:rPr lang="en-US" sz="1200" kern="1200" dirty="0">
                <a:solidFill>
                  <a:schemeClr val="tx1"/>
                </a:solidFill>
                <a:effectLst/>
                <a:latin typeface="+mn-lt"/>
                <a:ea typeface="+mn-ea"/>
                <a:cs typeface="+mn-cs"/>
              </a:rPr>
              <a:t> is a promise (or commitment) to perform (or refrain from performing) some specified act in the future.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When </a:t>
            </a:r>
            <a:r>
              <a:rPr lang="en-US" sz="1200" b="1" kern="1200" dirty="0">
                <a:solidFill>
                  <a:schemeClr val="tx1"/>
                </a:solidFill>
                <a:effectLst/>
                <a:latin typeface="+mn-lt"/>
                <a:ea typeface="+mn-ea"/>
                <a:cs typeface="+mn-cs"/>
              </a:rPr>
              <a:t>Intent</a:t>
            </a:r>
            <a:r>
              <a:rPr lang="en-US" sz="1200" kern="1200" dirty="0">
                <a:solidFill>
                  <a:schemeClr val="tx1"/>
                </a:solidFill>
                <a:effectLst/>
                <a:latin typeface="+mn-lt"/>
                <a:ea typeface="+mn-ea"/>
                <a:cs typeface="+mn-cs"/>
              </a:rPr>
              <a:t> may be lacking</a:t>
            </a:r>
          </a:p>
          <a:p>
            <a:pPr lvl="2"/>
            <a:r>
              <a:rPr lang="en-US" sz="1200" kern="1200" dirty="0">
                <a:solidFill>
                  <a:schemeClr val="tx1"/>
                </a:solidFill>
                <a:effectLst/>
                <a:latin typeface="+mn-lt"/>
                <a:ea typeface="+mn-ea"/>
                <a:cs typeface="+mn-cs"/>
              </a:rPr>
              <a:t>Expressions of opinion</a:t>
            </a:r>
          </a:p>
          <a:p>
            <a:pPr lvl="2"/>
            <a:r>
              <a:rPr lang="en-US" sz="1200" kern="1200" dirty="0">
                <a:solidFill>
                  <a:schemeClr val="tx1"/>
                </a:solidFill>
                <a:effectLst/>
                <a:latin typeface="+mn-lt"/>
                <a:ea typeface="+mn-ea"/>
                <a:cs typeface="+mn-cs"/>
              </a:rPr>
              <a:t>Statements of future intent</a:t>
            </a:r>
          </a:p>
          <a:p>
            <a:pPr lvl="2"/>
            <a:r>
              <a:rPr lang="en-US" sz="1200" kern="1200" dirty="0">
                <a:solidFill>
                  <a:schemeClr val="tx1"/>
                </a:solidFill>
                <a:effectLst/>
                <a:latin typeface="+mn-lt"/>
                <a:ea typeface="+mn-ea"/>
                <a:cs typeface="+mn-cs"/>
              </a:rPr>
              <a:t>Preliminary negotiations</a:t>
            </a:r>
          </a:p>
          <a:p>
            <a:pPr lvl="2"/>
            <a:r>
              <a:rPr lang="en-US" sz="1200" kern="1200" dirty="0">
                <a:solidFill>
                  <a:schemeClr val="tx1"/>
                </a:solidFill>
                <a:effectLst/>
                <a:latin typeface="+mn-lt"/>
                <a:ea typeface="+mn-ea"/>
                <a:cs typeface="+mn-cs"/>
              </a:rPr>
              <a:t>Invitations to bid</a:t>
            </a:r>
          </a:p>
          <a:p>
            <a:pPr lvl="2"/>
            <a:r>
              <a:rPr lang="en-US" sz="1200" kern="1200" dirty="0">
                <a:solidFill>
                  <a:schemeClr val="tx1"/>
                </a:solidFill>
                <a:effectLst/>
                <a:latin typeface="+mn-lt"/>
                <a:ea typeface="+mn-ea"/>
                <a:cs typeface="+mn-cs"/>
              </a:rPr>
              <a:t>Advertisements and price lists</a:t>
            </a:r>
          </a:p>
          <a:p>
            <a:pPr lvl="2"/>
            <a:r>
              <a:rPr lang="en-US" sz="1200" kern="1200" dirty="0">
                <a:solidFill>
                  <a:schemeClr val="tx1"/>
                </a:solidFill>
                <a:effectLst/>
                <a:latin typeface="+mn-lt"/>
                <a:ea typeface="+mn-ea"/>
                <a:cs typeface="+mn-cs"/>
              </a:rPr>
              <a:t>Live and online auctions</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14</a:t>
            </a:fld>
            <a:endParaRPr lang="en-US" dirty="0"/>
          </a:p>
        </p:txBody>
      </p:sp>
    </p:spTree>
    <p:extLst>
      <p:ext uri="{BB962C8B-B14F-4D97-AF65-F5344CB8AC3E}">
        <p14:creationId xmlns:p14="http://schemas.microsoft.com/office/powerpoint/2010/main" val="4167906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15</a:t>
            </a:fld>
            <a:endParaRPr lang="en-US" dirty="0"/>
          </a:p>
        </p:txBody>
      </p:sp>
    </p:spTree>
    <p:extLst>
      <p:ext uri="{BB962C8B-B14F-4D97-AF65-F5344CB8AC3E}">
        <p14:creationId xmlns:p14="http://schemas.microsoft.com/office/powerpoint/2010/main" val="36972965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Mode and Timeliness of Acceptance: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mailbox rule</a:t>
            </a:r>
            <a:r>
              <a:rPr lang="en-US" sz="1200" kern="1200" dirty="0">
                <a:solidFill>
                  <a:schemeClr val="tx1"/>
                </a:solidFill>
                <a:effectLst/>
                <a:latin typeface="+mn-lt"/>
                <a:ea typeface="+mn-ea"/>
                <a:cs typeface="+mn-cs"/>
              </a:rPr>
              <a:t>: acceptance is valid when it is dispatched through the mail.</a:t>
            </a:r>
          </a:p>
          <a:p>
            <a:r>
              <a:rPr lang="en-US" sz="1200" b="1" kern="1200" dirty="0">
                <a:solidFill>
                  <a:schemeClr val="tx1"/>
                </a:solidFill>
                <a:effectLst/>
                <a:latin typeface="+mn-lt"/>
                <a:ea typeface="+mn-ea"/>
                <a:cs typeface="+mn-cs"/>
              </a:rPr>
              <a:t>Authorized means of communication</a:t>
            </a:r>
            <a:r>
              <a:rPr lang="en-US" sz="1200" kern="1200" dirty="0">
                <a:solidFill>
                  <a:schemeClr val="tx1"/>
                </a:solidFill>
                <a:effectLst/>
                <a:latin typeface="+mn-lt"/>
                <a:ea typeface="+mn-ea"/>
                <a:cs typeface="+mn-cs"/>
              </a:rPr>
              <a:t>: when an offeror specifies how acceptance should be made, the contract is not formed unless the offeree uses that mode of acceptance. </a:t>
            </a:r>
          </a:p>
          <a:p>
            <a:r>
              <a:rPr lang="en-US" sz="1200" b="1" kern="1200" dirty="0">
                <a:solidFill>
                  <a:schemeClr val="tx1"/>
                </a:solidFill>
                <a:effectLst/>
                <a:latin typeface="+mn-lt"/>
                <a:ea typeface="+mn-ea"/>
                <a:cs typeface="+mn-cs"/>
              </a:rPr>
              <a:t>Substitute method of acceptance</a:t>
            </a:r>
            <a:r>
              <a:rPr lang="en-US" sz="1200" kern="1200" dirty="0">
                <a:solidFill>
                  <a:schemeClr val="tx1"/>
                </a:solidFill>
                <a:effectLst/>
                <a:latin typeface="+mn-lt"/>
                <a:ea typeface="+mn-ea"/>
                <a:cs typeface="+mn-cs"/>
              </a:rPr>
              <a:t>: the acceptance of an offer by a substitute method may still be effective, if that method serves the same purpose as the authorized means.</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16</a:t>
            </a:fld>
            <a:endParaRPr lang="en-US" dirty="0"/>
          </a:p>
        </p:txBody>
      </p:sp>
    </p:spTree>
    <p:extLst>
      <p:ext uri="{BB962C8B-B14F-4D97-AF65-F5344CB8AC3E}">
        <p14:creationId xmlns:p14="http://schemas.microsoft.com/office/powerpoint/2010/main" val="6965949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17</a:t>
            </a:fld>
            <a:endParaRPr lang="en-US" dirty="0"/>
          </a:p>
        </p:txBody>
      </p:sp>
    </p:spTree>
    <p:extLst>
      <p:ext uri="{BB962C8B-B14F-4D97-AF65-F5344CB8AC3E}">
        <p14:creationId xmlns:p14="http://schemas.microsoft.com/office/powerpoint/2010/main" val="26324087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18</a:t>
            </a:fld>
            <a:endParaRPr lang="en-US" dirty="0"/>
          </a:p>
        </p:txBody>
      </p:sp>
    </p:spTree>
    <p:extLst>
      <p:ext uri="{BB962C8B-B14F-4D97-AF65-F5344CB8AC3E}">
        <p14:creationId xmlns:p14="http://schemas.microsoft.com/office/powerpoint/2010/main" val="29364013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0988" lvl="1" indent="-280988"/>
            <a:r>
              <a:rPr lang="en-US" dirty="0"/>
              <a:t>Provisions to Include</a:t>
            </a:r>
          </a:p>
          <a:p>
            <a:pPr marL="914400" lvl="2" indent="-457200">
              <a:buClrTx/>
              <a:buFont typeface="+mj-lt"/>
              <a:buAutoNum type="arabicPeriod"/>
            </a:pPr>
            <a:r>
              <a:rPr lang="en-US" sz="2000" dirty="0"/>
              <a:t>Acceptance of terms</a:t>
            </a:r>
          </a:p>
          <a:p>
            <a:pPr marL="914400" lvl="2" indent="-457200">
              <a:buClrTx/>
              <a:buFont typeface="+mj-lt"/>
              <a:buAutoNum type="arabicPeriod"/>
            </a:pPr>
            <a:r>
              <a:rPr lang="en-US" sz="2000" dirty="0"/>
              <a:t>Payment</a:t>
            </a:r>
          </a:p>
          <a:p>
            <a:pPr marL="914400" lvl="2" indent="-457200">
              <a:buClrTx/>
              <a:buFont typeface="+mj-lt"/>
              <a:buAutoNum type="arabicPeriod"/>
            </a:pPr>
            <a:r>
              <a:rPr lang="en-US" sz="2000" dirty="0"/>
              <a:t>Return policy</a:t>
            </a:r>
          </a:p>
          <a:p>
            <a:pPr marL="914400" lvl="2" indent="-457200">
              <a:buClrTx/>
              <a:buFont typeface="+mj-lt"/>
              <a:buAutoNum type="arabicPeriod"/>
            </a:pPr>
            <a:r>
              <a:rPr lang="en-US" sz="2000" dirty="0"/>
              <a:t>Disclaimer</a:t>
            </a:r>
          </a:p>
          <a:p>
            <a:pPr marL="914400" lvl="2" indent="-457200">
              <a:buClrTx/>
              <a:buFont typeface="+mj-lt"/>
              <a:buAutoNum type="arabicPeriod"/>
            </a:pPr>
            <a:r>
              <a:rPr lang="en-US" sz="2000" dirty="0"/>
              <a:t>Limitation on remedies</a:t>
            </a:r>
          </a:p>
          <a:p>
            <a:pPr marL="914400" lvl="2" indent="-457200">
              <a:buClrTx/>
              <a:buFont typeface="+mj-lt"/>
              <a:buAutoNum type="arabicPeriod"/>
            </a:pPr>
            <a:r>
              <a:rPr lang="en-US" sz="2000" dirty="0"/>
              <a:t>Privacy policy</a:t>
            </a:r>
          </a:p>
          <a:p>
            <a:pPr marL="914400" lvl="2" indent="-457200">
              <a:buClrTx/>
              <a:buFont typeface="+mj-lt"/>
              <a:buAutoNum type="arabicPeriod"/>
            </a:pPr>
            <a:r>
              <a:rPr lang="en-US" sz="2000" dirty="0"/>
              <a:t>Dispute resolution</a:t>
            </a:r>
            <a:endParaRPr lang="en-US" dirty="0"/>
          </a:p>
          <a:p>
            <a:endParaRPr lang="en-IN"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19</a:t>
            </a:fld>
            <a:endParaRPr lang="en-US" dirty="0"/>
          </a:p>
        </p:txBody>
      </p:sp>
    </p:spTree>
    <p:extLst>
      <p:ext uri="{BB962C8B-B14F-4D97-AF65-F5344CB8AC3E}">
        <p14:creationId xmlns:p14="http://schemas.microsoft.com/office/powerpoint/2010/main" val="1305941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a:t>
            </a:fld>
            <a:endParaRPr lang="en-US" dirty="0"/>
          </a:p>
        </p:txBody>
      </p:sp>
    </p:spTree>
    <p:extLst>
      <p:ext uri="{BB962C8B-B14F-4D97-AF65-F5344CB8AC3E}">
        <p14:creationId xmlns:p14="http://schemas.microsoft.com/office/powerpoint/2010/main" val="10981212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Shrink-wrap terms that may not be enforced: </a:t>
            </a:r>
            <a:r>
              <a:rPr lang="en-US" sz="1200" kern="1200" dirty="0">
                <a:solidFill>
                  <a:schemeClr val="tx1"/>
                </a:solidFill>
                <a:effectLst/>
                <a:latin typeface="+mn-lt"/>
                <a:ea typeface="+mn-ea"/>
                <a:cs typeface="+mn-cs"/>
              </a:rPr>
              <a:t>some courts have refused to enforce certain terms, because the buyer did not expressly consent to them.</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Browse-wrap terms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term or condition of use that is presented when an online buyer downloads a product, but to which the buyer does not have to agree before installing or using the product.</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23</a:t>
            </a:fld>
            <a:endParaRPr lang="en-US" dirty="0"/>
          </a:p>
        </p:txBody>
      </p:sp>
    </p:spTree>
    <p:extLst>
      <p:ext uri="{BB962C8B-B14F-4D97-AF65-F5344CB8AC3E}">
        <p14:creationId xmlns:p14="http://schemas.microsoft.com/office/powerpoint/2010/main" val="18847316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Partnering agreements: </a:t>
            </a:r>
            <a:r>
              <a:rPr lang="en-US" sz="1200" kern="1200" dirty="0">
                <a:solidFill>
                  <a:schemeClr val="tx1"/>
                </a:solidFill>
                <a:effectLst/>
                <a:latin typeface="+mn-lt"/>
                <a:ea typeface="+mn-ea"/>
                <a:cs typeface="+mn-cs"/>
              </a:rPr>
              <a:t>a partnering agreement reduces the likelihood of contract disputes, because the buyer and the seller have agreed in advance to the terms and conditions that will accompany each sale.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24</a:t>
            </a:fld>
            <a:endParaRPr lang="en-US" dirty="0"/>
          </a:p>
        </p:txBody>
      </p:sp>
    </p:spTree>
    <p:extLst>
      <p:ext uri="{BB962C8B-B14F-4D97-AF65-F5344CB8AC3E}">
        <p14:creationId xmlns:p14="http://schemas.microsoft.com/office/powerpoint/2010/main" val="13000169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Highlights of the UETA</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Attribution</a:t>
            </a:r>
          </a:p>
          <a:p>
            <a:r>
              <a:rPr lang="en-US" sz="1200" kern="1200" dirty="0">
                <a:solidFill>
                  <a:schemeClr val="tx1"/>
                </a:solidFill>
                <a:effectLst/>
                <a:latin typeface="+mn-lt"/>
                <a:ea typeface="+mn-ea"/>
                <a:cs typeface="+mn-cs"/>
              </a:rPr>
              <a:t>If an electronic record or signature is the act of a particular person, the record or signature may be attributed to that person.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Effect of Errors</a:t>
            </a:r>
          </a:p>
          <a:p>
            <a:r>
              <a:rPr lang="en-US" sz="1200" kern="1200" dirty="0">
                <a:solidFill>
                  <a:schemeClr val="tx1"/>
                </a:solidFill>
                <a:effectLst/>
                <a:latin typeface="+mn-lt"/>
                <a:ea typeface="+mn-ea"/>
                <a:cs typeface="+mn-cs"/>
              </a:rPr>
              <a:t>The UETA encourages the use of security procedures to verify changes to electronic documents, and to correct errors.</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25</a:t>
            </a:fld>
            <a:endParaRPr lang="en-US" dirty="0"/>
          </a:p>
        </p:txBody>
      </p:sp>
    </p:spTree>
    <p:extLst>
      <p:ext uri="{BB962C8B-B14F-4D97-AF65-F5344CB8AC3E}">
        <p14:creationId xmlns:p14="http://schemas.microsoft.com/office/powerpoint/2010/main" val="2595413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26</a:t>
            </a:fld>
            <a:endParaRPr lang="en-US" dirty="0"/>
          </a:p>
        </p:txBody>
      </p:sp>
    </p:spTree>
    <p:extLst>
      <p:ext uri="{BB962C8B-B14F-4D97-AF65-F5344CB8AC3E}">
        <p14:creationId xmlns:p14="http://schemas.microsoft.com/office/powerpoint/2010/main" val="22345246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27</a:t>
            </a:fld>
            <a:endParaRPr lang="en-US" dirty="0"/>
          </a:p>
        </p:txBody>
      </p:sp>
    </p:spTree>
    <p:extLst>
      <p:ext uri="{BB962C8B-B14F-4D97-AF65-F5344CB8AC3E}">
        <p14:creationId xmlns:p14="http://schemas.microsoft.com/office/powerpoint/2010/main" val="3220633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Break students out into small groups, and have students discuss the questions posed on the slide.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UETA has been adopted, at least in part, by forty-eight states.</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28</a:t>
            </a:fld>
            <a:endParaRPr lang="en-US" dirty="0"/>
          </a:p>
        </p:txBody>
      </p:sp>
    </p:spTree>
    <p:extLst>
      <p:ext uri="{BB962C8B-B14F-4D97-AF65-F5344CB8AC3E}">
        <p14:creationId xmlns:p14="http://schemas.microsoft.com/office/powerpoint/2010/main" val="22446794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parties must agree on the terms of the contract, and manifest to each other their mutual assent (agreement) to the same bargain. Ordinarily, agreement is evidenced by two events: an offer and an acceptance. </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29</a:t>
            </a:fld>
            <a:endParaRPr lang="en-US" dirty="0"/>
          </a:p>
        </p:txBody>
      </p:sp>
    </p:spTree>
    <p:extLst>
      <p:ext uri="{BB962C8B-B14F-4D97-AF65-F5344CB8AC3E}">
        <p14:creationId xmlns:p14="http://schemas.microsoft.com/office/powerpoint/2010/main" val="9725997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30</a:t>
            </a:fld>
            <a:endParaRPr lang="en-US" dirty="0"/>
          </a:p>
        </p:txBody>
      </p:sp>
    </p:spTree>
    <p:extLst>
      <p:ext uri="{BB962C8B-B14F-4D97-AF65-F5344CB8AC3E}">
        <p14:creationId xmlns:p14="http://schemas.microsoft.com/office/powerpoint/2010/main" val="33352454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31</a:t>
            </a:fld>
            <a:endParaRPr lang="en-US" dirty="0"/>
          </a:p>
        </p:txBody>
      </p:sp>
    </p:spTree>
    <p:extLst>
      <p:ext uri="{BB962C8B-B14F-4D97-AF65-F5344CB8AC3E}">
        <p14:creationId xmlns:p14="http://schemas.microsoft.com/office/powerpoint/2010/main" val="4274447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3</a:t>
            </a:fld>
            <a:endParaRPr lang="en-US" dirty="0"/>
          </a:p>
        </p:txBody>
      </p:sp>
    </p:spTree>
    <p:extLst>
      <p:ext uri="{BB962C8B-B14F-4D97-AF65-F5344CB8AC3E}">
        <p14:creationId xmlns:p14="http://schemas.microsoft.com/office/powerpoint/2010/main" val="3986037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Question: </a:t>
            </a:r>
            <a:r>
              <a:rPr lang="en-US" b="0" dirty="0"/>
              <a:t>Ask students if they think </a:t>
            </a:r>
            <a:r>
              <a:rPr lang="en-US" dirty="0"/>
              <a:t>Agreement is required to form a contract, whether it is formed in the traditional way (on paper) or online. </a:t>
            </a:r>
          </a:p>
          <a:p>
            <a:r>
              <a:rPr lang="en-US" b="1" dirty="0"/>
              <a:t>Answer:  </a:t>
            </a:r>
            <a:r>
              <a:rPr lang="en-US" b="0" dirty="0"/>
              <a:t>Responses will vary.</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4</a:t>
            </a:fld>
            <a:endParaRPr lang="en-US" dirty="0"/>
          </a:p>
        </p:txBody>
      </p:sp>
    </p:spTree>
    <p:extLst>
      <p:ext uri="{BB962C8B-B14F-4D97-AF65-F5344CB8AC3E}">
        <p14:creationId xmlns:p14="http://schemas.microsoft.com/office/powerpoint/2010/main" val="1135944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The evidence</a:t>
            </a:r>
            <a:r>
              <a:rPr lang="en-US" sz="1200" kern="1200" dirty="0">
                <a:solidFill>
                  <a:schemeClr val="tx1"/>
                </a:solidFill>
                <a:effectLst/>
                <a:latin typeface="+mn-lt"/>
                <a:ea typeface="+mn-ea"/>
                <a:cs typeface="+mn-cs"/>
              </a:rPr>
              <a:t> included a faxed document specifying the details of the water ride, along with the parties’ subsequent actions (having begun construction, and written notes on the faxed document). </a:t>
            </a:r>
          </a:p>
          <a:p>
            <a:r>
              <a:rPr lang="en-US" sz="1200" kern="1200" dirty="0">
                <a:solidFill>
                  <a:schemeClr val="tx1"/>
                </a:solidFill>
                <a:effectLst/>
                <a:latin typeface="+mn-lt"/>
                <a:ea typeface="+mn-ea"/>
                <a:cs typeface="+mn-cs"/>
              </a:rPr>
              <a:t> </a:t>
            </a:r>
          </a:p>
          <a:p>
            <a:r>
              <a:rPr lang="en-IN" dirty="0"/>
              <a:t>	</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5</a:t>
            </a:fld>
            <a:endParaRPr lang="en-US" dirty="0"/>
          </a:p>
        </p:txBody>
      </p:sp>
    </p:spTree>
    <p:extLst>
      <p:ext uri="{BB962C8B-B14F-4D97-AF65-F5344CB8AC3E}">
        <p14:creationId xmlns:p14="http://schemas.microsoft.com/office/powerpoint/2010/main" val="612061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6</a:t>
            </a:fld>
            <a:endParaRPr lang="en-US" dirty="0"/>
          </a:p>
        </p:txBody>
      </p:sp>
    </p:spTree>
    <p:extLst>
      <p:ext uri="{BB962C8B-B14F-4D97-AF65-F5344CB8AC3E}">
        <p14:creationId xmlns:p14="http://schemas.microsoft.com/office/powerpoint/2010/main" val="3725576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1">
              <a:buFont typeface="Arial" panose="020B0604020202020204" pitchFamily="34" charset="0"/>
              <a:buNone/>
            </a:pPr>
            <a:r>
              <a:rPr lang="en-US" b="1" dirty="0">
                <a:solidFill>
                  <a:prstClr val="black"/>
                </a:solidFill>
              </a:rPr>
              <a:t>Communication of the offer: </a:t>
            </a:r>
            <a:r>
              <a:rPr lang="en-US" b="0" dirty="0">
                <a:solidFill>
                  <a:schemeClr val="tx1"/>
                </a:solidFill>
              </a:rPr>
              <a:t>t</a:t>
            </a:r>
            <a:r>
              <a:rPr lang="en-US" dirty="0"/>
              <a:t>he offer must be communicated to the offeree.</a:t>
            </a:r>
          </a:p>
          <a:p>
            <a:r>
              <a:rPr lang="en-US" dirty="0"/>
              <a:t> </a:t>
            </a:r>
          </a:p>
          <a:p>
            <a:endParaRPr lang="en-IN"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7</a:t>
            </a:fld>
            <a:endParaRPr lang="en-US" dirty="0"/>
          </a:p>
        </p:txBody>
      </p:sp>
    </p:spTree>
    <p:extLst>
      <p:ext uri="{BB962C8B-B14F-4D97-AF65-F5344CB8AC3E}">
        <p14:creationId xmlns:p14="http://schemas.microsoft.com/office/powerpoint/2010/main" val="1335903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8</a:t>
            </a:fld>
            <a:endParaRPr lang="en-US" dirty="0"/>
          </a:p>
        </p:txBody>
      </p:sp>
    </p:spTree>
    <p:extLst>
      <p:ext uri="{BB962C8B-B14F-4D97-AF65-F5344CB8AC3E}">
        <p14:creationId xmlns:p14="http://schemas.microsoft.com/office/powerpoint/2010/main" val="1472168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9</a:t>
            </a:fld>
            <a:endParaRPr lang="en-US" dirty="0"/>
          </a:p>
        </p:txBody>
      </p:sp>
    </p:spTree>
    <p:extLst>
      <p:ext uri="{BB962C8B-B14F-4D97-AF65-F5344CB8AC3E}">
        <p14:creationId xmlns:p14="http://schemas.microsoft.com/office/powerpoint/2010/main" val="3635242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dirty="0"/>
              <a:t>Click to edit Master title style</a:t>
            </a:r>
          </a:p>
        </p:txBody>
      </p:sp>
      <p:sp>
        <p:nvSpPr>
          <p:cNvPr id="12" name="Text Placeholder 11"/>
          <p:cNvSpPr>
            <a:spLocks noGrp="1"/>
          </p:cNvSpPr>
          <p:nvPr>
            <p:ph type="body" sz="quarter" idx="17" hasCustomPrompt="1"/>
          </p:nvPr>
        </p:nvSpPr>
        <p:spPr>
          <a:xfrm>
            <a:off x="743576" y="1638300"/>
            <a:ext cx="10711543" cy="4394200"/>
          </a:xfrm>
        </p:spPr>
        <p:txBody>
          <a:bodyPr>
            <a:normAutofit/>
          </a:bodyPr>
          <a:lstStyle>
            <a:lvl1pPr marL="457200" indent="-457200">
              <a:lnSpc>
                <a:spcPct val="100000"/>
              </a:lnSpc>
              <a:spcBef>
                <a:spcPts val="624"/>
              </a:spcBef>
              <a:buClr>
                <a:srgbClr val="004A78"/>
              </a:buClr>
              <a:buFont typeface="Arial" panose="020B0604020202020204" pitchFamily="34" charset="0"/>
              <a:buChar char="•"/>
              <a:defRPr sz="2600">
                <a:solidFill>
                  <a:srgbClr val="000000"/>
                </a:solidFill>
              </a:defRPr>
            </a:lvl1pPr>
            <a:lvl2pPr marL="804863" marR="0" indent="-347663" algn="l" defTabSz="914400" rtl="0" eaLnBrk="1" fontAlgn="base" latinLnBrk="0" hangingPunct="1">
              <a:lnSpc>
                <a:spcPct val="100000"/>
              </a:lnSpc>
              <a:spcBef>
                <a:spcPts val="624"/>
              </a:spcBef>
              <a:spcAft>
                <a:spcPct val="0"/>
              </a:spcAft>
              <a:buClr>
                <a:srgbClr val="006298"/>
              </a:buClr>
              <a:buSzPct val="80000"/>
              <a:buFont typeface="Arial" panose="020B0604020202020204" pitchFamily="34" charset="0"/>
              <a:buChar char="–"/>
              <a:tabLst/>
              <a:defRPr sz="2400" baseline="0"/>
            </a:lvl2pPr>
            <a:lvl3pPr marL="1255713" indent="-341313">
              <a:lnSpc>
                <a:spcPct val="100000"/>
              </a:lnSpc>
              <a:spcBef>
                <a:spcPts val="624"/>
              </a:spcBef>
              <a:buClr>
                <a:srgbClr val="000000"/>
              </a:buClr>
              <a:buFont typeface="Arial" charset="0"/>
              <a:buChar char="•"/>
              <a:defRPr sz="2000"/>
            </a:lvl3pPr>
            <a:lvl4pPr marL="1600200" indent="-228600">
              <a:buClr>
                <a:srgbClr val="000000"/>
              </a:buClr>
              <a:buSzPct val="50000"/>
              <a:buFont typeface="Calibri" charset="0"/>
              <a:buChar char="▶"/>
              <a:defRPr sz="2000"/>
            </a:lvl4pPr>
            <a:lvl5pPr marL="2057400" indent="-228600">
              <a:buClr>
                <a:srgbClr val="000000"/>
              </a:buClr>
              <a:buFont typeface="Helvetica" charset="0"/>
              <a:buChar char="⁃"/>
              <a:defRPr sz="2000"/>
            </a:lvl5pPr>
          </a:lstStyle>
          <a:p>
            <a:pPr lvl="0"/>
            <a:r>
              <a:rPr lang="en-US" dirty="0"/>
              <a:t> </a:t>
            </a:r>
          </a:p>
          <a:p>
            <a:pPr lvl="1"/>
            <a:r>
              <a:rPr lang="en-US" dirty="0"/>
              <a:t> </a:t>
            </a:r>
          </a:p>
          <a:p>
            <a:pPr lvl="2"/>
            <a:r>
              <a:rPr lang="en-US" dirty="0"/>
              <a:t> </a:t>
            </a:r>
          </a:p>
        </p:txBody>
      </p:sp>
      <p:sp>
        <p:nvSpPr>
          <p:cNvPr id="5" name="Footer"/>
          <p:cNvSpPr txBox="1"/>
          <p:nvPr userDrawn="1"/>
        </p:nvSpPr>
        <p:spPr>
          <a:xfrm>
            <a:off x="2653748" y="6380946"/>
            <a:ext cx="9184134"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Miller, Business Law Today Comprehensive Edition Text &amp; Cases, 13</a:t>
            </a:r>
            <a:r>
              <a:rPr kumimoji="0" lang="en-US" sz="1400" b="0" i="0" u="none" strike="noStrike" kern="1200" cap="none" spc="0" normalizeH="0" baseline="30000" noProof="0" dirty="0">
                <a:ln>
                  <a:noFill/>
                </a:ln>
                <a:solidFill>
                  <a:srgbClr val="004A78"/>
                </a:solidFill>
                <a:effectLst/>
                <a:uLnTx/>
                <a:uFillTx/>
                <a:latin typeface="arial" charset="0"/>
                <a:ea typeface="+mn-ea"/>
                <a:cs typeface="+mn-cs"/>
              </a:rPr>
              <a:t>th</a:t>
            </a:r>
            <a:r>
              <a:rPr kumimoji="0" lang="en-US" sz="1400" b="0" i="0" u="none" strike="noStrike" kern="1200" cap="none" spc="0" normalizeH="0" baseline="0" noProof="0" dirty="0">
                <a:ln>
                  <a:noFill/>
                </a:ln>
                <a:solidFill>
                  <a:srgbClr val="004A78"/>
                </a:solidFill>
                <a:effectLst/>
                <a:uLnTx/>
                <a:uFillTx/>
                <a:latin typeface="arial" charset="0"/>
                <a:ea typeface="+mn-ea"/>
                <a:cs typeface="+mn-cs"/>
              </a:rPr>
              <a:t> edition. © 2022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919969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p>
        </p:txBody>
      </p:sp>
      <p:sp>
        <p:nvSpPr>
          <p:cNvPr id="12" name="Text Placeholder 11"/>
          <p:cNvSpPr>
            <a:spLocks noGrp="1"/>
          </p:cNvSpPr>
          <p:nvPr>
            <p:ph type="body" sz="quarter" idx="17"/>
          </p:nvPr>
        </p:nvSpPr>
        <p:spPr>
          <a:xfrm>
            <a:off x="743576" y="1638300"/>
            <a:ext cx="3849939" cy="4394200"/>
          </a:xfrm>
        </p:spPr>
        <p:txBody>
          <a:bodyPr>
            <a:normAutofit/>
          </a:bodyPr>
          <a:lstStyle>
            <a:lvl1pPr marL="457200" indent="-457200">
              <a:buClr>
                <a:srgbClr val="004A78"/>
              </a:buClr>
              <a:buFont typeface="+mj-lt"/>
              <a:buAutoNum type="arabicPeriod"/>
              <a:defRPr sz="2000">
                <a:solidFill>
                  <a:srgbClr val="000000"/>
                </a:solidFill>
              </a:defRPr>
            </a:lvl1pPr>
            <a:lvl2pPr marL="457200" marR="0" indent="0" algn="l" defTabSz="914400" rtl="0" eaLnBrk="1" fontAlgn="base" latinLnBrk="0" hangingPunct="1">
              <a:lnSpc>
                <a:spcPct val="90000"/>
              </a:lnSpc>
              <a:spcBef>
                <a:spcPts val="500"/>
              </a:spcBef>
              <a:spcAft>
                <a:spcPct val="0"/>
              </a:spcAft>
              <a:buClr>
                <a:srgbClr val="006298"/>
              </a:buClr>
              <a:buSzTx/>
              <a:buFont typeface="Arial" charset="0"/>
              <a:buNone/>
              <a:tabLst/>
              <a:defRPr sz="2000" baseline="0"/>
            </a:lvl2pPr>
            <a:lvl3pPr marL="1143000" indent="-228600">
              <a:buClr>
                <a:srgbClr val="000000"/>
              </a:buClr>
              <a:buFont typeface="Arial" charset="0"/>
              <a:buChar char="•"/>
              <a:defRPr sz="2000"/>
            </a:lvl3pPr>
            <a:lvl4pPr marL="1600200" indent="-228600">
              <a:buClr>
                <a:srgbClr val="000000"/>
              </a:buClr>
              <a:buSzPct val="50000"/>
              <a:buFont typeface="Calibri" charset="0"/>
              <a:buChar char="▶"/>
              <a:defRPr sz="2000"/>
            </a:lvl4pPr>
            <a:lvl5pPr marL="2057400" indent="-228600">
              <a:buClr>
                <a:srgbClr val="000000"/>
              </a:buClr>
              <a:buFont typeface="Helvetica" charset="0"/>
              <a:buChar char="⁃"/>
              <a:defRPr sz="2000"/>
            </a:lvl5pPr>
          </a:lstStyle>
          <a:p>
            <a:pPr lvl="0"/>
            <a:endParaRPr lang="en-US" dirty="0"/>
          </a:p>
        </p:txBody>
      </p:sp>
      <p:sp>
        <p:nvSpPr>
          <p:cNvPr id="5" name="Footer"/>
          <p:cNvSpPr txBox="1"/>
          <p:nvPr userDrawn="1"/>
        </p:nvSpPr>
        <p:spPr>
          <a:xfrm>
            <a:off x="2653748" y="6380946"/>
            <a:ext cx="9184134"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Miller, Business Law Today Comprehensive Edition Text &amp; Cases, 13</a:t>
            </a:r>
            <a:r>
              <a:rPr kumimoji="0" lang="en-US" sz="1400" b="0" i="0" u="none" strike="noStrike" kern="1200" cap="none" spc="0" normalizeH="0" baseline="30000" noProof="0" dirty="0">
                <a:ln>
                  <a:noFill/>
                </a:ln>
                <a:solidFill>
                  <a:srgbClr val="004A78"/>
                </a:solidFill>
                <a:effectLst/>
                <a:uLnTx/>
                <a:uFillTx/>
                <a:latin typeface="arial" charset="0"/>
                <a:ea typeface="+mn-ea"/>
                <a:cs typeface="+mn-cs"/>
              </a:rPr>
              <a:t>th</a:t>
            </a:r>
            <a:r>
              <a:rPr kumimoji="0" lang="en-US" sz="1400" b="0" i="0" u="none" strike="noStrike" kern="1200" cap="none" spc="0" normalizeH="0" baseline="0" noProof="0" dirty="0">
                <a:ln>
                  <a:noFill/>
                </a:ln>
                <a:solidFill>
                  <a:srgbClr val="004A78"/>
                </a:solidFill>
                <a:effectLst/>
                <a:uLnTx/>
                <a:uFillTx/>
                <a:latin typeface="arial" charset="0"/>
                <a:ea typeface="+mn-ea"/>
                <a:cs typeface="+mn-cs"/>
              </a:rPr>
              <a:t> edition. © 2022 Cengage. All Rights Reserved. May not be scanned, copied or duplicated, or posted to a publicly accessible website, in whole or in part.</a:t>
            </a:r>
          </a:p>
        </p:txBody>
      </p:sp>
      <p:sp>
        <p:nvSpPr>
          <p:cNvPr id="4" name="Content Placeholder 3">
            <a:extLst>
              <a:ext uri="{FF2B5EF4-FFF2-40B4-BE49-F238E27FC236}">
                <a16:creationId xmlns:a16="http://schemas.microsoft.com/office/drawing/2014/main" id="{8FFDCB65-F1DB-42F1-9B83-92D956E437D4}"/>
              </a:ext>
            </a:extLst>
          </p:cNvPr>
          <p:cNvSpPr>
            <a:spLocks noGrp="1"/>
          </p:cNvSpPr>
          <p:nvPr>
            <p:ph sz="quarter" idx="18"/>
          </p:nvPr>
        </p:nvSpPr>
        <p:spPr>
          <a:xfrm>
            <a:off x="5013325" y="1549400"/>
            <a:ext cx="5216525" cy="89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Picture Placeholder 6">
            <a:extLst>
              <a:ext uri="{FF2B5EF4-FFF2-40B4-BE49-F238E27FC236}">
                <a16:creationId xmlns:a16="http://schemas.microsoft.com/office/drawing/2014/main" id="{5E11E7DB-7AA8-4706-A31D-210920808579}"/>
              </a:ext>
            </a:extLst>
          </p:cNvPr>
          <p:cNvSpPr>
            <a:spLocks noGrp="1"/>
          </p:cNvSpPr>
          <p:nvPr>
            <p:ph type="pic" sz="quarter" idx="19"/>
          </p:nvPr>
        </p:nvSpPr>
        <p:spPr>
          <a:xfrm>
            <a:off x="5227638" y="2789238"/>
            <a:ext cx="3571875" cy="1255712"/>
          </a:xfrm>
        </p:spPr>
        <p:txBody>
          <a:bodyPr/>
          <a:lstStyle/>
          <a:p>
            <a:endParaRPr lang="en-IN"/>
          </a:p>
        </p:txBody>
      </p:sp>
      <p:sp>
        <p:nvSpPr>
          <p:cNvPr id="9" name="Picture Placeholder 8">
            <a:extLst>
              <a:ext uri="{FF2B5EF4-FFF2-40B4-BE49-F238E27FC236}">
                <a16:creationId xmlns:a16="http://schemas.microsoft.com/office/drawing/2014/main" id="{88982B0C-A439-458E-A5F0-B5E33BDE00D6}"/>
              </a:ext>
            </a:extLst>
          </p:cNvPr>
          <p:cNvSpPr>
            <a:spLocks noGrp="1"/>
          </p:cNvSpPr>
          <p:nvPr>
            <p:ph type="pic" sz="quarter" idx="20"/>
          </p:nvPr>
        </p:nvSpPr>
        <p:spPr>
          <a:xfrm>
            <a:off x="6842125" y="4416425"/>
            <a:ext cx="2420938" cy="477838"/>
          </a:xfrm>
        </p:spPr>
        <p:txBody>
          <a:bodyPr/>
          <a:lstStyle/>
          <a:p>
            <a:endParaRPr lang="en-IN"/>
          </a:p>
        </p:txBody>
      </p:sp>
      <p:sp>
        <p:nvSpPr>
          <p:cNvPr id="11" name="Table Placeholder 10">
            <a:extLst>
              <a:ext uri="{FF2B5EF4-FFF2-40B4-BE49-F238E27FC236}">
                <a16:creationId xmlns:a16="http://schemas.microsoft.com/office/drawing/2014/main" id="{D222BA84-F27B-4D43-972F-AB5A4B94104D}"/>
              </a:ext>
            </a:extLst>
          </p:cNvPr>
          <p:cNvSpPr>
            <a:spLocks noGrp="1"/>
          </p:cNvSpPr>
          <p:nvPr>
            <p:ph type="tbl" sz="quarter" idx="21"/>
          </p:nvPr>
        </p:nvSpPr>
        <p:spPr>
          <a:xfrm>
            <a:off x="7820025" y="5308600"/>
            <a:ext cx="3044825" cy="671513"/>
          </a:xfrm>
        </p:spPr>
        <p:txBody>
          <a:bodyPr/>
          <a:lstStyle/>
          <a:p>
            <a:endParaRPr lang="en-IN"/>
          </a:p>
        </p:txBody>
      </p:sp>
      <p:sp>
        <p:nvSpPr>
          <p:cNvPr id="6" name="Content Placeholder 5">
            <a:extLst>
              <a:ext uri="{FF2B5EF4-FFF2-40B4-BE49-F238E27FC236}">
                <a16:creationId xmlns:a16="http://schemas.microsoft.com/office/drawing/2014/main" id="{4EE941BF-4F6B-4F04-8468-1BCC1F1A41CC}"/>
              </a:ext>
            </a:extLst>
          </p:cNvPr>
          <p:cNvSpPr>
            <a:spLocks noGrp="1"/>
          </p:cNvSpPr>
          <p:nvPr>
            <p:ph sz="quarter" idx="22"/>
          </p:nvPr>
        </p:nvSpPr>
        <p:spPr>
          <a:xfrm>
            <a:off x="9375775" y="3429000"/>
            <a:ext cx="1671638" cy="12557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2307748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p>
        </p:txBody>
      </p:sp>
      <p:sp>
        <p:nvSpPr>
          <p:cNvPr id="5" name="Footer"/>
          <p:cNvSpPr txBox="1"/>
          <p:nvPr userDrawn="1"/>
        </p:nvSpPr>
        <p:spPr>
          <a:xfrm>
            <a:off x="2653748" y="6380946"/>
            <a:ext cx="9184134"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Miller, Business Law Today Comprehensive Edition Text &amp; Cases, 13</a:t>
            </a:r>
            <a:r>
              <a:rPr kumimoji="0" lang="en-US" sz="1400" b="0" i="0" u="none" strike="noStrike" kern="1200" cap="none" spc="0" normalizeH="0" baseline="30000" noProof="0" dirty="0">
                <a:ln>
                  <a:noFill/>
                </a:ln>
                <a:solidFill>
                  <a:srgbClr val="004A78"/>
                </a:solidFill>
                <a:effectLst/>
                <a:uLnTx/>
                <a:uFillTx/>
                <a:latin typeface="arial" charset="0"/>
                <a:ea typeface="+mn-ea"/>
                <a:cs typeface="+mn-cs"/>
              </a:rPr>
              <a:t>th</a:t>
            </a:r>
            <a:r>
              <a:rPr kumimoji="0" lang="en-US" sz="1400" b="0" i="0" u="none" strike="noStrike" kern="1200" cap="none" spc="0" normalizeH="0" baseline="0" noProof="0" dirty="0">
                <a:ln>
                  <a:noFill/>
                </a:ln>
                <a:solidFill>
                  <a:srgbClr val="004A78"/>
                </a:solidFill>
                <a:effectLst/>
                <a:uLnTx/>
                <a:uFillTx/>
                <a:latin typeface="arial" charset="0"/>
                <a:ea typeface="+mn-ea"/>
                <a:cs typeface="+mn-cs"/>
              </a:rPr>
              <a:t> edition. © 2022 Cengage. All Rights Reserved. May not be scanned, copied or duplicated, or posted to a publicly accessible website, in whole or in part.</a:t>
            </a:r>
          </a:p>
        </p:txBody>
      </p:sp>
      <p:sp>
        <p:nvSpPr>
          <p:cNvPr id="8" name="Content Placeholder 7">
            <a:extLst>
              <a:ext uri="{FF2B5EF4-FFF2-40B4-BE49-F238E27FC236}">
                <a16:creationId xmlns:a16="http://schemas.microsoft.com/office/drawing/2014/main" id="{785474BA-C607-4082-85D4-A2371E5292EB}"/>
              </a:ext>
            </a:extLst>
          </p:cNvPr>
          <p:cNvSpPr>
            <a:spLocks noGrp="1"/>
          </p:cNvSpPr>
          <p:nvPr>
            <p:ph sz="quarter" idx="10"/>
          </p:nvPr>
        </p:nvSpPr>
        <p:spPr>
          <a:xfrm>
            <a:off x="838200" y="1419225"/>
            <a:ext cx="5016500" cy="4625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3" name="Content Placeholder 12">
            <a:extLst>
              <a:ext uri="{FF2B5EF4-FFF2-40B4-BE49-F238E27FC236}">
                <a16:creationId xmlns:a16="http://schemas.microsoft.com/office/drawing/2014/main" id="{B9B067E6-B97F-4779-9B12-F6133D416F98}"/>
              </a:ext>
            </a:extLst>
          </p:cNvPr>
          <p:cNvSpPr>
            <a:spLocks noGrp="1"/>
          </p:cNvSpPr>
          <p:nvPr>
            <p:ph sz="quarter" idx="11"/>
          </p:nvPr>
        </p:nvSpPr>
        <p:spPr>
          <a:xfrm>
            <a:off x="6318250" y="1373188"/>
            <a:ext cx="5035550" cy="4768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683882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p>
        </p:txBody>
      </p:sp>
      <p:sp>
        <p:nvSpPr>
          <p:cNvPr id="5" name="Footer"/>
          <p:cNvSpPr txBox="1"/>
          <p:nvPr userDrawn="1"/>
        </p:nvSpPr>
        <p:spPr>
          <a:xfrm>
            <a:off x="2653748" y="6380946"/>
            <a:ext cx="9184134"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Miller, Business Law Today Comprehensive Edition Text &amp; Cases, 13</a:t>
            </a:r>
            <a:r>
              <a:rPr kumimoji="0" lang="en-US" sz="1400" b="0" i="0" u="none" strike="noStrike" kern="1200" cap="none" spc="0" normalizeH="0" baseline="30000" noProof="0" dirty="0">
                <a:ln>
                  <a:noFill/>
                </a:ln>
                <a:solidFill>
                  <a:srgbClr val="004A78"/>
                </a:solidFill>
                <a:effectLst/>
                <a:uLnTx/>
                <a:uFillTx/>
                <a:latin typeface="arial" charset="0"/>
                <a:ea typeface="+mn-ea"/>
                <a:cs typeface="+mn-cs"/>
              </a:rPr>
              <a:t>th</a:t>
            </a:r>
            <a:r>
              <a:rPr kumimoji="0" lang="en-US" sz="1400" b="0" i="0" u="none" strike="noStrike" kern="1200" cap="none" spc="0" normalizeH="0" baseline="0" noProof="0" dirty="0">
                <a:ln>
                  <a:noFill/>
                </a:ln>
                <a:solidFill>
                  <a:srgbClr val="004A78"/>
                </a:solidFill>
                <a:effectLst/>
                <a:uLnTx/>
                <a:uFillTx/>
                <a:latin typeface="arial" charset="0"/>
                <a:ea typeface="+mn-ea"/>
                <a:cs typeface="+mn-cs"/>
              </a:rPr>
              <a:t> edition. © 2022 Cengage. All Rights Reserved. May not be scanned, copied or duplicated, or posted to a publicly accessible website, in whole or in part.</a:t>
            </a:r>
          </a:p>
        </p:txBody>
      </p:sp>
      <p:sp>
        <p:nvSpPr>
          <p:cNvPr id="8" name="Content Placeholder 7">
            <a:extLst>
              <a:ext uri="{FF2B5EF4-FFF2-40B4-BE49-F238E27FC236}">
                <a16:creationId xmlns:a16="http://schemas.microsoft.com/office/drawing/2014/main" id="{785474BA-C607-4082-85D4-A2371E5292EB}"/>
              </a:ext>
            </a:extLst>
          </p:cNvPr>
          <p:cNvSpPr>
            <a:spLocks noGrp="1"/>
          </p:cNvSpPr>
          <p:nvPr>
            <p:ph sz="quarter" idx="10"/>
          </p:nvPr>
        </p:nvSpPr>
        <p:spPr>
          <a:xfrm>
            <a:off x="838200" y="1419225"/>
            <a:ext cx="2887639" cy="4625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3" name="Content Placeholder 12">
            <a:extLst>
              <a:ext uri="{FF2B5EF4-FFF2-40B4-BE49-F238E27FC236}">
                <a16:creationId xmlns:a16="http://schemas.microsoft.com/office/drawing/2014/main" id="{B9B067E6-B97F-4779-9B12-F6133D416F98}"/>
              </a:ext>
            </a:extLst>
          </p:cNvPr>
          <p:cNvSpPr>
            <a:spLocks noGrp="1"/>
          </p:cNvSpPr>
          <p:nvPr>
            <p:ph sz="quarter" idx="11"/>
          </p:nvPr>
        </p:nvSpPr>
        <p:spPr>
          <a:xfrm>
            <a:off x="4134608" y="1419225"/>
            <a:ext cx="3085058" cy="46259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Content Placeholder 3">
            <a:extLst>
              <a:ext uri="{FF2B5EF4-FFF2-40B4-BE49-F238E27FC236}">
                <a16:creationId xmlns:a16="http://schemas.microsoft.com/office/drawing/2014/main" id="{A16AC7A5-8F13-4E24-B192-71194EDC8DA2}"/>
              </a:ext>
            </a:extLst>
          </p:cNvPr>
          <p:cNvSpPr>
            <a:spLocks noGrp="1"/>
          </p:cNvSpPr>
          <p:nvPr>
            <p:ph sz="quarter" idx="12"/>
          </p:nvPr>
        </p:nvSpPr>
        <p:spPr>
          <a:xfrm>
            <a:off x="7561263" y="1419225"/>
            <a:ext cx="3792537" cy="4625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4132184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5" hasCustomPrompt="1"/>
          </p:nvPr>
        </p:nvSpPr>
        <p:spPr>
          <a:xfrm>
            <a:off x="743576" y="1289684"/>
            <a:ext cx="10711543" cy="3732692"/>
          </a:xfrm>
        </p:spPr>
        <p:txBody>
          <a:bodyPr>
            <a:noAutofit/>
          </a:bodyPr>
          <a:lstStyle>
            <a:lvl1pPr marL="0" indent="0" algn="l">
              <a:buFont typeface="Arial" panose="020B0604020202020204" pitchFamily="34" charset="0"/>
              <a:buNone/>
              <a:defRPr sz="2400" b="0" i="0" baseline="0">
                <a:solidFill>
                  <a:srgbClr val="000000"/>
                </a:solidFill>
                <a:latin typeface="Arial" charset="0"/>
                <a:ea typeface="Arial" charset="0"/>
                <a:cs typeface="Arial" charset="0"/>
              </a:defRPr>
            </a:lvl1pPr>
            <a:lvl2pPr>
              <a:defRPr>
                <a:solidFill>
                  <a:srgbClr val="000000"/>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Click to add text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nullam</a:t>
            </a:r>
            <a:r>
              <a:rPr lang="en-US" dirty="0"/>
              <a:t> non. </a:t>
            </a:r>
            <a:r>
              <a:rPr lang="en-US" dirty="0" err="1"/>
              <a:t>Mauris</a:t>
            </a:r>
            <a:r>
              <a:rPr lang="en-US" dirty="0"/>
              <a:t> a </a:t>
            </a:r>
            <a:r>
              <a:rPr lang="en-US" dirty="0" err="1"/>
              <a:t>diam</a:t>
            </a:r>
            <a:r>
              <a:rPr lang="en-US" dirty="0"/>
              <a:t> </a:t>
            </a:r>
            <a:r>
              <a:rPr lang="en-US" dirty="0" err="1"/>
              <a:t>maecenas</a:t>
            </a:r>
            <a:r>
              <a:rPr lang="en-US" dirty="0"/>
              <a:t> </a:t>
            </a:r>
            <a:r>
              <a:rPr lang="en-US" dirty="0" err="1"/>
              <a:t>sed</a:t>
            </a:r>
            <a:r>
              <a:rPr lang="en-US" dirty="0"/>
              <a:t> </a:t>
            </a:r>
            <a:r>
              <a:rPr lang="en-US" dirty="0" err="1"/>
              <a:t>enim</a:t>
            </a:r>
            <a:r>
              <a:rPr lang="en-US" dirty="0"/>
              <a:t> </a:t>
            </a:r>
            <a:r>
              <a:rPr lang="en-US" dirty="0" err="1"/>
              <a:t>ut</a:t>
            </a:r>
            <a:r>
              <a:rPr lang="en-US" dirty="0"/>
              <a:t> </a:t>
            </a:r>
            <a:r>
              <a:rPr lang="en-US" dirty="0" err="1"/>
              <a:t>sem</a:t>
            </a:r>
            <a:r>
              <a:rPr lang="en-US" dirty="0"/>
              <a:t> </a:t>
            </a:r>
            <a:r>
              <a:rPr lang="en-US" dirty="0" err="1"/>
              <a:t>viverra</a:t>
            </a:r>
            <a:r>
              <a:rPr lang="en-US" dirty="0"/>
              <a:t>. </a:t>
            </a:r>
            <a:r>
              <a:rPr lang="en-US" dirty="0" err="1"/>
              <a:t>Sed</a:t>
            </a:r>
            <a:r>
              <a:rPr lang="en-US" dirty="0"/>
              <a:t> </a:t>
            </a:r>
            <a:r>
              <a:rPr lang="en-US" dirty="0" err="1"/>
              <a:t>ullamcorper</a:t>
            </a:r>
            <a:r>
              <a:rPr lang="en-US" dirty="0"/>
              <a:t> </a:t>
            </a:r>
            <a:r>
              <a:rPr lang="en-US" dirty="0" err="1"/>
              <a:t>morbi</a:t>
            </a:r>
            <a:r>
              <a:rPr lang="en-US" dirty="0"/>
              <a:t> </a:t>
            </a:r>
            <a:r>
              <a:rPr lang="en-US" dirty="0" err="1"/>
              <a:t>tincidunt</a:t>
            </a:r>
            <a:r>
              <a:rPr lang="en-US" dirty="0"/>
              <a:t> </a:t>
            </a:r>
            <a:r>
              <a:rPr lang="en-US" dirty="0" err="1"/>
              <a:t>ornare</a:t>
            </a:r>
            <a:r>
              <a:rPr lang="en-US" dirty="0"/>
              <a:t>. Sit </a:t>
            </a:r>
            <a:r>
              <a:rPr lang="en-US" dirty="0" err="1"/>
              <a:t>amet</a:t>
            </a:r>
            <a:r>
              <a:rPr lang="en-US" dirty="0"/>
              <a:t> </a:t>
            </a:r>
            <a:r>
              <a:rPr lang="en-US" dirty="0" err="1"/>
              <a:t>volutpat</a:t>
            </a:r>
            <a:r>
              <a:rPr lang="en-US" dirty="0"/>
              <a:t> </a:t>
            </a:r>
            <a:r>
              <a:rPr lang="en-US" dirty="0" err="1"/>
              <a:t>consequat</a:t>
            </a:r>
            <a:r>
              <a:rPr lang="en-US" dirty="0"/>
              <a:t> </a:t>
            </a:r>
            <a:r>
              <a:rPr lang="en-US" dirty="0" err="1"/>
              <a:t>mauris</a:t>
            </a:r>
            <a:r>
              <a:rPr lang="en-US" dirty="0"/>
              <a:t> </a:t>
            </a:r>
            <a:r>
              <a:rPr lang="en-US" dirty="0" err="1"/>
              <a:t>nunc</a:t>
            </a:r>
            <a:r>
              <a:rPr lang="en-US" dirty="0"/>
              <a:t> </a:t>
            </a:r>
            <a:r>
              <a:rPr lang="en-US" dirty="0" err="1"/>
              <a:t>congue</a:t>
            </a:r>
            <a:r>
              <a:rPr lang="en-US" dirty="0"/>
              <a:t> nisi. </a:t>
            </a:r>
            <a:r>
              <a:rPr lang="en-US" dirty="0" err="1"/>
              <a:t>Mauris</a:t>
            </a:r>
            <a:r>
              <a:rPr lang="en-US" dirty="0"/>
              <a:t> sit </a:t>
            </a:r>
            <a:r>
              <a:rPr lang="en-US" dirty="0" err="1"/>
              <a:t>amet</a:t>
            </a:r>
            <a:r>
              <a:rPr lang="en-US" dirty="0"/>
              <a:t> </a:t>
            </a:r>
            <a:r>
              <a:rPr lang="en-US" dirty="0" err="1"/>
              <a:t>massa</a:t>
            </a:r>
            <a:r>
              <a:rPr lang="en-US" dirty="0"/>
              <a:t> vitae. </a:t>
            </a:r>
            <a:r>
              <a:rPr lang="en-US" dirty="0" err="1"/>
              <a:t>Consectetur</a:t>
            </a:r>
            <a:r>
              <a:rPr lang="en-US" dirty="0"/>
              <a:t> libero id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a:t>
            </a:r>
            <a:r>
              <a:rPr lang="en-US" dirty="0"/>
              <a:t> </a:t>
            </a:r>
            <a:r>
              <a:rPr lang="en-US" dirty="0" err="1"/>
              <a:t>facilisi</a:t>
            </a:r>
            <a:r>
              <a:rPr lang="en-US" dirty="0"/>
              <a:t> </a:t>
            </a:r>
            <a:r>
              <a:rPr lang="en-US" dirty="0" err="1"/>
              <a:t>morbi</a:t>
            </a:r>
            <a:r>
              <a:rPr lang="en-US" dirty="0"/>
              <a:t> tempus </a:t>
            </a:r>
            <a:r>
              <a:rPr lang="en-US" dirty="0" err="1"/>
              <a:t>iaculis</a:t>
            </a:r>
            <a:r>
              <a:rPr lang="en-US" dirty="0"/>
              <a:t> </a:t>
            </a:r>
            <a:r>
              <a:rPr lang="en-US" dirty="0" err="1"/>
              <a:t>urna</a:t>
            </a:r>
            <a:r>
              <a:rPr lang="en-US" dirty="0"/>
              <a:t> id </a:t>
            </a:r>
            <a:r>
              <a:rPr lang="en-US" dirty="0" err="1"/>
              <a:t>volutpat</a:t>
            </a:r>
            <a:r>
              <a:rPr lang="en-US" dirty="0"/>
              <a:t> lacus. </a:t>
            </a:r>
            <a:r>
              <a:rPr lang="en-US" dirty="0" err="1"/>
              <a:t>Imperdiet</a:t>
            </a:r>
            <a:r>
              <a:rPr lang="en-US" dirty="0"/>
              <a:t> </a:t>
            </a:r>
            <a:r>
              <a:rPr lang="en-US" dirty="0" err="1"/>
              <a:t>nulla</a:t>
            </a:r>
            <a:r>
              <a:rPr lang="en-US" dirty="0"/>
              <a:t> </a:t>
            </a:r>
            <a:r>
              <a:rPr lang="en-US" dirty="0" err="1"/>
              <a:t>malesuada</a:t>
            </a:r>
            <a:r>
              <a:rPr lang="en-US" dirty="0"/>
              <a:t> </a:t>
            </a:r>
            <a:r>
              <a:rPr lang="en-US" dirty="0" err="1"/>
              <a:t>pellentesque</a:t>
            </a:r>
            <a:r>
              <a:rPr lang="en-US" dirty="0"/>
              <a:t> </a:t>
            </a:r>
            <a:r>
              <a:rPr lang="en-US" dirty="0" err="1"/>
              <a:t>elit</a:t>
            </a:r>
            <a:r>
              <a:rPr lang="en-US" dirty="0"/>
              <a:t> </a:t>
            </a:r>
            <a:r>
              <a:rPr lang="en-US" dirty="0" err="1"/>
              <a:t>eget</a:t>
            </a:r>
            <a:r>
              <a:rPr lang="en-US" dirty="0"/>
              <a:t> gravida cum </a:t>
            </a:r>
            <a:r>
              <a:rPr lang="en-US" dirty="0" err="1"/>
              <a:t>sociis</a:t>
            </a:r>
            <a:r>
              <a:rPr lang="en-US" dirty="0"/>
              <a:t>. Sed </a:t>
            </a:r>
            <a:r>
              <a:rPr lang="en-US" dirty="0" err="1"/>
              <a:t>velit</a:t>
            </a:r>
            <a:r>
              <a:rPr lang="en-US" dirty="0"/>
              <a:t> </a:t>
            </a:r>
            <a:r>
              <a:rPr lang="en-US" dirty="0" err="1"/>
              <a:t>dignissim</a:t>
            </a:r>
            <a:r>
              <a:rPr lang="en-US" dirty="0"/>
              <a:t> </a:t>
            </a:r>
            <a:r>
              <a:rPr lang="en-US" dirty="0" err="1"/>
              <a:t>sodales</a:t>
            </a:r>
            <a:r>
              <a:rPr lang="en-US" dirty="0"/>
              <a:t> </a:t>
            </a:r>
            <a:r>
              <a:rPr lang="en-US" dirty="0" err="1"/>
              <a:t>ut.</a:t>
            </a:r>
            <a:endParaRPr lang="en-US" dirty="0"/>
          </a:p>
        </p:txBody>
      </p:sp>
      <p:sp>
        <p:nvSpPr>
          <p:cNvPr id="5" name="Footer"/>
          <p:cNvSpPr txBox="1"/>
          <p:nvPr userDrawn="1"/>
        </p:nvSpPr>
        <p:spPr>
          <a:xfrm>
            <a:off x="2653748" y="6323299"/>
            <a:ext cx="9310127"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Miller, Business Law Today Comprehensive Edition Text &amp; Cases, 13</a:t>
            </a:r>
            <a:r>
              <a:rPr kumimoji="0" lang="en-US" sz="1400" b="0" i="0" u="none" strike="noStrike" kern="1200" cap="none" spc="0" normalizeH="0" baseline="30000" noProof="0" dirty="0">
                <a:ln>
                  <a:noFill/>
                </a:ln>
                <a:solidFill>
                  <a:srgbClr val="004A78"/>
                </a:solidFill>
                <a:effectLst/>
                <a:uLnTx/>
                <a:uFillTx/>
                <a:latin typeface="arial" charset="0"/>
                <a:ea typeface="+mn-ea"/>
                <a:cs typeface="+mn-cs"/>
              </a:rPr>
              <a:t>th</a:t>
            </a:r>
            <a:r>
              <a:rPr kumimoji="0" lang="en-US" sz="1400" b="0" i="0" u="none" strike="noStrike" kern="1200" cap="none" spc="0" normalizeH="0" baseline="0" noProof="0" dirty="0">
                <a:ln>
                  <a:noFill/>
                </a:ln>
                <a:solidFill>
                  <a:srgbClr val="004A78"/>
                </a:solidFill>
                <a:effectLst/>
                <a:uLnTx/>
                <a:uFillTx/>
                <a:latin typeface="arial" charset="0"/>
                <a:ea typeface="+mn-ea"/>
                <a:cs typeface="+mn-cs"/>
              </a:rPr>
              <a:t> edition. © 2022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035067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Sections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5" hasCustomPrompt="1"/>
          </p:nvPr>
        </p:nvSpPr>
        <p:spPr>
          <a:xfrm>
            <a:off x="743574" y="1290690"/>
            <a:ext cx="10711543" cy="348047"/>
          </a:xfrm>
        </p:spPr>
        <p:txBody>
          <a:bodyPr>
            <a:noAutofit/>
          </a:bodyPr>
          <a:lstStyle>
            <a:lvl1pPr marL="0" indent="0" algn="l">
              <a:buNone/>
              <a:defRPr sz="2400" b="1" i="0" baseline="0">
                <a:solidFill>
                  <a:srgbClr val="006298"/>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Section Header</a:t>
            </a:r>
          </a:p>
        </p:txBody>
      </p:sp>
      <p:sp>
        <p:nvSpPr>
          <p:cNvPr id="11" name="Text Placeholder 5"/>
          <p:cNvSpPr>
            <a:spLocks noGrp="1"/>
          </p:cNvSpPr>
          <p:nvPr>
            <p:ph type="body" sz="quarter" idx="18" hasCustomPrompt="1"/>
          </p:nvPr>
        </p:nvSpPr>
        <p:spPr>
          <a:xfrm>
            <a:off x="740228" y="1737343"/>
            <a:ext cx="10711543" cy="1462674"/>
          </a:xfrm>
        </p:spPr>
        <p:txBody>
          <a:bodyPr>
            <a:noAutofit/>
          </a:bodyPr>
          <a:lstStyle>
            <a:lvl1pPr marL="342900" indent="-342900" algn="l">
              <a:buFont typeface="Arial" panose="020B0604020202020204" pitchFamily="34" charset="0"/>
              <a:buChar char="•"/>
              <a:defRPr sz="2400" b="0" i="0" baseline="0">
                <a:solidFill>
                  <a:srgbClr val="000000"/>
                </a:solidFill>
                <a:latin typeface="Arial" charset="0"/>
                <a:ea typeface="Arial" charset="0"/>
                <a:cs typeface="Arial" charset="0"/>
              </a:defRPr>
            </a:lvl1pPr>
            <a:lvl2pPr marL="457200" indent="0">
              <a:buClr>
                <a:srgbClr val="000000"/>
              </a:buClr>
              <a:buFont typeface="Arial" panose="020B0604020202020204" pitchFamily="34" charset="0"/>
              <a:buNone/>
              <a:defRPr>
                <a:solidFill>
                  <a:srgbClr val="000000"/>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Click to add text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nullam</a:t>
            </a:r>
            <a:r>
              <a:rPr lang="en-US" dirty="0"/>
              <a:t> non. </a:t>
            </a:r>
            <a:r>
              <a:rPr lang="en-US" dirty="0" err="1"/>
              <a:t>Mauris</a:t>
            </a:r>
            <a:r>
              <a:rPr lang="en-US" dirty="0"/>
              <a:t> a </a:t>
            </a:r>
            <a:r>
              <a:rPr lang="en-US" dirty="0" err="1"/>
              <a:t>diam</a:t>
            </a:r>
            <a:r>
              <a:rPr lang="en-US" dirty="0"/>
              <a:t> </a:t>
            </a:r>
            <a:r>
              <a:rPr lang="en-US" dirty="0" err="1"/>
              <a:t>maecenas</a:t>
            </a:r>
            <a:r>
              <a:rPr lang="en-US" dirty="0"/>
              <a:t> </a:t>
            </a:r>
            <a:r>
              <a:rPr lang="en-US" dirty="0" err="1"/>
              <a:t>sed</a:t>
            </a:r>
            <a:r>
              <a:rPr lang="en-US" dirty="0"/>
              <a:t> </a:t>
            </a:r>
            <a:r>
              <a:rPr lang="en-US" dirty="0" err="1"/>
              <a:t>enim</a:t>
            </a:r>
            <a:r>
              <a:rPr lang="en-US" dirty="0"/>
              <a:t> </a:t>
            </a:r>
            <a:r>
              <a:rPr lang="en-US" dirty="0" err="1"/>
              <a:t>ut</a:t>
            </a:r>
            <a:r>
              <a:rPr lang="en-US" dirty="0"/>
              <a:t> </a:t>
            </a:r>
            <a:r>
              <a:rPr lang="en-US" dirty="0" err="1"/>
              <a:t>sem</a:t>
            </a:r>
            <a:r>
              <a:rPr lang="en-US" dirty="0"/>
              <a:t> </a:t>
            </a:r>
            <a:r>
              <a:rPr lang="en-US" dirty="0" err="1"/>
              <a:t>viverra</a:t>
            </a:r>
            <a:r>
              <a:rPr lang="en-US" dirty="0"/>
              <a:t>. Sed </a:t>
            </a:r>
            <a:r>
              <a:rPr lang="en-US" dirty="0" err="1"/>
              <a:t>ullamcorper</a:t>
            </a:r>
            <a:r>
              <a:rPr lang="en-US" dirty="0"/>
              <a:t> </a:t>
            </a:r>
            <a:r>
              <a:rPr lang="en-US" dirty="0" err="1"/>
              <a:t>morbi</a:t>
            </a:r>
            <a:r>
              <a:rPr lang="en-US" dirty="0"/>
              <a:t> </a:t>
            </a:r>
            <a:r>
              <a:rPr lang="en-US" dirty="0" err="1"/>
              <a:t>tincidunt</a:t>
            </a:r>
            <a:r>
              <a:rPr lang="en-US" dirty="0"/>
              <a:t> </a:t>
            </a:r>
            <a:r>
              <a:rPr lang="en-US" dirty="0" err="1"/>
              <a:t>ornare</a:t>
            </a:r>
            <a:r>
              <a:rPr lang="en-US" dirty="0"/>
              <a:t>.</a:t>
            </a:r>
          </a:p>
        </p:txBody>
      </p:sp>
      <p:sp>
        <p:nvSpPr>
          <p:cNvPr id="9" name="Text Placeholder 5"/>
          <p:cNvSpPr>
            <a:spLocks noGrp="1"/>
          </p:cNvSpPr>
          <p:nvPr>
            <p:ph type="body" sz="quarter" idx="17" hasCustomPrompt="1"/>
          </p:nvPr>
        </p:nvSpPr>
        <p:spPr>
          <a:xfrm>
            <a:off x="743573" y="3389727"/>
            <a:ext cx="10711543" cy="348047"/>
          </a:xfrm>
        </p:spPr>
        <p:txBody>
          <a:bodyPr>
            <a:noAutofit/>
          </a:bodyPr>
          <a:lstStyle>
            <a:lvl1pPr marL="0" indent="0" algn="l">
              <a:buNone/>
              <a:defRPr sz="2400" b="1" i="0" baseline="0">
                <a:solidFill>
                  <a:srgbClr val="006298"/>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Section Header</a:t>
            </a:r>
          </a:p>
        </p:txBody>
      </p:sp>
      <p:sp>
        <p:nvSpPr>
          <p:cNvPr id="8" name="Text Placeholder 5"/>
          <p:cNvSpPr>
            <a:spLocks noGrp="1"/>
          </p:cNvSpPr>
          <p:nvPr>
            <p:ph type="body" sz="quarter" idx="16" hasCustomPrompt="1"/>
          </p:nvPr>
        </p:nvSpPr>
        <p:spPr>
          <a:xfrm>
            <a:off x="743572" y="3856204"/>
            <a:ext cx="10711543" cy="1462674"/>
          </a:xfrm>
        </p:spPr>
        <p:txBody>
          <a:bodyPr>
            <a:noAutofit/>
          </a:bodyPr>
          <a:lstStyle>
            <a:lvl1pPr marL="0" indent="0" algn="l">
              <a:buNone/>
              <a:defRPr sz="2400" b="0" i="0" baseline="0">
                <a:solidFill>
                  <a:srgbClr val="000000"/>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Click to add text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nullam</a:t>
            </a:r>
            <a:r>
              <a:rPr lang="en-US" dirty="0"/>
              <a:t> non. </a:t>
            </a:r>
            <a:r>
              <a:rPr lang="en-US" dirty="0" err="1"/>
              <a:t>Mauris</a:t>
            </a:r>
            <a:r>
              <a:rPr lang="en-US" dirty="0"/>
              <a:t> a </a:t>
            </a:r>
            <a:r>
              <a:rPr lang="en-US" dirty="0" err="1"/>
              <a:t>diam</a:t>
            </a:r>
            <a:r>
              <a:rPr lang="en-US" dirty="0"/>
              <a:t> </a:t>
            </a:r>
            <a:r>
              <a:rPr lang="en-US" dirty="0" err="1"/>
              <a:t>maecenas</a:t>
            </a:r>
            <a:r>
              <a:rPr lang="en-US" dirty="0"/>
              <a:t> </a:t>
            </a:r>
            <a:r>
              <a:rPr lang="en-US" dirty="0" err="1"/>
              <a:t>sed</a:t>
            </a:r>
            <a:r>
              <a:rPr lang="en-US" dirty="0"/>
              <a:t> </a:t>
            </a:r>
            <a:r>
              <a:rPr lang="en-US" dirty="0" err="1"/>
              <a:t>enim</a:t>
            </a:r>
            <a:r>
              <a:rPr lang="en-US" dirty="0"/>
              <a:t> </a:t>
            </a:r>
            <a:r>
              <a:rPr lang="en-US" dirty="0" err="1"/>
              <a:t>ut</a:t>
            </a:r>
            <a:r>
              <a:rPr lang="en-US" dirty="0"/>
              <a:t> </a:t>
            </a:r>
            <a:r>
              <a:rPr lang="en-US" dirty="0" err="1"/>
              <a:t>sem</a:t>
            </a:r>
            <a:r>
              <a:rPr lang="en-US" dirty="0"/>
              <a:t> </a:t>
            </a:r>
            <a:r>
              <a:rPr lang="en-US" dirty="0" err="1"/>
              <a:t>viverra</a:t>
            </a:r>
            <a:r>
              <a:rPr lang="en-US" dirty="0"/>
              <a:t>. </a:t>
            </a:r>
            <a:r>
              <a:rPr lang="en-US" dirty="0" err="1"/>
              <a:t>Sed</a:t>
            </a:r>
            <a:r>
              <a:rPr lang="en-US" dirty="0"/>
              <a:t> </a:t>
            </a:r>
            <a:r>
              <a:rPr lang="en-US" dirty="0" err="1"/>
              <a:t>ullamcorper</a:t>
            </a:r>
            <a:r>
              <a:rPr lang="en-US" dirty="0"/>
              <a:t> </a:t>
            </a:r>
            <a:r>
              <a:rPr lang="en-US" dirty="0" err="1"/>
              <a:t>morbi</a:t>
            </a:r>
            <a:r>
              <a:rPr lang="en-US" dirty="0"/>
              <a:t> </a:t>
            </a:r>
            <a:r>
              <a:rPr lang="en-US" dirty="0" err="1"/>
              <a:t>tincidunt</a:t>
            </a:r>
            <a:r>
              <a:rPr lang="en-US" dirty="0"/>
              <a:t> </a:t>
            </a:r>
            <a:r>
              <a:rPr lang="en-US" dirty="0" err="1"/>
              <a:t>ornare</a:t>
            </a:r>
            <a:r>
              <a:rPr lang="en-US" dirty="0"/>
              <a:t>.</a:t>
            </a:r>
          </a:p>
        </p:txBody>
      </p:sp>
      <p:sp>
        <p:nvSpPr>
          <p:cNvPr id="12" name="Footer"/>
          <p:cNvSpPr txBox="1"/>
          <p:nvPr userDrawn="1"/>
        </p:nvSpPr>
        <p:spPr>
          <a:xfrm>
            <a:off x="3007866" y="6323299"/>
            <a:ext cx="9184134"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Miller, Business Law Today Standard Edition Text &amp; Summarized Cases, 13th Edition. © 2022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879366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hasCustomPrompt="1"/>
          </p:nvPr>
        </p:nvSpPr>
        <p:spPr>
          <a:xfrm>
            <a:off x="743576" y="1638300"/>
            <a:ext cx="10711543" cy="4394200"/>
          </a:xfrm>
        </p:spPr>
        <p:txBody>
          <a:bodyPr>
            <a:normAutofit/>
          </a:bodyPr>
          <a:lstStyle>
            <a:lvl1pPr marL="457200" indent="-457200">
              <a:buClr>
                <a:srgbClr val="004A78"/>
              </a:buClr>
              <a:buFont typeface="+mj-lt"/>
              <a:buAutoNum type="arabicPeriod"/>
              <a:defRPr sz="2000">
                <a:solidFill>
                  <a:srgbClr val="000000"/>
                </a:solidFill>
              </a:defRPr>
            </a:lvl1pPr>
            <a:lvl2pPr marL="457200" marR="0" indent="0" algn="l" defTabSz="914400" rtl="0" eaLnBrk="1" fontAlgn="base" latinLnBrk="0" hangingPunct="1">
              <a:lnSpc>
                <a:spcPct val="90000"/>
              </a:lnSpc>
              <a:spcBef>
                <a:spcPts val="500"/>
              </a:spcBef>
              <a:spcAft>
                <a:spcPct val="0"/>
              </a:spcAft>
              <a:buClr>
                <a:srgbClr val="006298"/>
              </a:buClr>
              <a:buSzTx/>
              <a:buFont typeface="Arial" charset="0"/>
              <a:buNone/>
              <a:tabLst/>
              <a:defRPr sz="2000" baseline="0"/>
            </a:lvl2pPr>
            <a:lvl3pPr marL="1143000" indent="-228600">
              <a:buClr>
                <a:srgbClr val="000000"/>
              </a:buClr>
              <a:buFont typeface="Arial" charset="0"/>
              <a:buChar char="•"/>
              <a:defRPr sz="2000"/>
            </a:lvl3pPr>
            <a:lvl4pPr marL="1600200" indent="-228600">
              <a:buClr>
                <a:srgbClr val="000000"/>
              </a:buClr>
              <a:buSzPct val="50000"/>
              <a:buFont typeface="Calibri" charset="0"/>
              <a:buChar char="▶"/>
              <a:defRPr sz="2000"/>
            </a:lvl4pPr>
            <a:lvl5pPr marL="2057400" indent="-228600">
              <a:buClr>
                <a:srgbClr val="000000"/>
              </a:buClr>
              <a:buFont typeface="Helvetica" charset="0"/>
              <a:buChar char="⁃"/>
              <a:defRPr sz="2000"/>
            </a:lvl5pPr>
          </a:lstStyle>
          <a:p>
            <a:pPr lvl="0"/>
            <a:r>
              <a:rPr lang="en-US" dirty="0"/>
              <a:t>Click to add text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nullam</a:t>
            </a:r>
            <a:r>
              <a:rPr lang="en-US" dirty="0"/>
              <a:t> non.</a:t>
            </a:r>
          </a:p>
          <a:p>
            <a:pPr lvl="0"/>
            <a:r>
              <a:rPr lang="en-US" dirty="0" err="1"/>
              <a:t>Mauris</a:t>
            </a:r>
            <a:r>
              <a:rPr lang="en-US" dirty="0"/>
              <a:t> a </a:t>
            </a:r>
            <a:r>
              <a:rPr lang="en-US" dirty="0" err="1"/>
              <a:t>diam</a:t>
            </a:r>
            <a:r>
              <a:rPr lang="en-US" dirty="0"/>
              <a:t> </a:t>
            </a:r>
            <a:r>
              <a:rPr lang="en-US" dirty="0" err="1"/>
              <a:t>maecenas</a:t>
            </a:r>
            <a:r>
              <a:rPr lang="en-US" dirty="0"/>
              <a:t> </a:t>
            </a:r>
            <a:r>
              <a:rPr lang="en-US" dirty="0" err="1"/>
              <a:t>sed</a:t>
            </a:r>
            <a:r>
              <a:rPr lang="en-US" dirty="0"/>
              <a:t> </a:t>
            </a:r>
            <a:r>
              <a:rPr lang="en-US" dirty="0" err="1"/>
              <a:t>enim</a:t>
            </a:r>
            <a:r>
              <a:rPr lang="en-US" dirty="0"/>
              <a:t> </a:t>
            </a:r>
            <a:r>
              <a:rPr lang="en-US" dirty="0" err="1"/>
              <a:t>ut</a:t>
            </a:r>
            <a:r>
              <a:rPr lang="en-US" dirty="0"/>
              <a:t> </a:t>
            </a:r>
            <a:r>
              <a:rPr lang="en-US" dirty="0" err="1"/>
              <a:t>sem</a:t>
            </a:r>
            <a:r>
              <a:rPr lang="en-US" dirty="0"/>
              <a:t> </a:t>
            </a:r>
            <a:r>
              <a:rPr lang="en-US" dirty="0" err="1"/>
              <a:t>viverra</a:t>
            </a:r>
            <a:r>
              <a:rPr lang="en-US" dirty="0"/>
              <a:t>.</a:t>
            </a:r>
          </a:p>
          <a:p>
            <a:pPr lvl="0"/>
            <a:r>
              <a:rPr lang="en-US" dirty="0" err="1"/>
              <a:t>Sed</a:t>
            </a:r>
            <a:r>
              <a:rPr lang="en-US" dirty="0"/>
              <a:t> </a:t>
            </a:r>
            <a:r>
              <a:rPr lang="en-US" dirty="0" err="1"/>
              <a:t>ullamcorper</a:t>
            </a:r>
            <a:r>
              <a:rPr lang="en-US" dirty="0"/>
              <a:t> </a:t>
            </a:r>
            <a:r>
              <a:rPr lang="en-US" dirty="0" err="1"/>
              <a:t>morbi</a:t>
            </a:r>
            <a:r>
              <a:rPr lang="en-US" dirty="0"/>
              <a:t> </a:t>
            </a:r>
            <a:r>
              <a:rPr lang="en-US" dirty="0" err="1"/>
              <a:t>tincidunt</a:t>
            </a:r>
            <a:r>
              <a:rPr lang="en-US" dirty="0"/>
              <a:t> </a:t>
            </a:r>
            <a:r>
              <a:rPr lang="en-US" dirty="0" err="1"/>
              <a:t>ornare</a:t>
            </a:r>
            <a:r>
              <a:rPr lang="en-US" dirty="0"/>
              <a:t>. Sit </a:t>
            </a:r>
            <a:r>
              <a:rPr lang="en-US" dirty="0" err="1"/>
              <a:t>amet</a:t>
            </a:r>
            <a:r>
              <a:rPr lang="en-US" dirty="0"/>
              <a:t> </a:t>
            </a:r>
            <a:r>
              <a:rPr lang="en-US" dirty="0" err="1"/>
              <a:t>volutpat</a:t>
            </a:r>
            <a:r>
              <a:rPr lang="en-US" dirty="0"/>
              <a:t> </a:t>
            </a:r>
            <a:r>
              <a:rPr lang="en-US" dirty="0" err="1"/>
              <a:t>consequat</a:t>
            </a:r>
            <a:r>
              <a:rPr lang="en-US" dirty="0"/>
              <a:t> </a:t>
            </a:r>
            <a:r>
              <a:rPr lang="en-US" dirty="0" err="1"/>
              <a:t>mauris</a:t>
            </a:r>
            <a:r>
              <a:rPr lang="en-US" dirty="0"/>
              <a:t> </a:t>
            </a:r>
            <a:r>
              <a:rPr lang="en-US" dirty="0" err="1"/>
              <a:t>nunc</a:t>
            </a:r>
            <a:r>
              <a:rPr lang="en-US" dirty="0"/>
              <a:t> </a:t>
            </a:r>
            <a:r>
              <a:rPr lang="en-US" dirty="0" err="1"/>
              <a:t>congue</a:t>
            </a:r>
            <a:r>
              <a:rPr lang="en-US" dirty="0"/>
              <a:t> nisi. </a:t>
            </a:r>
            <a:r>
              <a:rPr lang="en-US" dirty="0" err="1"/>
              <a:t>Mauris</a:t>
            </a:r>
            <a:r>
              <a:rPr lang="en-US" dirty="0"/>
              <a:t> sit </a:t>
            </a:r>
            <a:r>
              <a:rPr lang="en-US" dirty="0" err="1"/>
              <a:t>amet</a:t>
            </a:r>
            <a:r>
              <a:rPr lang="en-US" dirty="0"/>
              <a:t> </a:t>
            </a:r>
            <a:r>
              <a:rPr lang="en-US" dirty="0" err="1"/>
              <a:t>massa</a:t>
            </a:r>
            <a:r>
              <a:rPr lang="en-US" dirty="0"/>
              <a:t> vitae.</a:t>
            </a:r>
          </a:p>
          <a:p>
            <a:pPr lvl="0"/>
            <a:r>
              <a:rPr lang="en-US" dirty="0" err="1"/>
              <a:t>Consectetur</a:t>
            </a:r>
            <a:r>
              <a:rPr lang="en-US" dirty="0"/>
              <a:t> libero id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a:t>
            </a:r>
          </a:p>
          <a:p>
            <a:pPr lvl="0"/>
            <a:r>
              <a:rPr lang="en-US" dirty="0" err="1"/>
              <a:t>Nulla</a:t>
            </a:r>
            <a:r>
              <a:rPr lang="en-US" dirty="0"/>
              <a:t> </a:t>
            </a:r>
            <a:r>
              <a:rPr lang="en-US" dirty="0" err="1"/>
              <a:t>facilisi</a:t>
            </a:r>
            <a:r>
              <a:rPr lang="en-US" dirty="0"/>
              <a:t> </a:t>
            </a:r>
            <a:r>
              <a:rPr lang="en-US" dirty="0" err="1"/>
              <a:t>morbi</a:t>
            </a:r>
            <a:r>
              <a:rPr lang="en-US" dirty="0"/>
              <a:t> tempus </a:t>
            </a:r>
            <a:r>
              <a:rPr lang="en-US" dirty="0" err="1"/>
              <a:t>iaculis</a:t>
            </a:r>
            <a:r>
              <a:rPr lang="en-US" dirty="0"/>
              <a:t> </a:t>
            </a:r>
            <a:r>
              <a:rPr lang="en-US" dirty="0" err="1"/>
              <a:t>urna</a:t>
            </a:r>
            <a:r>
              <a:rPr lang="en-US" dirty="0"/>
              <a:t> id </a:t>
            </a:r>
            <a:r>
              <a:rPr lang="en-US" dirty="0" err="1"/>
              <a:t>volutpat</a:t>
            </a:r>
            <a:r>
              <a:rPr lang="en-US" dirty="0"/>
              <a:t> lacus. </a:t>
            </a:r>
            <a:r>
              <a:rPr lang="en-US" dirty="0" err="1"/>
              <a:t>Imperdiet</a:t>
            </a:r>
            <a:r>
              <a:rPr lang="en-US" dirty="0"/>
              <a:t> </a:t>
            </a:r>
            <a:r>
              <a:rPr lang="en-US" dirty="0" err="1"/>
              <a:t>nulla</a:t>
            </a:r>
            <a:r>
              <a:rPr lang="en-US" dirty="0"/>
              <a:t> </a:t>
            </a:r>
            <a:r>
              <a:rPr lang="en-US" dirty="0" err="1"/>
              <a:t>malesuada</a:t>
            </a:r>
            <a:r>
              <a:rPr lang="en-US" dirty="0"/>
              <a:t> </a:t>
            </a:r>
            <a:r>
              <a:rPr lang="en-US" dirty="0" err="1"/>
              <a:t>pellentesque</a:t>
            </a:r>
            <a:r>
              <a:rPr lang="en-US" dirty="0"/>
              <a:t> </a:t>
            </a:r>
            <a:r>
              <a:rPr lang="en-US" dirty="0" err="1"/>
              <a:t>elit</a:t>
            </a:r>
            <a:r>
              <a:rPr lang="en-US" dirty="0"/>
              <a:t> </a:t>
            </a:r>
            <a:r>
              <a:rPr lang="en-US" dirty="0" err="1"/>
              <a:t>eget</a:t>
            </a:r>
            <a:r>
              <a:rPr lang="en-US" dirty="0"/>
              <a:t> gravida cum </a:t>
            </a:r>
            <a:r>
              <a:rPr lang="en-US" dirty="0" err="1"/>
              <a:t>sociis</a:t>
            </a:r>
            <a:r>
              <a:rPr lang="en-US" dirty="0"/>
              <a:t>.</a:t>
            </a:r>
          </a:p>
          <a:p>
            <a:pPr lvl="0"/>
            <a:r>
              <a:rPr lang="en-US" dirty="0"/>
              <a:t>Sed </a:t>
            </a:r>
            <a:r>
              <a:rPr lang="en-US" dirty="0" err="1"/>
              <a:t>velit</a:t>
            </a:r>
            <a:r>
              <a:rPr lang="en-US" dirty="0"/>
              <a:t> </a:t>
            </a:r>
            <a:r>
              <a:rPr lang="en-US" dirty="0" err="1"/>
              <a:t>dignissim</a:t>
            </a:r>
            <a:r>
              <a:rPr lang="en-US" dirty="0"/>
              <a:t> </a:t>
            </a:r>
            <a:r>
              <a:rPr lang="en-US" dirty="0" err="1"/>
              <a:t>sodales</a:t>
            </a:r>
            <a:r>
              <a:rPr lang="en-US" dirty="0"/>
              <a:t> </a:t>
            </a:r>
            <a:r>
              <a:rPr lang="en-US" dirty="0" err="1"/>
              <a:t>ut.</a:t>
            </a:r>
            <a:endParaRPr lang="en-US" dirty="0"/>
          </a:p>
        </p:txBody>
      </p:sp>
      <p:sp>
        <p:nvSpPr>
          <p:cNvPr id="5" name="Footer"/>
          <p:cNvSpPr txBox="1"/>
          <p:nvPr userDrawn="1"/>
        </p:nvSpPr>
        <p:spPr>
          <a:xfrm>
            <a:off x="2653748" y="6380946"/>
            <a:ext cx="9184134"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Miller, Business Law Today Standard Edition Text &amp; Summarized Cases, 13</a:t>
            </a:r>
            <a:r>
              <a:rPr kumimoji="0" lang="en-US" sz="1400" b="0" i="0" u="none" strike="noStrike" kern="1200" cap="none" spc="0" normalizeH="0" baseline="30000" noProof="0" dirty="0">
                <a:ln>
                  <a:noFill/>
                </a:ln>
                <a:solidFill>
                  <a:srgbClr val="004A78"/>
                </a:solidFill>
                <a:effectLst/>
                <a:uLnTx/>
                <a:uFillTx/>
                <a:latin typeface="arial" charset="0"/>
                <a:ea typeface="+mn-ea"/>
                <a:cs typeface="+mn-cs"/>
              </a:rPr>
              <a:t>th</a:t>
            </a:r>
            <a:r>
              <a:rPr kumimoji="0" lang="en-US" sz="1400" b="0" i="0" u="none" strike="noStrike" kern="1200" cap="none" spc="0" normalizeH="0" baseline="0" noProof="0" dirty="0">
                <a:ln>
                  <a:noFill/>
                </a:ln>
                <a:solidFill>
                  <a:srgbClr val="004A78"/>
                </a:solidFill>
                <a:effectLst/>
                <a:uLnTx/>
                <a:uFillTx/>
                <a:latin typeface="arial" charset="0"/>
                <a:ea typeface="+mn-ea"/>
                <a:cs typeface="+mn-cs"/>
              </a:rPr>
              <a:t> Edition. © 2022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734264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Unit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192" y="16"/>
            <a:ext cx="12191807" cy="6865874"/>
          </a:xfrm>
          <a:prstGeom prst="rect">
            <a:avLst/>
          </a:prstGeom>
        </p:spPr>
      </p:pic>
      <p:sp>
        <p:nvSpPr>
          <p:cNvPr id="6" name="Text Placeholder 5"/>
          <p:cNvSpPr>
            <a:spLocks noGrp="1"/>
          </p:cNvSpPr>
          <p:nvPr>
            <p:ph type="body" sz="quarter" idx="11" hasCustomPrompt="1"/>
          </p:nvPr>
        </p:nvSpPr>
        <p:spPr>
          <a:xfrm>
            <a:off x="1274574" y="3029447"/>
            <a:ext cx="9642852" cy="618014"/>
          </a:xfrm>
        </p:spPr>
        <p:txBody>
          <a:bodyPr anchor="b">
            <a:noAutofit/>
          </a:bodyPr>
          <a:lstStyle>
            <a:lvl1pPr marL="0" indent="0" algn="ctr">
              <a:buNone/>
              <a:defRPr sz="5000" b="0" i="0">
                <a:solidFill>
                  <a:schemeClr val="bg1"/>
                </a:solidFill>
                <a:latin typeface="Arial" charset="0"/>
                <a:ea typeface="Arial" charset="0"/>
                <a:cs typeface="Arial" charset="0"/>
              </a:defRPr>
            </a:lvl1pPr>
            <a:lvl2pPr marL="457200" indent="0" algn="ctr">
              <a:buNone/>
              <a:defRPr>
                <a:latin typeface="Summer Font" charset="0"/>
                <a:ea typeface="Summer Font" charset="0"/>
                <a:cs typeface="Summer Font" charset="0"/>
              </a:defRPr>
            </a:lvl2pPr>
            <a:lvl3pPr marL="914400" indent="0" algn="ctr">
              <a:buNone/>
              <a:defRPr>
                <a:latin typeface="Summer Font" charset="0"/>
                <a:ea typeface="Summer Font" charset="0"/>
                <a:cs typeface="Summer Font" charset="0"/>
              </a:defRPr>
            </a:lvl3pPr>
            <a:lvl4pPr marL="1371600" indent="0" algn="ctr">
              <a:buNone/>
              <a:defRPr>
                <a:latin typeface="Summer Font" charset="0"/>
                <a:ea typeface="Summer Font" charset="0"/>
                <a:cs typeface="Summer Font" charset="0"/>
              </a:defRPr>
            </a:lvl4pPr>
          </a:lstStyle>
          <a:p>
            <a:pPr lvl="0"/>
            <a:r>
              <a:rPr lang="en-US" dirty="0"/>
              <a:t>Unit 1</a:t>
            </a:r>
          </a:p>
        </p:txBody>
      </p:sp>
      <p:sp>
        <p:nvSpPr>
          <p:cNvPr id="2" name="Title 1"/>
          <p:cNvSpPr>
            <a:spLocks noGrp="1"/>
          </p:cNvSpPr>
          <p:nvPr>
            <p:ph type="title"/>
          </p:nvPr>
        </p:nvSpPr>
        <p:spPr>
          <a:xfrm>
            <a:off x="838200" y="1959654"/>
            <a:ext cx="10515600" cy="672105"/>
          </a:xfrm>
        </p:spPr>
        <p:txBody>
          <a:bodyPr anchor="ctr"/>
          <a:lstStyle>
            <a:lvl1pPr>
              <a:defRPr sz="4400">
                <a:solidFill>
                  <a:schemeClr val="bg1"/>
                </a:solidFill>
              </a:defRPr>
            </a:lvl1pPr>
          </a:lstStyle>
          <a:p>
            <a:r>
              <a:rPr lang="en-US"/>
              <a:t>Click to edit Master title style</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a:extLst>
              <a:ext uri="{FF2B5EF4-FFF2-40B4-BE49-F238E27FC236}">
                <a16:creationId xmlns:a16="http://schemas.microsoft.com/office/drawing/2014/main" id="{B9D1292A-4755-41B5-9583-D0EB188CD007}"/>
              </a:ext>
            </a:extLst>
          </p:cNvPr>
          <p:cNvSpPr>
            <a:spLocks noGrp="1"/>
          </p:cNvSpPr>
          <p:nvPr>
            <p:ph sz="quarter" idx="12"/>
          </p:nvPr>
        </p:nvSpPr>
        <p:spPr>
          <a:xfrm>
            <a:off x="2720975" y="6356350"/>
            <a:ext cx="9155113" cy="384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1381425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672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US" altLang="en-US" dirty="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en-US" dirty="0"/>
              <a:t>Click to edit Master text styles</a:t>
            </a:r>
          </a:p>
        </p:txBody>
      </p:sp>
      <p:pic>
        <p:nvPicPr>
          <p:cNvPr id="7" name="Picture 6"/>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76843" y="6356350"/>
            <a:ext cx="1579562"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3"/>
          </p:nvPr>
        </p:nvSpPr>
        <p:spPr>
          <a:xfrm>
            <a:off x="2934268" y="6356350"/>
            <a:ext cx="8801669"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rgbClr val="006298"/>
                </a:solidFill>
                <a:latin typeface="arial" charset="0"/>
              </a:defRPr>
            </a:lvl1pPr>
          </a:lstStyle>
          <a:p>
            <a:r>
              <a:rPr lang="en-US" dirty="0"/>
              <a:t>Miller, Business Law Today Standard Edition Text &amp; Summarized Cases, 13</a:t>
            </a:r>
            <a:r>
              <a:rPr lang="en-US" baseline="30000" dirty="0"/>
              <a:t>th</a:t>
            </a:r>
            <a:r>
              <a:rPr lang="en-US" dirty="0"/>
              <a:t> edition. © 2022 Cengage. All Rights Reserved. May not be scanned, copied or duplicated, or posted to a publicly accessible website, in whole or in part.</a:t>
            </a:r>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14" r:id="rId5"/>
    <p:sldLayoutId id="2147483718" r:id="rId6"/>
    <p:sldLayoutId id="2147483724" r:id="rId7"/>
    <p:sldLayoutId id="2147483725" r:id="rId8"/>
  </p:sldLayoutIdLst>
  <p:hf sldNum="0" hdr="0" ftr="0" dt="0"/>
  <p:txStyles>
    <p:titleStyle>
      <a:lvl1pPr algn="ctr" rtl="0" eaLnBrk="1" fontAlgn="base" hangingPunct="1">
        <a:lnSpc>
          <a:spcPct val="90000"/>
        </a:lnSpc>
        <a:spcBef>
          <a:spcPct val="0"/>
        </a:spcBef>
        <a:spcAft>
          <a:spcPct val="0"/>
        </a:spcAft>
        <a:defRPr sz="3400" b="1" i="0" kern="1200" baseline="0">
          <a:solidFill>
            <a:srgbClr val="004A78"/>
          </a:solidFill>
          <a:latin typeface="Arial" charset="0"/>
          <a:ea typeface="Arial" charset="0"/>
          <a:cs typeface="Arial" charset="0"/>
        </a:defRPr>
      </a:lvl1pPr>
      <a:lvl2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2pPr>
      <a:lvl3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3pPr>
      <a:lvl4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4pPr>
      <a:lvl5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5pPr>
      <a:lvl6pPr marL="4572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6pPr>
      <a:lvl7pPr marL="9144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7pPr>
      <a:lvl8pPr marL="13716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8pPr>
      <a:lvl9pPr marL="18288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9pPr>
    </p:titleStyle>
    <p:bodyStyle>
      <a:lvl1pPr marL="0" indent="0" algn="l" rtl="0" eaLnBrk="1" fontAlgn="base" hangingPunct="1">
        <a:lnSpc>
          <a:spcPct val="90000"/>
        </a:lnSpc>
        <a:spcBef>
          <a:spcPts val="1000"/>
        </a:spcBef>
        <a:spcAft>
          <a:spcPct val="0"/>
        </a:spcAft>
        <a:buFont typeface="Arial" charset="0"/>
        <a:buNone/>
        <a:defRPr sz="2800" kern="1200" baseline="0">
          <a:solidFill>
            <a:srgbClr val="000000"/>
          </a:solidFill>
          <a:latin typeface="Arial" charset="0"/>
          <a:ea typeface="Arial" charset="0"/>
          <a:cs typeface="Arial" charset="0"/>
        </a:defRPr>
      </a:lvl1pPr>
      <a:lvl2pPr marL="685800" indent="-228600" algn="l" rtl="0" eaLnBrk="1" fontAlgn="base" hangingPunct="1">
        <a:lnSpc>
          <a:spcPct val="90000"/>
        </a:lnSpc>
        <a:spcBef>
          <a:spcPts val="500"/>
        </a:spcBef>
        <a:spcAft>
          <a:spcPct val="0"/>
        </a:spcAft>
        <a:buFont typeface="Arial" charset="0"/>
        <a:buChar char="•"/>
        <a:defRPr sz="2400" kern="1200" baseline="0">
          <a:solidFill>
            <a:srgbClr val="004A78"/>
          </a:solidFill>
          <a:latin typeface="Arial" charset="0"/>
          <a:ea typeface="Arial" charset="0"/>
          <a:cs typeface="Arial" charset="0"/>
        </a:defRPr>
      </a:lvl2pPr>
      <a:lvl3pPr marL="1143000" indent="-228600" algn="l" rtl="0" eaLnBrk="1" fontAlgn="base" hangingPunct="1">
        <a:lnSpc>
          <a:spcPct val="90000"/>
        </a:lnSpc>
        <a:spcBef>
          <a:spcPts val="500"/>
        </a:spcBef>
        <a:spcAft>
          <a:spcPct val="0"/>
        </a:spcAft>
        <a:buFont typeface="Arial" charset="0"/>
        <a:buChar char="•"/>
        <a:defRPr sz="2000" kern="1200" baseline="0">
          <a:solidFill>
            <a:srgbClr val="004A78"/>
          </a:solidFill>
          <a:latin typeface="Arial" charset="0"/>
          <a:ea typeface="Arial" charset="0"/>
          <a:cs typeface="Arial" charset="0"/>
        </a:defRPr>
      </a:lvl3pPr>
      <a:lvl4pPr marL="1600200" indent="-228600" algn="l" rtl="0" eaLnBrk="1" fontAlgn="base" hangingPunct="1">
        <a:lnSpc>
          <a:spcPct val="90000"/>
        </a:lnSpc>
        <a:spcBef>
          <a:spcPts val="500"/>
        </a:spcBef>
        <a:spcAft>
          <a:spcPct val="0"/>
        </a:spcAft>
        <a:buFont typeface="Arial" charset="0"/>
        <a:buChar char="•"/>
        <a:defRPr kern="1200" baseline="0">
          <a:solidFill>
            <a:srgbClr val="004A78"/>
          </a:solidFill>
          <a:latin typeface="Arial" charset="0"/>
          <a:ea typeface="Arial" charset="0"/>
          <a:cs typeface="Arial" charset="0"/>
        </a:defRPr>
      </a:lvl4pPr>
      <a:lvl5pPr marL="2057400" indent="-228600" algn="l" rtl="0" eaLnBrk="1" fontAlgn="base" hangingPunct="1">
        <a:lnSpc>
          <a:spcPct val="90000"/>
        </a:lnSpc>
        <a:spcBef>
          <a:spcPts val="500"/>
        </a:spcBef>
        <a:spcAft>
          <a:spcPct val="0"/>
        </a:spcAft>
        <a:buFont typeface="Arial" charset="0"/>
        <a:buChar char="•"/>
        <a:defRPr kern="1200" baseline="0">
          <a:solidFill>
            <a:srgbClr val="004A78"/>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5400" b="0" dirty="0"/>
              <a:t>Chapter 11</a:t>
            </a:r>
          </a:p>
        </p:txBody>
      </p:sp>
      <p:sp>
        <p:nvSpPr>
          <p:cNvPr id="6" name="Text Placeholder 5"/>
          <p:cNvSpPr>
            <a:spLocks noGrp="1"/>
          </p:cNvSpPr>
          <p:nvPr>
            <p:ph type="body" sz="quarter" idx="11"/>
          </p:nvPr>
        </p:nvSpPr>
        <p:spPr>
          <a:xfrm>
            <a:off x="1274574" y="3029446"/>
            <a:ext cx="9642852" cy="1330797"/>
          </a:xfrm>
        </p:spPr>
        <p:txBody>
          <a:bodyPr/>
          <a:lstStyle/>
          <a:p>
            <a:r>
              <a:rPr lang="en-US" sz="4000" b="1" dirty="0"/>
              <a:t>Agreement</a:t>
            </a:r>
          </a:p>
        </p:txBody>
      </p:sp>
      <p:sp>
        <p:nvSpPr>
          <p:cNvPr id="2" name="Content Placeholder 1">
            <a:extLst>
              <a:ext uri="{FF2B5EF4-FFF2-40B4-BE49-F238E27FC236}">
                <a16:creationId xmlns:a16="http://schemas.microsoft.com/office/drawing/2014/main" id="{B4CE56DE-F83E-4CE2-BF41-3839DBBA3A64}"/>
              </a:ext>
            </a:extLst>
          </p:cNvPr>
          <p:cNvSpPr>
            <a:spLocks noGrp="1"/>
          </p:cNvSpPr>
          <p:nvPr>
            <p:ph sz="quarter" idx="12"/>
          </p:nvPr>
        </p:nvSpPr>
        <p:spPr/>
        <p:txBody>
          <a:bodyPr/>
          <a:lstStyle/>
          <a:p>
            <a:pPr>
              <a:lnSpc>
                <a:spcPct val="100000"/>
              </a:lnSpc>
            </a:pPr>
            <a:r>
              <a:rPr lang="en-US" sz="1400" dirty="0">
                <a:solidFill>
                  <a:schemeClr val="bg1"/>
                </a:solidFill>
              </a:rPr>
              <a:t>Miller, Business Law Today Comprehensive Edition Text &amp; Cases, 13</a:t>
            </a:r>
            <a:r>
              <a:rPr lang="en-US" sz="1400" baseline="30000" dirty="0">
                <a:solidFill>
                  <a:schemeClr val="bg1"/>
                </a:solidFill>
              </a:rPr>
              <a:t>th</a:t>
            </a:r>
            <a:r>
              <a:rPr lang="en-US" sz="1400" dirty="0">
                <a:solidFill>
                  <a:schemeClr val="bg1"/>
                </a:solidFill>
              </a:rPr>
              <a:t> edition. © 2022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3802233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B27756C-BBFD-40FF-8150-C84E0EBB2370}"/>
              </a:ext>
            </a:extLst>
          </p:cNvPr>
          <p:cNvSpPr>
            <a:spLocks noGrp="1"/>
          </p:cNvSpPr>
          <p:nvPr>
            <p:ph type="title"/>
          </p:nvPr>
        </p:nvSpPr>
        <p:spPr/>
        <p:txBody>
          <a:bodyPr/>
          <a:lstStyle/>
          <a:p>
            <a:r>
              <a:rPr lang="en-US" dirty="0"/>
              <a:t>Termination of the Offer (3 of 4)</a:t>
            </a:r>
            <a:endParaRPr lang="en-IN" dirty="0"/>
          </a:p>
        </p:txBody>
      </p:sp>
      <p:sp>
        <p:nvSpPr>
          <p:cNvPr id="7" name="Text Placeholder 6">
            <a:extLst>
              <a:ext uri="{FF2B5EF4-FFF2-40B4-BE49-F238E27FC236}">
                <a16:creationId xmlns:a16="http://schemas.microsoft.com/office/drawing/2014/main" id="{5A71EC92-4947-4116-B0A8-E0FDD7311E2A}"/>
              </a:ext>
            </a:extLst>
          </p:cNvPr>
          <p:cNvSpPr>
            <a:spLocks noGrp="1"/>
          </p:cNvSpPr>
          <p:nvPr>
            <p:ph type="body" sz="quarter" idx="17"/>
          </p:nvPr>
        </p:nvSpPr>
        <p:spPr/>
        <p:txBody>
          <a:bodyPr>
            <a:normAutofit/>
          </a:bodyPr>
          <a:lstStyle/>
          <a:p>
            <a:r>
              <a:rPr lang="en-US" dirty="0"/>
              <a:t>Termination by Action of the Offeree</a:t>
            </a:r>
          </a:p>
          <a:p>
            <a:pPr lvl="1"/>
            <a:r>
              <a:rPr lang="en-US" dirty="0">
                <a:solidFill>
                  <a:srgbClr val="000000"/>
                </a:solidFill>
              </a:rPr>
              <a:t>Rejection: a rejection is effective only when it is actually received by the offeror, or the offeror’s agent</a:t>
            </a:r>
          </a:p>
          <a:p>
            <a:pPr lvl="1"/>
            <a:r>
              <a:rPr lang="en-US" b="1" dirty="0">
                <a:solidFill>
                  <a:srgbClr val="006298"/>
                </a:solidFill>
              </a:rPr>
              <a:t>Counteroffers: </a:t>
            </a:r>
            <a:r>
              <a:rPr lang="en-US" dirty="0">
                <a:solidFill>
                  <a:srgbClr val="000000"/>
                </a:solidFill>
              </a:rPr>
              <a:t>a rejection of the original offer, and the simultaneous making of a new offer</a:t>
            </a:r>
          </a:p>
          <a:p>
            <a:pPr lvl="1"/>
            <a:r>
              <a:rPr lang="en-US" dirty="0">
                <a:solidFill>
                  <a:srgbClr val="000000"/>
                </a:solidFill>
              </a:rPr>
              <a:t>At common law, the </a:t>
            </a:r>
            <a:r>
              <a:rPr lang="en-US" b="1" dirty="0">
                <a:solidFill>
                  <a:srgbClr val="006298"/>
                </a:solidFill>
              </a:rPr>
              <a:t>mirror image rule </a:t>
            </a:r>
            <a:r>
              <a:rPr lang="en-US" dirty="0">
                <a:solidFill>
                  <a:srgbClr val="000000"/>
                </a:solidFill>
              </a:rPr>
              <a:t>requires that the offeree’s acceptance match the offeror’s offer exactly.</a:t>
            </a:r>
          </a:p>
        </p:txBody>
      </p:sp>
    </p:spTree>
    <p:extLst>
      <p:ext uri="{BB962C8B-B14F-4D97-AF65-F5344CB8AC3E}">
        <p14:creationId xmlns:p14="http://schemas.microsoft.com/office/powerpoint/2010/main" val="443701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F6A9E8C-7F7E-4BF5-9CF3-A975E43E3BA3}"/>
              </a:ext>
            </a:extLst>
          </p:cNvPr>
          <p:cNvSpPr>
            <a:spLocks noGrp="1"/>
          </p:cNvSpPr>
          <p:nvPr>
            <p:ph type="title"/>
          </p:nvPr>
        </p:nvSpPr>
        <p:spPr/>
        <p:txBody>
          <a:bodyPr/>
          <a:lstStyle/>
          <a:p>
            <a:r>
              <a:rPr lang="en-US" dirty="0"/>
              <a:t>Termination of the Offer (4 of 4)</a:t>
            </a:r>
            <a:endParaRPr lang="en-IN" dirty="0"/>
          </a:p>
        </p:txBody>
      </p:sp>
      <p:sp>
        <p:nvSpPr>
          <p:cNvPr id="10" name="Text Placeholder 9">
            <a:extLst>
              <a:ext uri="{FF2B5EF4-FFF2-40B4-BE49-F238E27FC236}">
                <a16:creationId xmlns:a16="http://schemas.microsoft.com/office/drawing/2014/main" id="{51C1B7E9-094C-4760-B836-2BB7A5BB56AD}"/>
              </a:ext>
            </a:extLst>
          </p:cNvPr>
          <p:cNvSpPr>
            <a:spLocks noGrp="1"/>
          </p:cNvSpPr>
          <p:nvPr>
            <p:ph type="body" sz="quarter" idx="17"/>
          </p:nvPr>
        </p:nvSpPr>
        <p:spPr/>
        <p:txBody>
          <a:bodyPr/>
          <a:lstStyle/>
          <a:p>
            <a:r>
              <a:rPr lang="en-US" dirty="0"/>
              <a:t>Termination by Operation of Law</a:t>
            </a:r>
          </a:p>
          <a:p>
            <a:pPr lvl="1"/>
            <a:r>
              <a:rPr lang="en-US" b="1" dirty="0">
                <a:solidFill>
                  <a:srgbClr val="006298"/>
                </a:solidFill>
              </a:rPr>
              <a:t>Lapse of time: </a:t>
            </a:r>
            <a:r>
              <a:rPr lang="en-US" dirty="0">
                <a:solidFill>
                  <a:srgbClr val="000000"/>
                </a:solidFill>
              </a:rPr>
              <a:t>an offer terminates automatically by law when the period of time specified in the offer has passed</a:t>
            </a:r>
          </a:p>
          <a:p>
            <a:pPr lvl="1"/>
            <a:r>
              <a:rPr lang="en-US" b="1" dirty="0">
                <a:solidFill>
                  <a:srgbClr val="006298"/>
                </a:solidFill>
              </a:rPr>
              <a:t>Destruction of specific subject matter: </a:t>
            </a:r>
            <a:r>
              <a:rPr lang="en-US" dirty="0">
                <a:solidFill>
                  <a:srgbClr val="000000"/>
                </a:solidFill>
              </a:rPr>
              <a:t>an offer is automatically terminated if the specific subject matter of the offer is destroyed before the offer is accepted</a:t>
            </a:r>
          </a:p>
        </p:txBody>
      </p:sp>
    </p:spTree>
    <p:extLst>
      <p:ext uri="{BB962C8B-B14F-4D97-AF65-F5344CB8AC3E}">
        <p14:creationId xmlns:p14="http://schemas.microsoft.com/office/powerpoint/2010/main" val="2525994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F6A9E8C-7F7E-4BF5-9CF3-A975E43E3BA3}"/>
              </a:ext>
            </a:extLst>
          </p:cNvPr>
          <p:cNvSpPr>
            <a:spLocks noGrp="1"/>
          </p:cNvSpPr>
          <p:nvPr>
            <p:ph type="title"/>
          </p:nvPr>
        </p:nvSpPr>
        <p:spPr/>
        <p:txBody>
          <a:bodyPr/>
          <a:lstStyle/>
          <a:p>
            <a:r>
              <a:rPr lang="en-US" dirty="0"/>
              <a:t>Discussion</a:t>
            </a:r>
            <a:endParaRPr lang="en-IN" dirty="0"/>
          </a:p>
        </p:txBody>
      </p:sp>
      <p:sp>
        <p:nvSpPr>
          <p:cNvPr id="10" name="Text Placeholder 9">
            <a:extLst>
              <a:ext uri="{FF2B5EF4-FFF2-40B4-BE49-F238E27FC236}">
                <a16:creationId xmlns:a16="http://schemas.microsoft.com/office/drawing/2014/main" id="{51C1B7E9-094C-4760-B836-2BB7A5BB56AD}"/>
              </a:ext>
            </a:extLst>
          </p:cNvPr>
          <p:cNvSpPr>
            <a:spLocks noGrp="1"/>
          </p:cNvSpPr>
          <p:nvPr>
            <p:ph type="body" sz="quarter" idx="17"/>
          </p:nvPr>
        </p:nvSpPr>
        <p:spPr/>
        <p:txBody>
          <a:bodyPr/>
          <a:lstStyle/>
          <a:p>
            <a:pPr marL="0" indent="0">
              <a:buNone/>
            </a:pPr>
            <a:r>
              <a:rPr lang="en-US" dirty="0"/>
              <a:t>Lee offers to lend Kim $10,000 at an annual interest rate of 15 percent. Before Kim can accept the offer, a law is enacted that prohibits interest rates higher than 8 percent. Lee’s offer is automatically terminated. What if the statute is enacted after Kim accepts the offer, is a valid contract is formed, is the contract enforceable?</a:t>
            </a:r>
          </a:p>
        </p:txBody>
      </p:sp>
    </p:spTree>
    <p:extLst>
      <p:ext uri="{BB962C8B-B14F-4D97-AF65-F5344CB8AC3E}">
        <p14:creationId xmlns:p14="http://schemas.microsoft.com/office/powerpoint/2010/main" val="2046574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F6A9E8C-7F7E-4BF5-9CF3-A975E43E3BA3}"/>
              </a:ext>
            </a:extLst>
          </p:cNvPr>
          <p:cNvSpPr>
            <a:spLocks noGrp="1"/>
          </p:cNvSpPr>
          <p:nvPr>
            <p:ph type="title"/>
          </p:nvPr>
        </p:nvSpPr>
        <p:spPr/>
        <p:txBody>
          <a:bodyPr/>
          <a:lstStyle/>
          <a:p>
            <a:r>
              <a:rPr lang="en-US" dirty="0"/>
              <a:t>Acceptance (1 of 3)</a:t>
            </a:r>
            <a:endParaRPr lang="en-IN" dirty="0"/>
          </a:p>
        </p:txBody>
      </p:sp>
      <p:sp>
        <p:nvSpPr>
          <p:cNvPr id="10" name="Text Placeholder 9">
            <a:extLst>
              <a:ext uri="{FF2B5EF4-FFF2-40B4-BE49-F238E27FC236}">
                <a16:creationId xmlns:a16="http://schemas.microsoft.com/office/drawing/2014/main" id="{51C1B7E9-094C-4760-B836-2BB7A5BB56AD}"/>
              </a:ext>
            </a:extLst>
          </p:cNvPr>
          <p:cNvSpPr>
            <a:spLocks noGrp="1"/>
          </p:cNvSpPr>
          <p:nvPr>
            <p:ph type="body" sz="quarter" idx="17"/>
          </p:nvPr>
        </p:nvSpPr>
        <p:spPr/>
        <p:txBody>
          <a:bodyPr/>
          <a:lstStyle/>
          <a:p>
            <a:pPr marL="0" indent="0">
              <a:buNone/>
            </a:pPr>
            <a:r>
              <a:rPr lang="en-US" dirty="0"/>
              <a:t>Unequivocal Acceptance</a:t>
            </a:r>
          </a:p>
          <a:p>
            <a:r>
              <a:rPr lang="en-US" dirty="0"/>
              <a:t>The offeree must accept unequivocally to exercise the power of acceptance effectively. An acceptance may be unequivocal even though the offeree expresses dissatisfaction with the contract.</a:t>
            </a:r>
          </a:p>
          <a:p>
            <a:r>
              <a:rPr lang="en-US" dirty="0"/>
              <a:t>An acceptance cannot impose new conditions, or change the terms of the original offer.</a:t>
            </a:r>
          </a:p>
        </p:txBody>
      </p:sp>
    </p:spTree>
    <p:extLst>
      <p:ext uri="{BB962C8B-B14F-4D97-AF65-F5344CB8AC3E}">
        <p14:creationId xmlns:p14="http://schemas.microsoft.com/office/powerpoint/2010/main" val="558069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F6A9E8C-7F7E-4BF5-9CF3-A975E43E3BA3}"/>
              </a:ext>
            </a:extLst>
          </p:cNvPr>
          <p:cNvSpPr>
            <a:spLocks noGrp="1"/>
          </p:cNvSpPr>
          <p:nvPr>
            <p:ph type="title"/>
          </p:nvPr>
        </p:nvSpPr>
        <p:spPr/>
        <p:txBody>
          <a:bodyPr/>
          <a:lstStyle/>
          <a:p>
            <a:r>
              <a:rPr lang="en-US" dirty="0"/>
              <a:t>Offer</a:t>
            </a:r>
            <a:endParaRPr lang="en-IN" dirty="0"/>
          </a:p>
        </p:txBody>
      </p:sp>
      <p:sp>
        <p:nvSpPr>
          <p:cNvPr id="10" name="Text Placeholder 9">
            <a:extLst>
              <a:ext uri="{FF2B5EF4-FFF2-40B4-BE49-F238E27FC236}">
                <a16:creationId xmlns:a16="http://schemas.microsoft.com/office/drawing/2014/main" id="{51C1B7E9-094C-4760-B836-2BB7A5BB56AD}"/>
              </a:ext>
            </a:extLst>
          </p:cNvPr>
          <p:cNvSpPr>
            <a:spLocks noGrp="1"/>
          </p:cNvSpPr>
          <p:nvPr>
            <p:ph type="body" sz="quarter" idx="17"/>
          </p:nvPr>
        </p:nvSpPr>
        <p:spPr/>
        <p:txBody>
          <a:bodyPr/>
          <a:lstStyle/>
          <a:p>
            <a:pPr marL="0" indent="0">
              <a:buNone/>
            </a:pPr>
            <a:r>
              <a:rPr lang="en-US" b="1" dirty="0">
                <a:solidFill>
                  <a:srgbClr val="006298"/>
                </a:solidFill>
              </a:rPr>
              <a:t>3 Elements needed for Offer to be Effective:</a:t>
            </a:r>
          </a:p>
          <a:p>
            <a:r>
              <a:rPr lang="en-US" dirty="0"/>
              <a:t>There must be a serious, objective intention by the offeror.</a:t>
            </a:r>
          </a:p>
          <a:p>
            <a:r>
              <a:rPr lang="en-US" dirty="0"/>
              <a:t>The terms of the offer must be reasonably certain, or definite, so that the parties and the court can ascertain the terms of the contract.</a:t>
            </a:r>
          </a:p>
          <a:p>
            <a:r>
              <a:rPr lang="en-US" dirty="0"/>
              <a:t>The offer must be communicated to the offeree.</a:t>
            </a:r>
          </a:p>
          <a:p>
            <a:pPr marL="0" indent="0">
              <a:buNone/>
            </a:pPr>
            <a:r>
              <a:rPr lang="en-US" b="1" dirty="0">
                <a:solidFill>
                  <a:srgbClr val="006298"/>
                </a:solidFill>
              </a:rPr>
              <a:t>Intention of the Offer</a:t>
            </a:r>
          </a:p>
          <a:p>
            <a:pPr marL="0" indent="0">
              <a:buNone/>
            </a:pPr>
            <a:r>
              <a:rPr lang="en-US" dirty="0"/>
              <a:t>Intention is determined by what a reasonable person in the offeree’s position would conclude that the offeror’s words and actions meant.</a:t>
            </a:r>
          </a:p>
        </p:txBody>
      </p:sp>
    </p:spTree>
    <p:extLst>
      <p:ext uri="{BB962C8B-B14F-4D97-AF65-F5344CB8AC3E}">
        <p14:creationId xmlns:p14="http://schemas.microsoft.com/office/powerpoint/2010/main" val="3006153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F6A9E8C-7F7E-4BF5-9CF3-A975E43E3BA3}"/>
              </a:ext>
            </a:extLst>
          </p:cNvPr>
          <p:cNvSpPr>
            <a:spLocks noGrp="1"/>
          </p:cNvSpPr>
          <p:nvPr>
            <p:ph type="title"/>
          </p:nvPr>
        </p:nvSpPr>
        <p:spPr/>
        <p:txBody>
          <a:bodyPr/>
          <a:lstStyle/>
          <a:p>
            <a:r>
              <a:rPr lang="en-US" dirty="0"/>
              <a:t>Acceptance (2 of 3)</a:t>
            </a:r>
            <a:endParaRPr lang="en-IN" dirty="0"/>
          </a:p>
        </p:txBody>
      </p:sp>
      <p:sp>
        <p:nvSpPr>
          <p:cNvPr id="10" name="Text Placeholder 9">
            <a:extLst>
              <a:ext uri="{FF2B5EF4-FFF2-40B4-BE49-F238E27FC236}">
                <a16:creationId xmlns:a16="http://schemas.microsoft.com/office/drawing/2014/main" id="{51C1B7E9-094C-4760-B836-2BB7A5BB56AD}"/>
              </a:ext>
            </a:extLst>
          </p:cNvPr>
          <p:cNvSpPr>
            <a:spLocks noGrp="1"/>
          </p:cNvSpPr>
          <p:nvPr>
            <p:ph type="body" sz="quarter" idx="17"/>
          </p:nvPr>
        </p:nvSpPr>
        <p:spPr/>
        <p:txBody>
          <a:bodyPr/>
          <a:lstStyle/>
          <a:p>
            <a:pPr marL="0" indent="0">
              <a:buNone/>
            </a:pPr>
            <a:r>
              <a:rPr lang="en-US" dirty="0"/>
              <a:t>Silence as Acceptance</a:t>
            </a:r>
          </a:p>
          <a:p>
            <a:r>
              <a:rPr lang="en-US" dirty="0"/>
              <a:t>Ordinarily, silence cannot constitute acceptance, even if the offeror states this as part of the offer.</a:t>
            </a:r>
          </a:p>
          <a:p>
            <a:r>
              <a:rPr lang="en-US" dirty="0"/>
              <a:t>However, silence or inaction will operate as an acceptance in some instances if the offeree has a duty to speak.</a:t>
            </a:r>
          </a:p>
          <a:p>
            <a:r>
              <a:rPr lang="en-US" dirty="0"/>
              <a:t>Silence can also operate as an acceptance when the offeree has had prior dealings with the offeror.</a:t>
            </a:r>
          </a:p>
        </p:txBody>
      </p:sp>
    </p:spTree>
    <p:extLst>
      <p:ext uri="{BB962C8B-B14F-4D97-AF65-F5344CB8AC3E}">
        <p14:creationId xmlns:p14="http://schemas.microsoft.com/office/powerpoint/2010/main" val="3255834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F6A9E8C-7F7E-4BF5-9CF3-A975E43E3BA3}"/>
              </a:ext>
            </a:extLst>
          </p:cNvPr>
          <p:cNvSpPr>
            <a:spLocks noGrp="1"/>
          </p:cNvSpPr>
          <p:nvPr>
            <p:ph type="title"/>
          </p:nvPr>
        </p:nvSpPr>
        <p:spPr/>
        <p:txBody>
          <a:bodyPr/>
          <a:lstStyle/>
          <a:p>
            <a:r>
              <a:rPr lang="en-US" dirty="0"/>
              <a:t>Acceptance (3 of 3)</a:t>
            </a:r>
            <a:endParaRPr lang="en-IN" dirty="0"/>
          </a:p>
        </p:txBody>
      </p:sp>
      <p:sp>
        <p:nvSpPr>
          <p:cNvPr id="10" name="Text Placeholder 9">
            <a:extLst>
              <a:ext uri="{FF2B5EF4-FFF2-40B4-BE49-F238E27FC236}">
                <a16:creationId xmlns:a16="http://schemas.microsoft.com/office/drawing/2014/main" id="{51C1B7E9-094C-4760-B836-2BB7A5BB56AD}"/>
              </a:ext>
            </a:extLst>
          </p:cNvPr>
          <p:cNvSpPr>
            <a:spLocks noGrp="1"/>
          </p:cNvSpPr>
          <p:nvPr>
            <p:ph type="body" sz="quarter" idx="17"/>
          </p:nvPr>
        </p:nvSpPr>
        <p:spPr/>
        <p:txBody>
          <a:bodyPr/>
          <a:lstStyle/>
          <a:p>
            <a:pPr marL="0" indent="0">
              <a:buNone/>
            </a:pPr>
            <a:r>
              <a:rPr lang="en-US" dirty="0"/>
              <a:t>Communication of Acceptance</a:t>
            </a:r>
          </a:p>
          <a:p>
            <a:r>
              <a:rPr lang="en-US" dirty="0"/>
              <a:t>Unilateral contracts: full performance of some act is called for, acceptance is usually evident, and notification is unnecessary (unless required by law or offeror asks for it)</a:t>
            </a:r>
          </a:p>
          <a:p>
            <a:r>
              <a:rPr lang="en-US" dirty="0"/>
              <a:t>Bilateral contracts: communication of acceptance is necessary, because acceptance is in the form of a promise</a:t>
            </a:r>
          </a:p>
        </p:txBody>
      </p:sp>
    </p:spTree>
    <p:extLst>
      <p:ext uri="{BB962C8B-B14F-4D97-AF65-F5344CB8AC3E}">
        <p14:creationId xmlns:p14="http://schemas.microsoft.com/office/powerpoint/2010/main" val="551457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F6A9E8C-7F7E-4BF5-9CF3-A975E43E3BA3}"/>
              </a:ext>
            </a:extLst>
          </p:cNvPr>
          <p:cNvSpPr>
            <a:spLocks noGrp="1"/>
          </p:cNvSpPr>
          <p:nvPr>
            <p:ph type="title"/>
          </p:nvPr>
        </p:nvSpPr>
        <p:spPr/>
        <p:txBody>
          <a:bodyPr/>
          <a:lstStyle/>
          <a:p>
            <a:r>
              <a:rPr lang="en-US" dirty="0"/>
              <a:t>Brown v. Lagrange Development Corp., (2015)</a:t>
            </a:r>
            <a:endParaRPr lang="en-IN" dirty="0"/>
          </a:p>
        </p:txBody>
      </p:sp>
      <p:sp>
        <p:nvSpPr>
          <p:cNvPr id="10" name="Text Placeholder 9">
            <a:extLst>
              <a:ext uri="{FF2B5EF4-FFF2-40B4-BE49-F238E27FC236}">
                <a16:creationId xmlns:a16="http://schemas.microsoft.com/office/drawing/2014/main" id="{51C1B7E9-094C-4760-B836-2BB7A5BB56AD}"/>
              </a:ext>
            </a:extLst>
          </p:cNvPr>
          <p:cNvSpPr>
            <a:spLocks noGrp="1"/>
          </p:cNvSpPr>
          <p:nvPr>
            <p:ph type="body" sz="quarter" idx="17"/>
          </p:nvPr>
        </p:nvSpPr>
        <p:spPr/>
        <p:txBody>
          <a:bodyPr/>
          <a:lstStyle/>
          <a:p>
            <a:pPr marL="0" indent="0">
              <a:buNone/>
            </a:pPr>
            <a:r>
              <a:rPr lang="en-US" dirty="0"/>
              <a:t>Sonja Brown made a written offer to Lagrange Development to buy a house for $79,900. Lagrange’s Terry Glazer, penciled in changes to the offer—and increased the price to $84,200 and a later date for acceptance. Glazer initialed the changes and signed the document. Brown initialed the date change but not the price increase, and did not sign the revised contract. Brown went through with the sale and received ownership of the property.</a:t>
            </a:r>
          </a:p>
        </p:txBody>
      </p:sp>
    </p:spTree>
    <p:extLst>
      <p:ext uri="{BB962C8B-B14F-4D97-AF65-F5344CB8AC3E}">
        <p14:creationId xmlns:p14="http://schemas.microsoft.com/office/powerpoint/2010/main" val="557971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F6A9E8C-7F7E-4BF5-9CF3-A975E43E3BA3}"/>
              </a:ext>
            </a:extLst>
          </p:cNvPr>
          <p:cNvSpPr>
            <a:spLocks noGrp="1"/>
          </p:cNvSpPr>
          <p:nvPr>
            <p:ph type="title"/>
          </p:nvPr>
        </p:nvSpPr>
        <p:spPr/>
        <p:txBody>
          <a:bodyPr/>
          <a:lstStyle/>
          <a:p>
            <a:r>
              <a:rPr lang="en-US" dirty="0"/>
              <a:t>Brown v. Lagrange Development Corp., (2015) Polling Question</a:t>
            </a:r>
            <a:endParaRPr lang="en-IN" dirty="0"/>
          </a:p>
        </p:txBody>
      </p:sp>
      <p:sp>
        <p:nvSpPr>
          <p:cNvPr id="10" name="Text Placeholder 9">
            <a:extLst>
              <a:ext uri="{FF2B5EF4-FFF2-40B4-BE49-F238E27FC236}">
                <a16:creationId xmlns:a16="http://schemas.microsoft.com/office/drawing/2014/main" id="{51C1B7E9-094C-4760-B836-2BB7A5BB56AD}"/>
              </a:ext>
            </a:extLst>
          </p:cNvPr>
          <p:cNvSpPr>
            <a:spLocks noGrp="1"/>
          </p:cNvSpPr>
          <p:nvPr>
            <p:ph type="body" sz="quarter" idx="17"/>
          </p:nvPr>
        </p:nvSpPr>
        <p:spPr/>
        <p:txBody>
          <a:bodyPr/>
          <a:lstStyle/>
          <a:p>
            <a:pPr marL="0" indent="0">
              <a:spcAft>
                <a:spcPts val="1800"/>
              </a:spcAft>
              <a:buNone/>
            </a:pPr>
            <a:r>
              <a:rPr lang="en-US" dirty="0"/>
              <a:t>Was the contract enforceable for the modified price?</a:t>
            </a:r>
          </a:p>
          <a:p>
            <a:pPr>
              <a:buFont typeface="Wingdings" panose="05000000000000000000" pitchFamily="2" charset="2"/>
              <a:buChar char="q"/>
            </a:pPr>
            <a:r>
              <a:rPr lang="en-US" dirty="0"/>
              <a:t>Yes</a:t>
            </a:r>
          </a:p>
          <a:p>
            <a:pPr>
              <a:buFont typeface="Wingdings" panose="05000000000000000000" pitchFamily="2" charset="2"/>
              <a:buChar char="q"/>
            </a:pPr>
            <a:r>
              <a:rPr lang="en-US" dirty="0"/>
              <a:t>No</a:t>
            </a:r>
          </a:p>
        </p:txBody>
      </p:sp>
    </p:spTree>
    <p:extLst>
      <p:ext uri="{BB962C8B-B14F-4D97-AF65-F5344CB8AC3E}">
        <p14:creationId xmlns:p14="http://schemas.microsoft.com/office/powerpoint/2010/main" val="3118456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5C26491-D8B7-4356-B0B7-FBEC860B3765}"/>
              </a:ext>
            </a:extLst>
          </p:cNvPr>
          <p:cNvSpPr>
            <a:spLocks noGrp="1"/>
          </p:cNvSpPr>
          <p:nvPr>
            <p:ph type="title"/>
          </p:nvPr>
        </p:nvSpPr>
        <p:spPr/>
        <p:txBody>
          <a:bodyPr/>
          <a:lstStyle/>
          <a:p>
            <a:r>
              <a:rPr lang="en-IN" dirty="0"/>
              <a:t>E-Contracts and Online Offers</a:t>
            </a:r>
          </a:p>
        </p:txBody>
      </p:sp>
      <p:sp>
        <p:nvSpPr>
          <p:cNvPr id="10" name="Text Placeholder 9">
            <a:extLst>
              <a:ext uri="{FF2B5EF4-FFF2-40B4-BE49-F238E27FC236}">
                <a16:creationId xmlns:a16="http://schemas.microsoft.com/office/drawing/2014/main" id="{51044AC7-807F-4DCE-BE40-8057A5FFB5F2}"/>
              </a:ext>
            </a:extLst>
          </p:cNvPr>
          <p:cNvSpPr>
            <a:spLocks noGrp="1"/>
          </p:cNvSpPr>
          <p:nvPr>
            <p:ph type="body" sz="quarter" idx="17"/>
          </p:nvPr>
        </p:nvSpPr>
        <p:spPr/>
        <p:txBody>
          <a:bodyPr/>
          <a:lstStyle/>
          <a:p>
            <a:r>
              <a:rPr lang="en-US" dirty="0"/>
              <a:t>Electronic contracts, or </a:t>
            </a:r>
            <a:r>
              <a:rPr lang="en-US" b="1" dirty="0">
                <a:solidFill>
                  <a:srgbClr val="006298"/>
                </a:solidFill>
              </a:rPr>
              <a:t>e-contracts</a:t>
            </a:r>
            <a:r>
              <a:rPr lang="en-US" dirty="0">
                <a:solidFill>
                  <a:srgbClr val="004A78"/>
                </a:solidFill>
              </a:rPr>
              <a:t>,</a:t>
            </a:r>
            <a:r>
              <a:rPr lang="en-US" dirty="0"/>
              <a:t> must meet the same basic requirements (agreement, consideration, contractual capacity, and legality) as paper contracts.</a:t>
            </a:r>
          </a:p>
          <a:p>
            <a:r>
              <a:rPr lang="en-US" dirty="0"/>
              <a:t>Online contracts may be formed not only for the sale of goods and services, but also for licensing.</a:t>
            </a:r>
          </a:p>
          <a:p>
            <a:r>
              <a:rPr lang="en-US" dirty="0"/>
              <a:t>Displaying the Offer</a:t>
            </a:r>
          </a:p>
          <a:p>
            <a:pPr lvl="1"/>
            <a:r>
              <a:rPr lang="en-US" dirty="0">
                <a:solidFill>
                  <a:srgbClr val="000000"/>
                </a:solidFill>
              </a:rPr>
              <a:t>The contract generally must be displayed online in a readable format, and all provisions should be reasonably clear</a:t>
            </a:r>
            <a:r>
              <a:rPr lang="en-US" dirty="0"/>
              <a:t>.</a:t>
            </a:r>
          </a:p>
        </p:txBody>
      </p:sp>
    </p:spTree>
    <p:extLst>
      <p:ext uri="{BB962C8B-B14F-4D97-AF65-F5344CB8AC3E}">
        <p14:creationId xmlns:p14="http://schemas.microsoft.com/office/powerpoint/2010/main" val="3419560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4EA49-EAC3-433C-AF92-67F546BAD276}"/>
              </a:ext>
            </a:extLst>
          </p:cNvPr>
          <p:cNvSpPr>
            <a:spLocks noGrp="1"/>
          </p:cNvSpPr>
          <p:nvPr>
            <p:ph type="title"/>
          </p:nvPr>
        </p:nvSpPr>
        <p:spPr/>
        <p:txBody>
          <a:bodyPr/>
          <a:lstStyle/>
          <a:p>
            <a:r>
              <a:rPr lang="en-US" dirty="0"/>
              <a:t>Chapter Objectives</a:t>
            </a:r>
          </a:p>
        </p:txBody>
      </p:sp>
      <p:sp>
        <p:nvSpPr>
          <p:cNvPr id="5" name="Text Placeholder 2">
            <a:extLst>
              <a:ext uri="{FF2B5EF4-FFF2-40B4-BE49-F238E27FC236}">
                <a16:creationId xmlns:a16="http://schemas.microsoft.com/office/drawing/2014/main" id="{2A5A2322-3624-C04F-BAF5-89A7EB7BA032}"/>
              </a:ext>
            </a:extLst>
          </p:cNvPr>
          <p:cNvSpPr>
            <a:spLocks noGrp="1"/>
          </p:cNvSpPr>
          <p:nvPr>
            <p:ph type="body" sz="quarter" idx="17"/>
          </p:nvPr>
        </p:nvSpPr>
        <p:spPr/>
        <p:txBody>
          <a:bodyPr>
            <a:normAutofit/>
          </a:bodyPr>
          <a:lstStyle/>
          <a:p>
            <a:pPr marL="0" indent="0">
              <a:lnSpc>
                <a:spcPct val="100000"/>
              </a:lnSpc>
              <a:buNone/>
            </a:pPr>
            <a:r>
              <a:rPr lang="en-US" sz="2800" dirty="0"/>
              <a:t>By the end of this chapter, you should be able to:</a:t>
            </a:r>
          </a:p>
          <a:p>
            <a:r>
              <a:rPr lang="en-US" sz="2800" dirty="0"/>
              <a:t>Define </a:t>
            </a:r>
            <a:r>
              <a:rPr lang="en-US" sz="2800" i="1" dirty="0"/>
              <a:t>offer.</a:t>
            </a:r>
          </a:p>
          <a:p>
            <a:r>
              <a:rPr lang="en-US" sz="2800" dirty="0"/>
              <a:t>List ways in which an offer may be properly revoked.</a:t>
            </a:r>
          </a:p>
          <a:p>
            <a:r>
              <a:rPr lang="en-US" sz="2800" dirty="0"/>
              <a:t>Describe the concept of sufficiency of consideration.</a:t>
            </a:r>
          </a:p>
          <a:p>
            <a:r>
              <a:rPr lang="en-US" sz="2800" dirty="0"/>
              <a:t>Explain the conditions that must be met for an offer to be legally accepted.</a:t>
            </a:r>
          </a:p>
          <a:p>
            <a:r>
              <a:rPr lang="en-US" sz="2800" dirty="0"/>
              <a:t>Explain the legality requirement in contract law.</a:t>
            </a:r>
          </a:p>
          <a:p>
            <a:r>
              <a:rPr lang="en-US" sz="2800" dirty="0"/>
              <a:t>Identify laws regulating electronic signatures.</a:t>
            </a:r>
          </a:p>
        </p:txBody>
      </p:sp>
    </p:spTree>
    <p:extLst>
      <p:ext uri="{BB962C8B-B14F-4D97-AF65-F5344CB8AC3E}">
        <p14:creationId xmlns:p14="http://schemas.microsoft.com/office/powerpoint/2010/main" val="1027923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E4D29F2-1198-4797-96C2-10ED03A8397C}"/>
              </a:ext>
            </a:extLst>
          </p:cNvPr>
          <p:cNvSpPr>
            <a:spLocks noGrp="1"/>
          </p:cNvSpPr>
          <p:nvPr>
            <p:ph type="title"/>
          </p:nvPr>
        </p:nvSpPr>
        <p:spPr/>
        <p:txBody>
          <a:bodyPr/>
          <a:lstStyle/>
          <a:p>
            <a:r>
              <a:rPr lang="en-IN" dirty="0"/>
              <a:t>Online Offers</a:t>
            </a:r>
          </a:p>
        </p:txBody>
      </p:sp>
      <p:sp>
        <p:nvSpPr>
          <p:cNvPr id="10" name="Text Placeholder 9">
            <a:extLst>
              <a:ext uri="{FF2B5EF4-FFF2-40B4-BE49-F238E27FC236}">
                <a16:creationId xmlns:a16="http://schemas.microsoft.com/office/drawing/2014/main" id="{FC4D4963-B8D3-4D48-9651-189495DE42F6}"/>
              </a:ext>
            </a:extLst>
          </p:cNvPr>
          <p:cNvSpPr>
            <a:spLocks noGrp="1"/>
          </p:cNvSpPr>
          <p:nvPr>
            <p:ph type="body" sz="quarter" idx="17"/>
          </p:nvPr>
        </p:nvSpPr>
        <p:spPr/>
        <p:txBody>
          <a:bodyPr/>
          <a:lstStyle/>
          <a:p>
            <a:r>
              <a:rPr lang="en-US" dirty="0"/>
              <a:t>Dispute-Settlement Provisions</a:t>
            </a:r>
          </a:p>
          <a:p>
            <a:pPr lvl="1"/>
            <a:r>
              <a:rPr lang="en-US" dirty="0">
                <a:solidFill>
                  <a:srgbClr val="000000"/>
                </a:solidFill>
              </a:rPr>
              <a:t>Online offers frequently include provisions relating to dispute settlement. </a:t>
            </a:r>
          </a:p>
          <a:p>
            <a:pPr lvl="1"/>
            <a:r>
              <a:rPr lang="en-US" b="1" dirty="0">
                <a:solidFill>
                  <a:srgbClr val="006298"/>
                </a:solidFill>
              </a:rPr>
              <a:t>Forum-Selection Clause</a:t>
            </a:r>
          </a:p>
          <a:p>
            <a:pPr lvl="2"/>
            <a:r>
              <a:rPr lang="en-US" sz="2200" dirty="0">
                <a:solidFill>
                  <a:srgbClr val="000000"/>
                </a:solidFill>
              </a:rPr>
              <a:t>A provision in a contract designating the court, jurisdiction, or tribunal that will decide any disputes arising under the contract.</a:t>
            </a:r>
          </a:p>
          <a:p>
            <a:r>
              <a:rPr lang="en-US" dirty="0"/>
              <a:t>Dispute-Settlement Provisions</a:t>
            </a:r>
          </a:p>
          <a:p>
            <a:pPr lvl="1"/>
            <a:r>
              <a:rPr lang="en-US" dirty="0">
                <a:solidFill>
                  <a:srgbClr val="000000"/>
                </a:solidFill>
              </a:rPr>
              <a:t>Choice-of law clause: a clause that specifies that any dispute arising out of the contract, will be settled in accordance with the law of a particular jurisdiction</a:t>
            </a:r>
          </a:p>
        </p:txBody>
      </p:sp>
    </p:spTree>
    <p:extLst>
      <p:ext uri="{BB962C8B-B14F-4D97-AF65-F5344CB8AC3E}">
        <p14:creationId xmlns:p14="http://schemas.microsoft.com/office/powerpoint/2010/main" val="3042762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E4D29F2-1198-4797-96C2-10ED03A8397C}"/>
              </a:ext>
            </a:extLst>
          </p:cNvPr>
          <p:cNvSpPr>
            <a:spLocks noGrp="1"/>
          </p:cNvSpPr>
          <p:nvPr>
            <p:ph type="title"/>
          </p:nvPr>
        </p:nvSpPr>
        <p:spPr/>
        <p:txBody>
          <a:bodyPr/>
          <a:lstStyle/>
          <a:p>
            <a:r>
              <a:rPr lang="en-IN" dirty="0"/>
              <a:t>Ecocards v. </a:t>
            </a:r>
            <a:r>
              <a:rPr lang="en-IN" dirty="0" err="1"/>
              <a:t>Tekstir</a:t>
            </a:r>
            <a:r>
              <a:rPr lang="en-IN" dirty="0"/>
              <a:t>, Inc., 2020</a:t>
            </a:r>
          </a:p>
        </p:txBody>
      </p:sp>
      <p:sp>
        <p:nvSpPr>
          <p:cNvPr id="10" name="Text Placeholder 9">
            <a:extLst>
              <a:ext uri="{FF2B5EF4-FFF2-40B4-BE49-F238E27FC236}">
                <a16:creationId xmlns:a16="http://schemas.microsoft.com/office/drawing/2014/main" id="{FC4D4963-B8D3-4D48-9651-189495DE42F6}"/>
              </a:ext>
            </a:extLst>
          </p:cNvPr>
          <p:cNvSpPr>
            <a:spLocks noGrp="1"/>
          </p:cNvSpPr>
          <p:nvPr>
            <p:ph type="body" sz="quarter" idx="17"/>
          </p:nvPr>
        </p:nvSpPr>
        <p:spPr/>
        <p:txBody>
          <a:bodyPr/>
          <a:lstStyle/>
          <a:p>
            <a:pPr marL="0" indent="0">
              <a:buNone/>
            </a:pPr>
            <a:r>
              <a:rPr lang="en-US" dirty="0"/>
              <a:t>Rebecca </a:t>
            </a:r>
            <a:r>
              <a:rPr lang="en-US" dirty="0" err="1"/>
              <a:t>Bextel</a:t>
            </a:r>
            <a:r>
              <a:rPr lang="en-US" dirty="0"/>
              <a:t> developed a business plan to sell online greeting cards. She hired </a:t>
            </a:r>
            <a:r>
              <a:rPr lang="en-US" dirty="0" err="1"/>
              <a:t>Tekstir</a:t>
            </a:r>
            <a:r>
              <a:rPr lang="en-US" dirty="0"/>
              <a:t>, Inc., to develop the website. Several months later, </a:t>
            </a:r>
            <a:r>
              <a:rPr lang="en-US" dirty="0" err="1"/>
              <a:t>Bextel</a:t>
            </a:r>
            <a:r>
              <a:rPr lang="en-US" dirty="0"/>
              <a:t> filed suit against </a:t>
            </a:r>
            <a:r>
              <a:rPr lang="en-US" dirty="0" err="1"/>
              <a:t>Tekstir</a:t>
            </a:r>
            <a:r>
              <a:rPr lang="en-US" dirty="0"/>
              <a:t> in a Wyoming state court, claiming the company had failed to meet its contractual obligations.</a:t>
            </a:r>
          </a:p>
        </p:txBody>
      </p:sp>
    </p:spTree>
    <p:extLst>
      <p:ext uri="{BB962C8B-B14F-4D97-AF65-F5344CB8AC3E}">
        <p14:creationId xmlns:p14="http://schemas.microsoft.com/office/powerpoint/2010/main" val="2748375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E4D29F2-1198-4797-96C2-10ED03A8397C}"/>
              </a:ext>
            </a:extLst>
          </p:cNvPr>
          <p:cNvSpPr>
            <a:spLocks noGrp="1"/>
          </p:cNvSpPr>
          <p:nvPr>
            <p:ph type="title"/>
          </p:nvPr>
        </p:nvSpPr>
        <p:spPr/>
        <p:txBody>
          <a:bodyPr/>
          <a:lstStyle/>
          <a:p>
            <a:r>
              <a:rPr lang="en-IN" dirty="0"/>
              <a:t>Ecocards v. </a:t>
            </a:r>
            <a:r>
              <a:rPr lang="en-IN" dirty="0" err="1"/>
              <a:t>Tekstir</a:t>
            </a:r>
            <a:r>
              <a:rPr lang="en-IN" dirty="0"/>
              <a:t>, Inc., 2020 Polling Question</a:t>
            </a:r>
          </a:p>
        </p:txBody>
      </p:sp>
      <p:sp>
        <p:nvSpPr>
          <p:cNvPr id="10" name="Text Placeholder 9">
            <a:extLst>
              <a:ext uri="{FF2B5EF4-FFF2-40B4-BE49-F238E27FC236}">
                <a16:creationId xmlns:a16="http://schemas.microsoft.com/office/drawing/2014/main" id="{FC4D4963-B8D3-4D48-9651-189495DE42F6}"/>
              </a:ext>
            </a:extLst>
          </p:cNvPr>
          <p:cNvSpPr>
            <a:spLocks noGrp="1"/>
          </p:cNvSpPr>
          <p:nvPr>
            <p:ph type="body" sz="quarter" idx="17"/>
          </p:nvPr>
        </p:nvSpPr>
        <p:spPr/>
        <p:txBody>
          <a:bodyPr/>
          <a:lstStyle/>
          <a:p>
            <a:pPr marL="0" indent="0">
              <a:spcAft>
                <a:spcPts val="1200"/>
              </a:spcAft>
              <a:buNone/>
            </a:pPr>
            <a:r>
              <a:rPr lang="en-US" dirty="0"/>
              <a:t>Do you agree with the contract that included a forum-selection clause requiring any disputes to be ligated in Orange County, California?</a:t>
            </a:r>
          </a:p>
          <a:p>
            <a:pPr>
              <a:buFont typeface="Wingdings" panose="05000000000000000000" pitchFamily="2" charset="2"/>
              <a:buChar char="q"/>
            </a:pPr>
            <a:r>
              <a:rPr lang="en-US" dirty="0"/>
              <a:t>Yes</a:t>
            </a:r>
          </a:p>
          <a:p>
            <a:pPr>
              <a:buFont typeface="Wingdings" panose="05000000000000000000" pitchFamily="2" charset="2"/>
              <a:buChar char="q"/>
            </a:pPr>
            <a:r>
              <a:rPr lang="en-US" dirty="0"/>
              <a:t>No</a:t>
            </a:r>
          </a:p>
        </p:txBody>
      </p:sp>
    </p:spTree>
    <p:extLst>
      <p:ext uri="{BB962C8B-B14F-4D97-AF65-F5344CB8AC3E}">
        <p14:creationId xmlns:p14="http://schemas.microsoft.com/office/powerpoint/2010/main" val="3167683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B1873C8-AD6D-4C18-A589-2F064A7E5A18}"/>
              </a:ext>
            </a:extLst>
          </p:cNvPr>
          <p:cNvSpPr>
            <a:spLocks noGrp="1"/>
          </p:cNvSpPr>
          <p:nvPr>
            <p:ph type="title"/>
          </p:nvPr>
        </p:nvSpPr>
        <p:spPr/>
        <p:txBody>
          <a:bodyPr/>
          <a:lstStyle/>
          <a:p>
            <a:r>
              <a:rPr lang="en-IN" dirty="0"/>
              <a:t>Online Acceptances</a:t>
            </a:r>
          </a:p>
        </p:txBody>
      </p:sp>
      <p:sp>
        <p:nvSpPr>
          <p:cNvPr id="10" name="Text Placeholder 9">
            <a:extLst>
              <a:ext uri="{FF2B5EF4-FFF2-40B4-BE49-F238E27FC236}">
                <a16:creationId xmlns:a16="http://schemas.microsoft.com/office/drawing/2014/main" id="{29570DFA-C8EB-49F0-A649-567A20E05A3E}"/>
              </a:ext>
            </a:extLst>
          </p:cNvPr>
          <p:cNvSpPr>
            <a:spLocks noGrp="1"/>
          </p:cNvSpPr>
          <p:nvPr>
            <p:ph type="body" sz="quarter" idx="17"/>
          </p:nvPr>
        </p:nvSpPr>
        <p:spPr/>
        <p:txBody>
          <a:bodyPr/>
          <a:lstStyle/>
          <a:p>
            <a:r>
              <a:rPr lang="en-US" b="1" dirty="0"/>
              <a:t>Click-On Agreements</a:t>
            </a:r>
          </a:p>
          <a:p>
            <a:pPr lvl="1"/>
            <a:r>
              <a:rPr lang="en-US" dirty="0">
                <a:solidFill>
                  <a:srgbClr val="000000"/>
                </a:solidFill>
              </a:rPr>
              <a:t>An agreement that arises when an online buyer clicks on “I agree.”</a:t>
            </a:r>
          </a:p>
          <a:p>
            <a:r>
              <a:rPr lang="en-US" b="1" dirty="0"/>
              <a:t>Shrink-Wrap Agreements</a:t>
            </a:r>
          </a:p>
          <a:p>
            <a:pPr lvl="1"/>
            <a:r>
              <a:rPr lang="en-US" dirty="0">
                <a:solidFill>
                  <a:srgbClr val="000000"/>
                </a:solidFill>
              </a:rPr>
              <a:t>Agreement terms are located inside a packaged box of goods.</a:t>
            </a:r>
          </a:p>
          <a:p>
            <a:r>
              <a:rPr lang="en-US" b="1" dirty="0"/>
              <a:t>Shrink-Wrap Agreements</a:t>
            </a:r>
          </a:p>
          <a:p>
            <a:pPr lvl="1"/>
            <a:r>
              <a:rPr lang="en-US" dirty="0">
                <a:solidFill>
                  <a:srgbClr val="000000"/>
                </a:solidFill>
              </a:rPr>
              <a:t>Shrink-Wrap Agreements and Enforceable Contract Terms – A buyer’s failure to object to terms contained within a shrink-wrapped package may constitute an acceptance of the terms by conduct.</a:t>
            </a:r>
          </a:p>
        </p:txBody>
      </p:sp>
    </p:spTree>
    <p:extLst>
      <p:ext uri="{BB962C8B-B14F-4D97-AF65-F5344CB8AC3E}">
        <p14:creationId xmlns:p14="http://schemas.microsoft.com/office/powerpoint/2010/main" val="1763265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B1873C8-AD6D-4C18-A589-2F064A7E5A18}"/>
              </a:ext>
            </a:extLst>
          </p:cNvPr>
          <p:cNvSpPr>
            <a:spLocks noGrp="1"/>
          </p:cNvSpPr>
          <p:nvPr>
            <p:ph type="title"/>
          </p:nvPr>
        </p:nvSpPr>
        <p:spPr/>
        <p:txBody>
          <a:bodyPr/>
          <a:lstStyle/>
          <a:p>
            <a:r>
              <a:rPr lang="en-US" dirty="0"/>
              <a:t>Federal Law on E-Signatures and E-Documents</a:t>
            </a:r>
            <a:endParaRPr lang="en-IN" dirty="0"/>
          </a:p>
        </p:txBody>
      </p:sp>
      <p:sp>
        <p:nvSpPr>
          <p:cNvPr id="10" name="Text Placeholder 9">
            <a:extLst>
              <a:ext uri="{FF2B5EF4-FFF2-40B4-BE49-F238E27FC236}">
                <a16:creationId xmlns:a16="http://schemas.microsoft.com/office/drawing/2014/main" id="{29570DFA-C8EB-49F0-A649-567A20E05A3E}"/>
              </a:ext>
            </a:extLst>
          </p:cNvPr>
          <p:cNvSpPr>
            <a:spLocks noGrp="1"/>
          </p:cNvSpPr>
          <p:nvPr>
            <p:ph type="body" sz="quarter" idx="17"/>
          </p:nvPr>
        </p:nvSpPr>
        <p:spPr/>
        <p:txBody>
          <a:bodyPr/>
          <a:lstStyle/>
          <a:p>
            <a:r>
              <a:rPr lang="en-US" b="1" dirty="0">
                <a:solidFill>
                  <a:srgbClr val="004A78"/>
                </a:solidFill>
              </a:rPr>
              <a:t>E-Signature: </a:t>
            </a:r>
            <a:r>
              <a:rPr lang="en-US" dirty="0"/>
              <a:t>an electronic sound, symbol, or process attached to or logically associated with a record and adopted by a person with the intent to sign the record</a:t>
            </a:r>
          </a:p>
          <a:p>
            <a:r>
              <a:rPr lang="en-US" dirty="0"/>
              <a:t>The E-SIGN Act provides that no contract, record, or signature may be “denied legal effect” solely because it is in electronic form. </a:t>
            </a:r>
          </a:p>
          <a:p>
            <a:r>
              <a:rPr lang="en-US" dirty="0"/>
              <a:t>The act does not apply to court papers, divorce decrees, evictions, foreclosures, health-insurance terminations, prenuptial agreements, and wills.</a:t>
            </a:r>
          </a:p>
        </p:txBody>
      </p:sp>
    </p:spTree>
    <p:extLst>
      <p:ext uri="{BB962C8B-B14F-4D97-AF65-F5344CB8AC3E}">
        <p14:creationId xmlns:p14="http://schemas.microsoft.com/office/powerpoint/2010/main" val="1446478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B1873C8-AD6D-4C18-A589-2F064A7E5A18}"/>
              </a:ext>
            </a:extLst>
          </p:cNvPr>
          <p:cNvSpPr>
            <a:spLocks noGrp="1"/>
          </p:cNvSpPr>
          <p:nvPr>
            <p:ph type="title"/>
          </p:nvPr>
        </p:nvSpPr>
        <p:spPr/>
        <p:txBody>
          <a:bodyPr/>
          <a:lstStyle/>
          <a:p>
            <a:r>
              <a:rPr lang="en-US" dirty="0"/>
              <a:t>The Uniform Electronic Transactions Act (1 of 3)</a:t>
            </a:r>
            <a:endParaRPr lang="en-IN" dirty="0"/>
          </a:p>
        </p:txBody>
      </p:sp>
      <p:sp>
        <p:nvSpPr>
          <p:cNvPr id="10" name="Text Placeholder 9">
            <a:extLst>
              <a:ext uri="{FF2B5EF4-FFF2-40B4-BE49-F238E27FC236}">
                <a16:creationId xmlns:a16="http://schemas.microsoft.com/office/drawing/2014/main" id="{29570DFA-C8EB-49F0-A649-567A20E05A3E}"/>
              </a:ext>
            </a:extLst>
          </p:cNvPr>
          <p:cNvSpPr>
            <a:spLocks noGrp="1"/>
          </p:cNvSpPr>
          <p:nvPr>
            <p:ph type="body" sz="quarter" idx="17"/>
          </p:nvPr>
        </p:nvSpPr>
        <p:spPr/>
        <p:txBody>
          <a:bodyPr/>
          <a:lstStyle/>
          <a:p>
            <a:pPr marL="0" indent="0">
              <a:buNone/>
            </a:pPr>
            <a:r>
              <a:rPr lang="en-US" dirty="0"/>
              <a:t>The Scope and Applicability of the UETA</a:t>
            </a:r>
          </a:p>
          <a:p>
            <a:r>
              <a:rPr lang="en-US" dirty="0"/>
              <a:t>The act removes barriers to e-commerce by giving the same legal effect to electronic records and signatures as is given to paper versions.</a:t>
            </a:r>
          </a:p>
          <a:p>
            <a:pPr marL="0" indent="0">
              <a:buNone/>
            </a:pPr>
            <a:r>
              <a:rPr lang="en-US" dirty="0"/>
              <a:t>The Federal E-SIGN Act and the UETA</a:t>
            </a:r>
          </a:p>
          <a:p>
            <a:r>
              <a:rPr lang="en-US" dirty="0"/>
              <a:t>If a state has enacted the UETA without modification, state law will govern.</a:t>
            </a:r>
          </a:p>
          <a:p>
            <a:r>
              <a:rPr lang="en-US" dirty="0"/>
              <a:t>The E-SIGN Act allows states to enact alternative requirements for the use of electronic records or electronic signatures.</a:t>
            </a:r>
          </a:p>
        </p:txBody>
      </p:sp>
    </p:spTree>
    <p:extLst>
      <p:ext uri="{BB962C8B-B14F-4D97-AF65-F5344CB8AC3E}">
        <p14:creationId xmlns:p14="http://schemas.microsoft.com/office/powerpoint/2010/main" val="1115493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B1873C8-AD6D-4C18-A589-2F064A7E5A18}"/>
              </a:ext>
            </a:extLst>
          </p:cNvPr>
          <p:cNvSpPr>
            <a:spLocks noGrp="1"/>
          </p:cNvSpPr>
          <p:nvPr>
            <p:ph type="title"/>
          </p:nvPr>
        </p:nvSpPr>
        <p:spPr/>
        <p:txBody>
          <a:bodyPr/>
          <a:lstStyle/>
          <a:p>
            <a:r>
              <a:rPr lang="en-US" dirty="0"/>
              <a:t>The Uniform Electronic Transactions Act (2 of 3)</a:t>
            </a:r>
            <a:endParaRPr lang="en-IN" dirty="0"/>
          </a:p>
        </p:txBody>
      </p:sp>
      <p:sp>
        <p:nvSpPr>
          <p:cNvPr id="10" name="Text Placeholder 9">
            <a:extLst>
              <a:ext uri="{FF2B5EF4-FFF2-40B4-BE49-F238E27FC236}">
                <a16:creationId xmlns:a16="http://schemas.microsoft.com/office/drawing/2014/main" id="{29570DFA-C8EB-49F0-A649-567A20E05A3E}"/>
              </a:ext>
            </a:extLst>
          </p:cNvPr>
          <p:cNvSpPr>
            <a:spLocks noGrp="1"/>
          </p:cNvSpPr>
          <p:nvPr>
            <p:ph type="body" sz="quarter" idx="17"/>
          </p:nvPr>
        </p:nvSpPr>
        <p:spPr/>
        <p:txBody>
          <a:bodyPr/>
          <a:lstStyle/>
          <a:p>
            <a:pPr marL="0" indent="0">
              <a:buNone/>
            </a:pPr>
            <a:r>
              <a:rPr lang="en-US" dirty="0"/>
              <a:t>Highlights of the UETA</a:t>
            </a:r>
          </a:p>
          <a:p>
            <a:r>
              <a:rPr lang="en-US" dirty="0"/>
              <a:t>Timing</a:t>
            </a:r>
          </a:p>
          <a:p>
            <a:pPr lvl="1"/>
            <a:r>
              <a:rPr lang="en-US" dirty="0">
                <a:solidFill>
                  <a:srgbClr val="000000"/>
                </a:solidFill>
              </a:rPr>
              <a:t>An electronic record is considered </a:t>
            </a:r>
            <a:r>
              <a:rPr lang="en-US" i="1" dirty="0">
                <a:solidFill>
                  <a:srgbClr val="000000"/>
                </a:solidFill>
              </a:rPr>
              <a:t>sent</a:t>
            </a:r>
            <a:r>
              <a:rPr lang="en-US" dirty="0">
                <a:solidFill>
                  <a:srgbClr val="000000"/>
                </a:solidFill>
              </a:rPr>
              <a:t>, when it is properly directed to the intended recipient in a form readable by the recipient’s computer system. </a:t>
            </a:r>
          </a:p>
          <a:p>
            <a:pPr lvl="1"/>
            <a:r>
              <a:rPr lang="en-US" dirty="0">
                <a:solidFill>
                  <a:srgbClr val="000000"/>
                </a:solidFill>
              </a:rPr>
              <a:t>An electronic record is considered </a:t>
            </a:r>
            <a:r>
              <a:rPr lang="en-US" i="1" dirty="0">
                <a:solidFill>
                  <a:srgbClr val="000000"/>
                </a:solidFill>
              </a:rPr>
              <a:t>received</a:t>
            </a:r>
            <a:r>
              <a:rPr lang="en-US" dirty="0">
                <a:solidFill>
                  <a:srgbClr val="000000"/>
                </a:solidFill>
              </a:rPr>
              <a:t>, when it enters the recipient’s processing system in a readable form—even if no individual is aware of its receipt.</a:t>
            </a:r>
          </a:p>
        </p:txBody>
      </p:sp>
    </p:spTree>
    <p:extLst>
      <p:ext uri="{BB962C8B-B14F-4D97-AF65-F5344CB8AC3E}">
        <p14:creationId xmlns:p14="http://schemas.microsoft.com/office/powerpoint/2010/main" val="121293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01B00-1355-4A55-8416-842FF8E17762}"/>
              </a:ext>
            </a:extLst>
          </p:cNvPr>
          <p:cNvSpPr>
            <a:spLocks noGrp="1"/>
          </p:cNvSpPr>
          <p:nvPr>
            <p:ph type="title"/>
          </p:nvPr>
        </p:nvSpPr>
        <p:spPr/>
        <p:txBody>
          <a:bodyPr/>
          <a:lstStyle/>
          <a:p>
            <a:r>
              <a:rPr lang="en-US" dirty="0"/>
              <a:t>The Uniform Electronic Transactions Act (3 of 3)</a:t>
            </a:r>
            <a:endParaRPr lang="en-IN" dirty="0"/>
          </a:p>
        </p:txBody>
      </p:sp>
      <p:pic>
        <p:nvPicPr>
          <p:cNvPr id="5" name="Picture Placeholder 4" descr="A flowchart illustrates the relationship between the E-SIGN Act and the Uniform Electronic Translations Act. The chart begins with the Uniform Electronic Translations Act (U E T A) which branches into two: The U E T A is enacted without modifications and the U E T A is enacted with modifications. The U E T A enacted without modifications further leads to State law governs. The U E T A with modification branches into two section. In the first, State law governs if, (one of the options from the following sublist is valid): The state’s procedures or requirements are consistent with the E-SIGN Act. The state does not give priority to one type of technology. The state law was enacted after the E-SIGN Act and refers to it. In the second, The E-SIGN ACT govern if: The modifications are inconsistent with the E-SIGN Act.">
            <a:extLst>
              <a:ext uri="{FF2B5EF4-FFF2-40B4-BE49-F238E27FC236}">
                <a16:creationId xmlns:a16="http://schemas.microsoft.com/office/drawing/2014/main" id="{0F62A286-4E95-4EDF-B93C-B5A9A7FB3390}"/>
              </a:ext>
            </a:extLst>
          </p:cNvPr>
          <p:cNvPicPr>
            <a:picLocks noGrp="1" noChangeAspect="1"/>
          </p:cNvPicPr>
          <p:nvPr>
            <p:ph type="pic" sz="quarter" idx="19"/>
          </p:nvPr>
        </p:nvPicPr>
        <p:blipFill>
          <a:blip r:embed="rId3"/>
          <a:stretch>
            <a:fillRect/>
          </a:stretch>
        </p:blipFill>
        <p:spPr>
          <a:xfrm>
            <a:off x="2659380" y="1352284"/>
            <a:ext cx="6873240" cy="4770120"/>
          </a:xfrm>
          <a:prstGeom prst="rect">
            <a:avLst/>
          </a:prstGeom>
        </p:spPr>
      </p:pic>
    </p:spTree>
    <p:extLst>
      <p:ext uri="{BB962C8B-B14F-4D97-AF65-F5344CB8AC3E}">
        <p14:creationId xmlns:p14="http://schemas.microsoft.com/office/powerpoint/2010/main" val="4103445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67724AB-3710-4CFF-A36E-92F654C192D6}"/>
              </a:ext>
            </a:extLst>
          </p:cNvPr>
          <p:cNvSpPr>
            <a:spLocks noGrp="1"/>
          </p:cNvSpPr>
          <p:nvPr>
            <p:ph type="title"/>
          </p:nvPr>
        </p:nvSpPr>
        <p:spPr/>
        <p:txBody>
          <a:bodyPr/>
          <a:lstStyle/>
          <a:p>
            <a:r>
              <a:rPr lang="en-US" dirty="0"/>
              <a:t>Group Breakout: The Uniform Electronic Transactions Act</a:t>
            </a:r>
            <a:endParaRPr lang="en-IN" dirty="0"/>
          </a:p>
        </p:txBody>
      </p:sp>
      <p:sp>
        <p:nvSpPr>
          <p:cNvPr id="10" name="Text Placeholder 9">
            <a:extLst>
              <a:ext uri="{FF2B5EF4-FFF2-40B4-BE49-F238E27FC236}">
                <a16:creationId xmlns:a16="http://schemas.microsoft.com/office/drawing/2014/main" id="{82BB0319-F418-4974-8DA6-D63906B2FC22}"/>
              </a:ext>
            </a:extLst>
          </p:cNvPr>
          <p:cNvSpPr>
            <a:spLocks noGrp="1"/>
          </p:cNvSpPr>
          <p:nvPr>
            <p:ph type="body" sz="quarter" idx="17"/>
          </p:nvPr>
        </p:nvSpPr>
        <p:spPr/>
        <p:txBody>
          <a:bodyPr/>
          <a:lstStyle/>
          <a:p>
            <a:pPr marL="0" indent="0">
              <a:buNone/>
            </a:pPr>
            <a:r>
              <a:rPr lang="en-US" dirty="0"/>
              <a:t>What is the primary purpose of the Uniform Electronic Transactions Act?</a:t>
            </a:r>
          </a:p>
        </p:txBody>
      </p:sp>
    </p:spTree>
    <p:extLst>
      <p:ext uri="{BB962C8B-B14F-4D97-AF65-F5344CB8AC3E}">
        <p14:creationId xmlns:p14="http://schemas.microsoft.com/office/powerpoint/2010/main" val="1299378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5E28B55-D7AE-4E23-90B2-2246D84F538E}"/>
              </a:ext>
            </a:extLst>
          </p:cNvPr>
          <p:cNvSpPr>
            <a:spLocks noGrp="1"/>
          </p:cNvSpPr>
          <p:nvPr>
            <p:ph type="title"/>
          </p:nvPr>
        </p:nvSpPr>
        <p:spPr/>
        <p:txBody>
          <a:bodyPr/>
          <a:lstStyle/>
          <a:p>
            <a:r>
              <a:rPr lang="en-US" dirty="0"/>
              <a:t>Knowledge Check </a:t>
            </a:r>
            <a:endParaRPr lang="en-IN" dirty="0"/>
          </a:p>
        </p:txBody>
      </p:sp>
      <p:sp>
        <p:nvSpPr>
          <p:cNvPr id="10" name="Text Placeholder 9">
            <a:extLst>
              <a:ext uri="{FF2B5EF4-FFF2-40B4-BE49-F238E27FC236}">
                <a16:creationId xmlns:a16="http://schemas.microsoft.com/office/drawing/2014/main" id="{DACB06E0-9C0B-4E22-9AB2-0360860A41E0}"/>
              </a:ext>
            </a:extLst>
          </p:cNvPr>
          <p:cNvSpPr>
            <a:spLocks noGrp="1"/>
          </p:cNvSpPr>
          <p:nvPr>
            <p:ph type="body" sz="quarter" idx="17"/>
          </p:nvPr>
        </p:nvSpPr>
        <p:spPr/>
        <p:txBody>
          <a:bodyPr/>
          <a:lstStyle/>
          <a:p>
            <a:pPr marL="0" indent="0">
              <a:buNone/>
            </a:pPr>
            <a:r>
              <a:rPr lang="en-US" dirty="0"/>
              <a:t>What two events show there is evidence for agreement?</a:t>
            </a:r>
          </a:p>
        </p:txBody>
      </p:sp>
    </p:spTree>
    <p:extLst>
      <p:ext uri="{BB962C8B-B14F-4D97-AF65-F5344CB8AC3E}">
        <p14:creationId xmlns:p14="http://schemas.microsoft.com/office/powerpoint/2010/main" val="1410618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42D1EC5-34B1-4911-BDE2-D99139471CD4}"/>
              </a:ext>
            </a:extLst>
          </p:cNvPr>
          <p:cNvSpPr>
            <a:spLocks noGrp="1"/>
          </p:cNvSpPr>
          <p:nvPr>
            <p:ph type="title"/>
          </p:nvPr>
        </p:nvSpPr>
        <p:spPr/>
        <p:txBody>
          <a:bodyPr/>
          <a:lstStyle/>
          <a:p>
            <a:r>
              <a:rPr lang="en-US" dirty="0"/>
              <a:t>Why Does Contractual Agreement Matter to Me?</a:t>
            </a:r>
            <a:endParaRPr lang="en-IN" dirty="0"/>
          </a:p>
        </p:txBody>
      </p:sp>
      <p:sp>
        <p:nvSpPr>
          <p:cNvPr id="10" name="Text Placeholder 9">
            <a:extLst>
              <a:ext uri="{FF2B5EF4-FFF2-40B4-BE49-F238E27FC236}">
                <a16:creationId xmlns:a16="http://schemas.microsoft.com/office/drawing/2014/main" id="{692DEEA2-4C76-4B1C-9E0C-D15126FD8112}"/>
              </a:ext>
            </a:extLst>
          </p:cNvPr>
          <p:cNvSpPr>
            <a:spLocks noGrp="1"/>
          </p:cNvSpPr>
          <p:nvPr>
            <p:ph type="body" sz="quarter" idx="17"/>
          </p:nvPr>
        </p:nvSpPr>
        <p:spPr/>
        <p:txBody>
          <a:bodyPr/>
          <a:lstStyle/>
          <a:p>
            <a:pPr marL="0" indent="0">
              <a:buNone/>
            </a:pPr>
            <a:r>
              <a:rPr lang="en-US" dirty="0"/>
              <a:t>For a contract to be considered valid and enforceable, four basic requirements—agreement, consideration, contractual capacity, and legality—must be met. The parties must agree on the terms of the contract and manifest to each other their mutual assent (agreement) to the same bargain. One party offers a certain bargain to another party, who then accepts that bargain.</a:t>
            </a:r>
          </a:p>
        </p:txBody>
      </p:sp>
    </p:spTree>
    <p:extLst>
      <p:ext uri="{BB962C8B-B14F-4D97-AF65-F5344CB8AC3E}">
        <p14:creationId xmlns:p14="http://schemas.microsoft.com/office/powerpoint/2010/main" val="609196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993C-B582-4353-8E3A-6B525CA22E6F}"/>
              </a:ext>
            </a:extLst>
          </p:cNvPr>
          <p:cNvSpPr>
            <a:spLocks noGrp="1"/>
          </p:cNvSpPr>
          <p:nvPr>
            <p:ph type="title"/>
          </p:nvPr>
        </p:nvSpPr>
        <p:spPr/>
        <p:txBody>
          <a:bodyPr/>
          <a:lstStyle/>
          <a:p>
            <a:r>
              <a:rPr lang="en-IN" dirty="0"/>
              <a:t>Self-Assessment</a:t>
            </a:r>
          </a:p>
        </p:txBody>
      </p:sp>
      <p:sp>
        <p:nvSpPr>
          <p:cNvPr id="9" name="Text Placeholder 8">
            <a:extLst>
              <a:ext uri="{FF2B5EF4-FFF2-40B4-BE49-F238E27FC236}">
                <a16:creationId xmlns:a16="http://schemas.microsoft.com/office/drawing/2014/main" id="{CB270310-776A-421F-87E3-A0D0A98BE379}"/>
              </a:ext>
            </a:extLst>
          </p:cNvPr>
          <p:cNvSpPr>
            <a:spLocks noGrp="1"/>
          </p:cNvSpPr>
          <p:nvPr>
            <p:ph type="body" sz="quarter" idx="17"/>
          </p:nvPr>
        </p:nvSpPr>
        <p:spPr/>
        <p:txBody>
          <a:bodyPr>
            <a:normAutofit/>
          </a:bodyPr>
          <a:lstStyle/>
          <a:p>
            <a:pPr marL="0" indent="0">
              <a:lnSpc>
                <a:spcPct val="110000"/>
              </a:lnSpc>
              <a:buNone/>
            </a:pPr>
            <a:r>
              <a:rPr lang="en-US" dirty="0"/>
              <a:t>What concepts did you find difficult, and thus need a review?</a:t>
            </a:r>
          </a:p>
          <a:p>
            <a:pPr marL="0" indent="0">
              <a:lnSpc>
                <a:spcPct val="110000"/>
              </a:lnSpc>
              <a:buNone/>
            </a:pPr>
            <a:r>
              <a:rPr lang="en-US" dirty="0"/>
              <a:t>How might the topics in this chapter come up in the future in your personal (or work) life?</a:t>
            </a:r>
          </a:p>
          <a:p>
            <a:pPr marL="0" indent="0">
              <a:lnSpc>
                <a:spcPct val="110000"/>
              </a:lnSpc>
              <a:buNone/>
            </a:pPr>
            <a:r>
              <a:rPr lang="en-US" dirty="0"/>
              <a:t>What could you do to improve your contributions in class discussion?</a:t>
            </a:r>
          </a:p>
        </p:txBody>
      </p:sp>
    </p:spTree>
    <p:extLst>
      <p:ext uri="{BB962C8B-B14F-4D97-AF65-F5344CB8AC3E}">
        <p14:creationId xmlns:p14="http://schemas.microsoft.com/office/powerpoint/2010/main" val="10696463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ADBA97D-92D2-4BE5-9DE6-318F9D3FA6AF}"/>
              </a:ext>
            </a:extLst>
          </p:cNvPr>
          <p:cNvSpPr>
            <a:spLocks noGrp="1"/>
          </p:cNvSpPr>
          <p:nvPr>
            <p:ph type="title"/>
          </p:nvPr>
        </p:nvSpPr>
        <p:spPr/>
        <p:txBody>
          <a:bodyPr/>
          <a:lstStyle/>
          <a:p>
            <a:r>
              <a:rPr lang="it-IT" dirty="0"/>
              <a:t>Summary</a:t>
            </a:r>
            <a:endParaRPr lang="en-IN" dirty="0"/>
          </a:p>
        </p:txBody>
      </p:sp>
      <p:sp>
        <p:nvSpPr>
          <p:cNvPr id="10" name="Text Placeholder 9">
            <a:extLst>
              <a:ext uri="{FF2B5EF4-FFF2-40B4-BE49-F238E27FC236}">
                <a16:creationId xmlns:a16="http://schemas.microsoft.com/office/drawing/2014/main" id="{DFDF7083-0927-458C-8BA3-5BA33DA13C3A}"/>
              </a:ext>
            </a:extLst>
          </p:cNvPr>
          <p:cNvSpPr>
            <a:spLocks noGrp="1"/>
          </p:cNvSpPr>
          <p:nvPr>
            <p:ph type="body" sz="quarter" idx="17"/>
          </p:nvPr>
        </p:nvSpPr>
        <p:spPr/>
        <p:txBody>
          <a:bodyPr>
            <a:normAutofit/>
          </a:bodyPr>
          <a:lstStyle/>
          <a:p>
            <a:pPr marL="0" indent="0">
              <a:buNone/>
            </a:pPr>
            <a:r>
              <a:rPr lang="en-US" dirty="0"/>
              <a:t>Now that the lesson has ended, you have learned to:</a:t>
            </a:r>
          </a:p>
          <a:p>
            <a:r>
              <a:rPr lang="en-US" dirty="0"/>
              <a:t>Define </a:t>
            </a:r>
            <a:r>
              <a:rPr lang="en-US" i="1" dirty="0"/>
              <a:t>offer.</a:t>
            </a:r>
          </a:p>
          <a:p>
            <a:r>
              <a:rPr lang="en-US" dirty="0"/>
              <a:t>List ways in which an offer may be properly revoked.</a:t>
            </a:r>
          </a:p>
          <a:p>
            <a:r>
              <a:rPr lang="en-US" dirty="0"/>
              <a:t>Describe the concept of sufficiency of consideration.</a:t>
            </a:r>
          </a:p>
          <a:p>
            <a:r>
              <a:rPr lang="en-US" dirty="0"/>
              <a:t>Explain the conditions that must be met for an offer to be legally accepted.</a:t>
            </a:r>
          </a:p>
          <a:p>
            <a:r>
              <a:rPr lang="en-US" dirty="0"/>
              <a:t>Explain the legality requirement in contract law.</a:t>
            </a:r>
          </a:p>
          <a:p>
            <a:r>
              <a:rPr lang="en-US" dirty="0"/>
              <a:t>Identify laws regulating electronic signatures.</a:t>
            </a:r>
          </a:p>
        </p:txBody>
      </p:sp>
    </p:spTree>
    <p:extLst>
      <p:ext uri="{BB962C8B-B14F-4D97-AF65-F5344CB8AC3E}">
        <p14:creationId xmlns:p14="http://schemas.microsoft.com/office/powerpoint/2010/main" val="3105895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42D1EC5-34B1-4911-BDE2-D99139471CD4}"/>
              </a:ext>
            </a:extLst>
          </p:cNvPr>
          <p:cNvSpPr>
            <a:spLocks noGrp="1"/>
          </p:cNvSpPr>
          <p:nvPr>
            <p:ph type="title"/>
          </p:nvPr>
        </p:nvSpPr>
        <p:spPr/>
        <p:txBody>
          <a:bodyPr/>
          <a:lstStyle/>
          <a:p>
            <a:r>
              <a:rPr lang="en-US" dirty="0"/>
              <a:t>Agreement</a:t>
            </a:r>
            <a:endParaRPr lang="en-IN" dirty="0"/>
          </a:p>
        </p:txBody>
      </p:sp>
      <p:sp>
        <p:nvSpPr>
          <p:cNvPr id="10" name="Text Placeholder 9">
            <a:extLst>
              <a:ext uri="{FF2B5EF4-FFF2-40B4-BE49-F238E27FC236}">
                <a16:creationId xmlns:a16="http://schemas.microsoft.com/office/drawing/2014/main" id="{692DEEA2-4C76-4B1C-9E0C-D15126FD8112}"/>
              </a:ext>
            </a:extLst>
          </p:cNvPr>
          <p:cNvSpPr>
            <a:spLocks noGrp="1"/>
          </p:cNvSpPr>
          <p:nvPr>
            <p:ph type="body" sz="quarter" idx="17"/>
          </p:nvPr>
        </p:nvSpPr>
        <p:spPr/>
        <p:txBody>
          <a:bodyPr/>
          <a:lstStyle/>
          <a:p>
            <a:pPr marL="0" indent="0">
              <a:buNone/>
            </a:pPr>
            <a:r>
              <a:rPr lang="en-US" dirty="0"/>
              <a:t>In today’s world, numerous contracts are formed via the Internet. When someone enters an online agreement with a cell phone company to purchase a smartphone and data plan, for instance, that person has entered into an electronic contract, or e-contract.</a:t>
            </a:r>
          </a:p>
        </p:txBody>
      </p:sp>
    </p:spTree>
    <p:extLst>
      <p:ext uri="{BB962C8B-B14F-4D97-AF65-F5344CB8AC3E}">
        <p14:creationId xmlns:p14="http://schemas.microsoft.com/office/powerpoint/2010/main" val="547139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A25F1ED-A585-4094-9978-633010F499BA}"/>
              </a:ext>
            </a:extLst>
          </p:cNvPr>
          <p:cNvSpPr>
            <a:spLocks noGrp="1"/>
          </p:cNvSpPr>
          <p:nvPr>
            <p:ph type="title"/>
          </p:nvPr>
        </p:nvSpPr>
        <p:spPr/>
        <p:txBody>
          <a:bodyPr/>
          <a:lstStyle/>
          <a:p>
            <a:r>
              <a:rPr lang="en-US" dirty="0"/>
              <a:t> Six Flags, Inc. v. Steadfast Insurance Co., (2007)</a:t>
            </a:r>
            <a:endParaRPr lang="en-IN" dirty="0"/>
          </a:p>
        </p:txBody>
      </p:sp>
      <p:sp>
        <p:nvSpPr>
          <p:cNvPr id="10" name="Content Placeholder 9">
            <a:extLst>
              <a:ext uri="{FF2B5EF4-FFF2-40B4-BE49-F238E27FC236}">
                <a16:creationId xmlns:a16="http://schemas.microsoft.com/office/drawing/2014/main" id="{38183555-0FC2-4720-82EF-38E9B3BE5FDB}"/>
              </a:ext>
            </a:extLst>
          </p:cNvPr>
          <p:cNvSpPr>
            <a:spLocks noGrp="1"/>
          </p:cNvSpPr>
          <p:nvPr>
            <p:ph sz="quarter" idx="10"/>
          </p:nvPr>
        </p:nvSpPr>
        <p:spPr/>
        <p:txBody>
          <a:bodyPr/>
          <a:lstStyle/>
          <a:p>
            <a:pPr algn="ctr"/>
            <a:r>
              <a:rPr lang="en-IN" sz="2400" b="1" dirty="0">
                <a:solidFill>
                  <a:srgbClr val="006298"/>
                </a:solidFill>
              </a:rPr>
              <a:t>Intent to be Bound</a:t>
            </a:r>
          </a:p>
          <a:p>
            <a:r>
              <a:rPr lang="en-US" sz="2400" dirty="0"/>
              <a:t>After a person was injured and nearly drowned on a water ride at one of its amusement parks, Six Flags, Inc., filed a lawsuit against the manufacturer that had designed the ride. </a:t>
            </a:r>
          </a:p>
        </p:txBody>
      </p:sp>
      <p:sp>
        <p:nvSpPr>
          <p:cNvPr id="11" name="Content Placeholder 10">
            <a:extLst>
              <a:ext uri="{FF2B5EF4-FFF2-40B4-BE49-F238E27FC236}">
                <a16:creationId xmlns:a16="http://schemas.microsoft.com/office/drawing/2014/main" id="{F6B98CF9-42FD-4999-8469-F6367CFAFF8B}"/>
              </a:ext>
            </a:extLst>
          </p:cNvPr>
          <p:cNvSpPr>
            <a:spLocks noGrp="1"/>
          </p:cNvSpPr>
          <p:nvPr>
            <p:ph sz="quarter" idx="11"/>
          </p:nvPr>
        </p:nvSpPr>
        <p:spPr/>
        <p:txBody>
          <a:bodyPr/>
          <a:lstStyle/>
          <a:p>
            <a:pPr algn="ctr">
              <a:lnSpc>
                <a:spcPct val="100000"/>
              </a:lnSpc>
              <a:spcBef>
                <a:spcPts val="624"/>
              </a:spcBef>
            </a:pPr>
            <a:r>
              <a:rPr lang="en-IN" sz="2400" b="1" dirty="0">
                <a:solidFill>
                  <a:srgbClr val="006298"/>
                </a:solidFill>
              </a:rPr>
              <a:t>Required to Provide Insurance</a:t>
            </a:r>
          </a:p>
          <a:p>
            <a:pPr>
              <a:lnSpc>
                <a:spcPct val="100000"/>
              </a:lnSpc>
              <a:spcBef>
                <a:spcPts val="624"/>
              </a:spcBef>
            </a:pPr>
            <a:r>
              <a:rPr lang="en-US" sz="2400" dirty="0"/>
              <a:t>The manufacturer claimed that the parties did not have a binding contract.</a:t>
            </a:r>
          </a:p>
        </p:txBody>
      </p:sp>
    </p:spTree>
    <p:extLst>
      <p:ext uri="{BB962C8B-B14F-4D97-AF65-F5344CB8AC3E}">
        <p14:creationId xmlns:p14="http://schemas.microsoft.com/office/powerpoint/2010/main" val="3276597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31E0DE-04FB-4CB4-95B5-69E47F7C9E02}"/>
              </a:ext>
            </a:extLst>
          </p:cNvPr>
          <p:cNvSpPr>
            <a:spLocks noGrp="1"/>
          </p:cNvSpPr>
          <p:nvPr>
            <p:ph type="title"/>
          </p:nvPr>
        </p:nvSpPr>
        <p:spPr/>
        <p:txBody>
          <a:bodyPr/>
          <a:lstStyle/>
          <a:p>
            <a:r>
              <a:rPr lang="en-US" dirty="0"/>
              <a:t>Six Flags, Inc. v. Steadfast Insurance Co., (2007) Polling Question</a:t>
            </a:r>
            <a:endParaRPr lang="en-IN" dirty="0"/>
          </a:p>
        </p:txBody>
      </p:sp>
      <p:sp>
        <p:nvSpPr>
          <p:cNvPr id="6" name="Text Placeholder 5">
            <a:extLst>
              <a:ext uri="{FF2B5EF4-FFF2-40B4-BE49-F238E27FC236}">
                <a16:creationId xmlns:a16="http://schemas.microsoft.com/office/drawing/2014/main" id="{886C117E-9E44-4904-B708-A1060501B33E}"/>
              </a:ext>
            </a:extLst>
          </p:cNvPr>
          <p:cNvSpPr>
            <a:spLocks noGrp="1"/>
          </p:cNvSpPr>
          <p:nvPr>
            <p:ph type="body" sz="quarter" idx="17"/>
          </p:nvPr>
        </p:nvSpPr>
        <p:spPr/>
        <p:txBody>
          <a:bodyPr/>
          <a:lstStyle/>
          <a:p>
            <a:pPr marL="0" indent="0">
              <a:spcAft>
                <a:spcPts val="1800"/>
              </a:spcAft>
              <a:buNone/>
            </a:pPr>
            <a:r>
              <a:rPr lang="en-US" dirty="0"/>
              <a:t>Did intention affect the outcome of a lawsuit between Six Flags and the manufacturer of a water ride?</a:t>
            </a:r>
          </a:p>
          <a:p>
            <a:pPr marL="989013">
              <a:buFont typeface="Wingdings" panose="05000000000000000000" pitchFamily="2" charset="2"/>
              <a:buChar char="q"/>
            </a:pPr>
            <a:r>
              <a:rPr lang="en-US" dirty="0"/>
              <a:t>Yes</a:t>
            </a:r>
          </a:p>
          <a:p>
            <a:pPr marL="989013">
              <a:buFont typeface="Wingdings" panose="05000000000000000000" pitchFamily="2" charset="2"/>
              <a:buChar char="q"/>
            </a:pPr>
            <a:r>
              <a:rPr lang="en-US" dirty="0"/>
              <a:t>No</a:t>
            </a:r>
          </a:p>
        </p:txBody>
      </p:sp>
    </p:spTree>
    <p:extLst>
      <p:ext uri="{BB962C8B-B14F-4D97-AF65-F5344CB8AC3E}">
        <p14:creationId xmlns:p14="http://schemas.microsoft.com/office/powerpoint/2010/main" val="1390282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8E1D821-BA81-4111-99A5-5FF1EE454376}"/>
              </a:ext>
            </a:extLst>
          </p:cNvPr>
          <p:cNvSpPr>
            <a:spLocks noGrp="1"/>
          </p:cNvSpPr>
          <p:nvPr>
            <p:ph type="title"/>
          </p:nvPr>
        </p:nvSpPr>
        <p:spPr/>
        <p:txBody>
          <a:bodyPr/>
          <a:lstStyle/>
          <a:p>
            <a:r>
              <a:rPr lang="en-US" dirty="0"/>
              <a:t>Intention and Definiteness of the Offer</a:t>
            </a:r>
            <a:endParaRPr lang="en-IN" dirty="0"/>
          </a:p>
        </p:txBody>
      </p:sp>
      <p:sp>
        <p:nvSpPr>
          <p:cNvPr id="10" name="Content Placeholder 9">
            <a:extLst>
              <a:ext uri="{FF2B5EF4-FFF2-40B4-BE49-F238E27FC236}">
                <a16:creationId xmlns:a16="http://schemas.microsoft.com/office/drawing/2014/main" id="{419BBF9E-5CBE-4C48-833D-37CB1E41CBC8}"/>
              </a:ext>
            </a:extLst>
          </p:cNvPr>
          <p:cNvSpPr>
            <a:spLocks noGrp="1"/>
          </p:cNvSpPr>
          <p:nvPr>
            <p:ph sz="quarter" idx="10"/>
          </p:nvPr>
        </p:nvSpPr>
        <p:spPr/>
        <p:txBody>
          <a:bodyPr/>
          <a:lstStyle/>
          <a:p>
            <a:r>
              <a:rPr lang="en-IN" sz="2400" u="sng" dirty="0">
                <a:solidFill>
                  <a:srgbClr val="006298"/>
                </a:solidFill>
              </a:rPr>
              <a:t>Agreements to Agree</a:t>
            </a:r>
          </a:p>
          <a:p>
            <a:pPr marL="457200" indent="-457200">
              <a:buFont typeface="Arial" panose="020B0604020202020204" pitchFamily="34" charset="0"/>
              <a:buChar char="•"/>
            </a:pPr>
            <a:r>
              <a:rPr lang="en-US" sz="2400" dirty="0">
                <a:solidFill>
                  <a:srgbClr val="006298"/>
                </a:solidFill>
              </a:rPr>
              <a:t>May be enforceable if it is clear that the parties intended to be bound by the agreements.</a:t>
            </a:r>
          </a:p>
        </p:txBody>
      </p:sp>
      <p:sp>
        <p:nvSpPr>
          <p:cNvPr id="11" name="Content Placeholder 10">
            <a:extLst>
              <a:ext uri="{FF2B5EF4-FFF2-40B4-BE49-F238E27FC236}">
                <a16:creationId xmlns:a16="http://schemas.microsoft.com/office/drawing/2014/main" id="{694950D7-33E6-4774-A354-B861C08D9012}"/>
              </a:ext>
            </a:extLst>
          </p:cNvPr>
          <p:cNvSpPr>
            <a:spLocks noGrp="1"/>
          </p:cNvSpPr>
          <p:nvPr>
            <p:ph sz="quarter" idx="11"/>
          </p:nvPr>
        </p:nvSpPr>
        <p:spPr>
          <a:xfrm>
            <a:off x="4134608" y="1419225"/>
            <a:ext cx="3286918" cy="4625975"/>
          </a:xfrm>
        </p:spPr>
        <p:txBody>
          <a:bodyPr/>
          <a:lstStyle/>
          <a:p>
            <a:r>
              <a:rPr lang="en-IN" sz="2400" u="sng" dirty="0">
                <a:solidFill>
                  <a:srgbClr val="006298"/>
                </a:solidFill>
              </a:rPr>
              <a:t>Preliminary Agreements</a:t>
            </a:r>
          </a:p>
          <a:p>
            <a:pPr marL="342900" indent="-342900">
              <a:buFont typeface="Arial" panose="020B0604020202020204" pitchFamily="34" charset="0"/>
              <a:buChar char="•"/>
            </a:pPr>
            <a:r>
              <a:rPr lang="en-US" sz="2400" dirty="0">
                <a:solidFill>
                  <a:srgbClr val="006298"/>
                </a:solidFill>
              </a:rPr>
              <a:t>Increasingly, the courts are holding that a preliminary agreement constitutes a binding contract if the parties have agreed on all essential terms, and no disputed issues remain to be resolved.</a:t>
            </a:r>
          </a:p>
        </p:txBody>
      </p:sp>
      <p:sp>
        <p:nvSpPr>
          <p:cNvPr id="12" name="Content Placeholder 11">
            <a:extLst>
              <a:ext uri="{FF2B5EF4-FFF2-40B4-BE49-F238E27FC236}">
                <a16:creationId xmlns:a16="http://schemas.microsoft.com/office/drawing/2014/main" id="{D3CA63BF-42D4-41C9-BB60-30CA11A65324}"/>
              </a:ext>
            </a:extLst>
          </p:cNvPr>
          <p:cNvSpPr>
            <a:spLocks noGrp="1"/>
          </p:cNvSpPr>
          <p:nvPr>
            <p:ph sz="quarter" idx="12"/>
          </p:nvPr>
        </p:nvSpPr>
        <p:spPr>
          <a:xfrm>
            <a:off x="7561263" y="1419225"/>
            <a:ext cx="4283407" cy="4625975"/>
          </a:xfrm>
        </p:spPr>
        <p:txBody>
          <a:bodyPr/>
          <a:lstStyle/>
          <a:p>
            <a:pPr algn="ctr"/>
            <a:r>
              <a:rPr lang="en-IN" sz="2400" u="sng" dirty="0">
                <a:solidFill>
                  <a:srgbClr val="006298"/>
                </a:solidFill>
              </a:rPr>
              <a:t>Definiteness</a:t>
            </a:r>
          </a:p>
          <a:p>
            <a:pPr marL="342900" indent="-342900">
              <a:buFont typeface="Arial" panose="020B0604020202020204" pitchFamily="34" charset="0"/>
              <a:buChar char="•"/>
            </a:pPr>
            <a:r>
              <a:rPr lang="en-US" sz="2400" dirty="0">
                <a:solidFill>
                  <a:srgbClr val="006298"/>
                </a:solidFill>
              </a:rPr>
              <a:t>Generally, the contract must include:</a:t>
            </a:r>
          </a:p>
          <a:p>
            <a:pPr marL="808038" lvl="1" indent="-446088">
              <a:buFont typeface="+mj-lt"/>
              <a:buAutoNum type="arabicPeriod"/>
            </a:pPr>
            <a:r>
              <a:rPr lang="en-US" sz="2200" dirty="0">
                <a:solidFill>
                  <a:srgbClr val="006298"/>
                </a:solidFill>
              </a:rPr>
              <a:t>The identification of the parties.</a:t>
            </a:r>
          </a:p>
          <a:p>
            <a:pPr marL="808038" lvl="1" indent="-446088">
              <a:buFont typeface="+mj-lt"/>
              <a:buAutoNum type="arabicPeriod"/>
            </a:pPr>
            <a:r>
              <a:rPr lang="en-US" sz="2200" dirty="0">
                <a:solidFill>
                  <a:srgbClr val="006298"/>
                </a:solidFill>
              </a:rPr>
              <a:t>The identification of the object of the contract items like goods, services, and land.</a:t>
            </a:r>
          </a:p>
          <a:p>
            <a:pPr marL="808038" lvl="1" indent="-446088">
              <a:buFont typeface="+mj-lt"/>
              <a:buAutoNum type="arabicPeriod"/>
            </a:pPr>
            <a:r>
              <a:rPr lang="en-US" sz="2200" dirty="0">
                <a:solidFill>
                  <a:srgbClr val="006298"/>
                </a:solidFill>
              </a:rPr>
              <a:t>The consideration to be paid.</a:t>
            </a:r>
          </a:p>
          <a:p>
            <a:pPr marL="808038" lvl="1" indent="-446088">
              <a:buFont typeface="+mj-lt"/>
              <a:buAutoNum type="arabicPeriod"/>
            </a:pPr>
            <a:r>
              <a:rPr lang="en-US" sz="2200" dirty="0">
                <a:solidFill>
                  <a:srgbClr val="006298"/>
                </a:solidFill>
              </a:rPr>
              <a:t>The time of payment, delivery.</a:t>
            </a:r>
          </a:p>
        </p:txBody>
      </p:sp>
    </p:spTree>
    <p:extLst>
      <p:ext uri="{BB962C8B-B14F-4D97-AF65-F5344CB8AC3E}">
        <p14:creationId xmlns:p14="http://schemas.microsoft.com/office/powerpoint/2010/main" val="249579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B27756C-BBFD-40FF-8150-C84E0EBB2370}"/>
              </a:ext>
            </a:extLst>
          </p:cNvPr>
          <p:cNvSpPr>
            <a:spLocks noGrp="1"/>
          </p:cNvSpPr>
          <p:nvPr>
            <p:ph type="title"/>
          </p:nvPr>
        </p:nvSpPr>
        <p:spPr/>
        <p:txBody>
          <a:bodyPr/>
          <a:lstStyle/>
          <a:p>
            <a:r>
              <a:rPr lang="en-US" dirty="0"/>
              <a:t>Termination of the Offer (1 of 4)</a:t>
            </a:r>
            <a:endParaRPr lang="en-IN" dirty="0"/>
          </a:p>
        </p:txBody>
      </p:sp>
      <p:sp>
        <p:nvSpPr>
          <p:cNvPr id="7" name="Text Placeholder 6">
            <a:extLst>
              <a:ext uri="{FF2B5EF4-FFF2-40B4-BE49-F238E27FC236}">
                <a16:creationId xmlns:a16="http://schemas.microsoft.com/office/drawing/2014/main" id="{5A71EC92-4947-4116-B0A8-E0FDD7311E2A}"/>
              </a:ext>
            </a:extLst>
          </p:cNvPr>
          <p:cNvSpPr>
            <a:spLocks noGrp="1"/>
          </p:cNvSpPr>
          <p:nvPr>
            <p:ph type="body" sz="quarter" idx="17"/>
          </p:nvPr>
        </p:nvSpPr>
        <p:spPr/>
        <p:txBody>
          <a:bodyPr>
            <a:normAutofit/>
          </a:bodyPr>
          <a:lstStyle/>
          <a:p>
            <a:pPr marL="0" indent="0">
              <a:buNone/>
            </a:pPr>
            <a:r>
              <a:rPr lang="en-US" sz="2400" dirty="0"/>
              <a:t>Termination by Action of the Parties </a:t>
            </a:r>
          </a:p>
          <a:p>
            <a:r>
              <a:rPr lang="en-US" sz="2400" dirty="0"/>
              <a:t>An offer can be terminated by action of the parties by revocation, by rejection, or by counteroffer.</a:t>
            </a:r>
          </a:p>
          <a:p>
            <a:pPr marL="0" indent="0">
              <a:buNone/>
            </a:pPr>
            <a:r>
              <a:rPr lang="en-US" sz="2400" b="1" dirty="0">
                <a:solidFill>
                  <a:srgbClr val="006298"/>
                </a:solidFill>
              </a:rPr>
              <a:t>Revocation</a:t>
            </a:r>
            <a:r>
              <a:rPr lang="en-US" sz="2400" dirty="0"/>
              <a:t> – The withdrawal of a contract offer by the offeror. Revocation may be accomplished by either of the following:</a:t>
            </a:r>
          </a:p>
          <a:p>
            <a:pPr>
              <a:buFont typeface="+mj-lt"/>
              <a:buAutoNum type="arabicPeriod"/>
            </a:pPr>
            <a:r>
              <a:rPr lang="en-US" sz="2400" dirty="0"/>
              <a:t>Express repudiation of the offer</a:t>
            </a:r>
          </a:p>
          <a:p>
            <a:pPr>
              <a:buFont typeface="+mj-lt"/>
              <a:buAutoNum type="arabicPeriod"/>
            </a:pPr>
            <a:r>
              <a:rPr lang="en-US" sz="2400" dirty="0"/>
              <a:t>Performance of acts that are inconsistent with the existence of the offer, and are made known to the offeree</a:t>
            </a:r>
          </a:p>
        </p:txBody>
      </p:sp>
    </p:spTree>
    <p:extLst>
      <p:ext uri="{BB962C8B-B14F-4D97-AF65-F5344CB8AC3E}">
        <p14:creationId xmlns:p14="http://schemas.microsoft.com/office/powerpoint/2010/main" val="358240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B27756C-BBFD-40FF-8150-C84E0EBB2370}"/>
              </a:ext>
            </a:extLst>
          </p:cNvPr>
          <p:cNvSpPr>
            <a:spLocks noGrp="1"/>
          </p:cNvSpPr>
          <p:nvPr>
            <p:ph type="title"/>
          </p:nvPr>
        </p:nvSpPr>
        <p:spPr/>
        <p:txBody>
          <a:bodyPr/>
          <a:lstStyle/>
          <a:p>
            <a:r>
              <a:rPr lang="en-US" dirty="0"/>
              <a:t>Termination of the Offer (2 of 4)</a:t>
            </a:r>
            <a:endParaRPr lang="en-IN" dirty="0"/>
          </a:p>
        </p:txBody>
      </p:sp>
      <p:sp>
        <p:nvSpPr>
          <p:cNvPr id="7" name="Text Placeholder 6">
            <a:extLst>
              <a:ext uri="{FF2B5EF4-FFF2-40B4-BE49-F238E27FC236}">
                <a16:creationId xmlns:a16="http://schemas.microsoft.com/office/drawing/2014/main" id="{5A71EC92-4947-4116-B0A8-E0FDD7311E2A}"/>
              </a:ext>
            </a:extLst>
          </p:cNvPr>
          <p:cNvSpPr>
            <a:spLocks noGrp="1"/>
          </p:cNvSpPr>
          <p:nvPr>
            <p:ph type="body" sz="quarter" idx="17"/>
          </p:nvPr>
        </p:nvSpPr>
        <p:spPr/>
        <p:txBody>
          <a:bodyPr>
            <a:normAutofit/>
          </a:bodyPr>
          <a:lstStyle/>
          <a:p>
            <a:r>
              <a:rPr lang="en-US" dirty="0"/>
              <a:t>Termination by Action of the Parties</a:t>
            </a:r>
          </a:p>
          <a:p>
            <a:pPr lvl="1"/>
            <a:r>
              <a:rPr lang="en-US" dirty="0">
                <a:solidFill>
                  <a:srgbClr val="000000"/>
                </a:solidFill>
              </a:rPr>
              <a:t>Irrevocable offers: some offers can be made irrevocable</a:t>
            </a:r>
          </a:p>
          <a:p>
            <a:pPr lvl="2"/>
            <a:r>
              <a:rPr lang="en-US" sz="2200" b="1" dirty="0">
                <a:solidFill>
                  <a:srgbClr val="006298"/>
                </a:solidFill>
              </a:rPr>
              <a:t>Option contract:</a:t>
            </a:r>
            <a:r>
              <a:rPr lang="en-US" sz="2200" dirty="0">
                <a:solidFill>
                  <a:srgbClr val="000000"/>
                </a:solidFill>
              </a:rPr>
              <a:t> a contract under which the offeror cannot revoke the offer for a stipulated time period (because the offeree has given consideration for the offer to remain open)</a:t>
            </a:r>
          </a:p>
          <a:p>
            <a:r>
              <a:rPr lang="en-US" dirty="0"/>
              <a:t>Termination by Action of the Offeree</a:t>
            </a:r>
          </a:p>
          <a:p>
            <a:pPr lvl="1"/>
            <a:r>
              <a:rPr lang="en-US" dirty="0">
                <a:solidFill>
                  <a:srgbClr val="000000"/>
                </a:solidFill>
              </a:rPr>
              <a:t>If the offeree rejects the offer, the offer is terminated.</a:t>
            </a:r>
          </a:p>
        </p:txBody>
      </p:sp>
    </p:spTree>
    <p:extLst>
      <p:ext uri="{BB962C8B-B14F-4D97-AF65-F5344CB8AC3E}">
        <p14:creationId xmlns:p14="http://schemas.microsoft.com/office/powerpoint/2010/main" val="1363336044"/>
      </p:ext>
    </p:extLst>
  </p:cSld>
  <p:clrMapOvr>
    <a:masterClrMapping/>
  </p:clrMapOvr>
</p:sld>
</file>

<file path=ppt/theme/theme1.xml><?xml version="1.0" encoding="utf-8"?>
<a:theme xmlns:a="http://schemas.openxmlformats.org/drawingml/2006/main" name="Office Theme">
  <a:themeElements>
    <a:clrScheme name="Custom 1">
      <a:dk1>
        <a:srgbClr val="011892"/>
      </a:dk1>
      <a:lt1>
        <a:srgbClr val="FFFFFF"/>
      </a:lt1>
      <a:dk2>
        <a:srgbClr val="006198"/>
      </a:dk2>
      <a:lt2>
        <a:srgbClr val="E7E6E6"/>
      </a:lt2>
      <a:accent1>
        <a:srgbClr val="0098D4"/>
      </a:accent1>
      <a:accent2>
        <a:srgbClr val="00B7E6"/>
      </a:accent2>
      <a:accent3>
        <a:srgbClr val="81CFEC"/>
      </a:accent3>
      <a:accent4>
        <a:srgbClr val="E8255F"/>
      </a:accent4>
      <a:accent5>
        <a:srgbClr val="FF6300"/>
      </a:accent5>
      <a:accent6>
        <a:srgbClr val="F5B600"/>
      </a:accent6>
      <a:hlink>
        <a:srgbClr val="00B7E6"/>
      </a:hlink>
      <a:folHlink>
        <a:srgbClr val="0098D4"/>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effectLst/>
      </a:spPr>
      <a:bodyPr wrap="square" lIns="0" tIns="0" rIns="0" rtlCol="0" anchor="b">
        <a:spAutoFit/>
      </a:bodyPr>
      <a:lstStyle>
        <a:defPPr>
          <a:defRPr sz="2000" smtClean="0">
            <a:latin typeface="Open Sans" panose="020B0606030504020204" pitchFamily="34" charset="0"/>
            <a:ea typeface="Open Sans" panose="020B0606030504020204" pitchFamily="34" charset="0"/>
            <a:cs typeface="Open Sans" panose="020B0606030504020204" pitchFamily="34" charset="0"/>
          </a:defRPr>
        </a:defPPr>
      </a:lstStyle>
    </a:txDef>
  </a:objectDefaults>
  <a:extraClrSchemeLst/>
  <a:extLst>
    <a:ext uri="{05A4C25C-085E-4340-85A3-A5531E510DB2}">
      <thm15:themeFamily xmlns:thm15="http://schemas.microsoft.com/office/thememl/2012/main" name="Accessible_PPT_Cengage.potx" id="{8657E95E-D601-4622-93AD-E122BF442589}" vid="{BBF71559-ED4F-42B5-98FD-480A317797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8fa25a7-52b6-4e1f-81c8-80356bf0725f">
      <UserInfo>
        <DisplayName/>
        <AccountId xsi:nil="true"/>
        <AccountType/>
      </UserInfo>
    </SharedWithUsers>
    <Status xmlns="0f302c04-584d-4df5-8948-8b6dd1f3c1a5">1. In development</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689A9510EA35640BFF9AA65172B1243" ma:contentTypeVersion="10" ma:contentTypeDescription="Create a new document." ma:contentTypeScope="" ma:versionID="320cf9d96ba60ad326f31ca465b90014">
  <xsd:schema xmlns:xsd="http://www.w3.org/2001/XMLSchema" xmlns:xs="http://www.w3.org/2001/XMLSchema" xmlns:p="http://schemas.microsoft.com/office/2006/metadata/properties" xmlns:ns2="0f302c04-584d-4df5-8948-8b6dd1f3c1a5" xmlns:ns3="48fa25a7-52b6-4e1f-81c8-80356bf0725f" targetNamespace="http://schemas.microsoft.com/office/2006/metadata/properties" ma:root="true" ma:fieldsID="b2b56c629f8f824a699d99d0a50051e2" ns2:_="" ns3:_="">
    <xsd:import namespace="0f302c04-584d-4df5-8948-8b6dd1f3c1a5"/>
    <xsd:import namespace="48fa25a7-52b6-4e1f-81c8-80356bf0725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KeyPoints" minOccurs="0"/>
                <xsd:element ref="ns2:MediaServiceKeyPoints"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302c04-584d-4df5-8948-8b6dd1f3c1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Status" ma:index="15" nillable="true" ma:displayName="Status" ma:default="1. In development" ma:format="Dropdown" ma:internalName="Status">
      <xsd:simpleType>
        <xsd:restriction base="dms:Choice">
          <xsd:enumeration value="1. In development"/>
          <xsd:enumeration value="2. COH complete"/>
          <xsd:enumeration value="3. Under LCoE Review"/>
          <xsd:enumeration value="4. Ingested into Atlas"/>
        </xsd:restriction>
      </xsd:simpleType>
    </xsd:element>
  </xsd:schema>
  <xsd:schema xmlns:xsd="http://www.w3.org/2001/XMLSchema" xmlns:xs="http://www.w3.org/2001/XMLSchema" xmlns:dms="http://schemas.microsoft.com/office/2006/documentManagement/types" xmlns:pc="http://schemas.microsoft.com/office/infopath/2007/PartnerControls" targetNamespace="48fa25a7-52b6-4e1f-81c8-80356bf072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9BA192-EF86-48DF-982C-2C526A268392}">
  <ds:schemaRefs>
    <ds:schemaRef ds:uri="http://schemas.microsoft.com/office/2006/metadata/properties"/>
    <ds:schemaRef ds:uri="http://schemas.microsoft.com/office/infopath/2007/PartnerControls"/>
    <ds:schemaRef ds:uri="48fa25a7-52b6-4e1f-81c8-80356bf0725f"/>
    <ds:schemaRef ds:uri="0f302c04-584d-4df5-8948-8b6dd1f3c1a5"/>
  </ds:schemaRefs>
</ds:datastoreItem>
</file>

<file path=customXml/itemProps2.xml><?xml version="1.0" encoding="utf-8"?>
<ds:datastoreItem xmlns:ds="http://schemas.openxmlformats.org/officeDocument/2006/customXml" ds:itemID="{E32CFAA7-E308-4DCB-89CD-C84C20E90241}">
  <ds:schemaRefs>
    <ds:schemaRef ds:uri="http://schemas.microsoft.com/sharepoint/v3/contenttype/forms"/>
  </ds:schemaRefs>
</ds:datastoreItem>
</file>

<file path=customXml/itemProps3.xml><?xml version="1.0" encoding="utf-8"?>
<ds:datastoreItem xmlns:ds="http://schemas.openxmlformats.org/officeDocument/2006/customXml" ds:itemID="{385D83D5-733A-4FD2-B124-BEA55F840D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302c04-584d-4df5-8948-8b6dd1f3c1a5"/>
    <ds:schemaRef ds:uri="48fa25a7-52b6-4e1f-81c8-80356bf072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7662</TotalTime>
  <Words>2528</Words>
  <Application>Microsoft Macintosh PowerPoint</Application>
  <PresentationFormat>Widescreen</PresentationFormat>
  <Paragraphs>230</Paragraphs>
  <Slides>31</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arial</vt:lpstr>
      <vt:lpstr>Calibri</vt:lpstr>
      <vt:lpstr>Helvetica</vt:lpstr>
      <vt:lpstr>Open Sans</vt:lpstr>
      <vt:lpstr>Summer Font</vt:lpstr>
      <vt:lpstr>Wingdings</vt:lpstr>
      <vt:lpstr>Office Theme</vt:lpstr>
      <vt:lpstr>Chapter 11</vt:lpstr>
      <vt:lpstr>Chapter Objectives</vt:lpstr>
      <vt:lpstr>Why Does Contractual Agreement Matter to Me?</vt:lpstr>
      <vt:lpstr>Agreement</vt:lpstr>
      <vt:lpstr> Six Flags, Inc. v. Steadfast Insurance Co., (2007)</vt:lpstr>
      <vt:lpstr>Six Flags, Inc. v. Steadfast Insurance Co., (2007) Polling Question</vt:lpstr>
      <vt:lpstr>Intention and Definiteness of the Offer</vt:lpstr>
      <vt:lpstr>Termination of the Offer (1 of 4)</vt:lpstr>
      <vt:lpstr>Termination of the Offer (2 of 4)</vt:lpstr>
      <vt:lpstr>Termination of the Offer (3 of 4)</vt:lpstr>
      <vt:lpstr>Termination of the Offer (4 of 4)</vt:lpstr>
      <vt:lpstr>Discussion</vt:lpstr>
      <vt:lpstr>Acceptance (1 of 3)</vt:lpstr>
      <vt:lpstr>Offer</vt:lpstr>
      <vt:lpstr>Acceptance (2 of 3)</vt:lpstr>
      <vt:lpstr>Acceptance (3 of 3)</vt:lpstr>
      <vt:lpstr>Brown v. Lagrange Development Corp., (2015)</vt:lpstr>
      <vt:lpstr>Brown v. Lagrange Development Corp., (2015) Polling Question</vt:lpstr>
      <vt:lpstr>E-Contracts and Online Offers</vt:lpstr>
      <vt:lpstr>Online Offers</vt:lpstr>
      <vt:lpstr>Ecocards v. Tekstir, Inc., 2020</vt:lpstr>
      <vt:lpstr>Ecocards v. Tekstir, Inc., 2020 Polling Question</vt:lpstr>
      <vt:lpstr>Online Acceptances</vt:lpstr>
      <vt:lpstr>Federal Law on E-Signatures and E-Documents</vt:lpstr>
      <vt:lpstr>The Uniform Electronic Transactions Act (1 of 3)</vt:lpstr>
      <vt:lpstr>The Uniform Electronic Transactions Act (2 of 3)</vt:lpstr>
      <vt:lpstr>The Uniform Electronic Transactions Act (3 of 3)</vt:lpstr>
      <vt:lpstr>Group Breakout: The Uniform Electronic Transactions Act</vt:lpstr>
      <vt:lpstr>Knowledge Check </vt:lpstr>
      <vt:lpstr>Self-Assessment</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Internet Law, Social Media, and Privacy</dc:title>
  <dc:creator>Gordner, Eliza</dc:creator>
  <cp:lastModifiedBy>Tracy Grenier</cp:lastModifiedBy>
  <cp:revision>660</cp:revision>
  <dcterms:created xsi:type="dcterms:W3CDTF">2020-10-19T17:21:24Z</dcterms:created>
  <dcterms:modified xsi:type="dcterms:W3CDTF">2021-02-22T17:18:03Z</dcterms:modified>
</cp:coreProperties>
</file>