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366" r:id="rId5"/>
    <p:sldId id="367" r:id="rId6"/>
    <p:sldId id="370" r:id="rId7"/>
    <p:sldId id="397" r:id="rId8"/>
    <p:sldId id="412" r:id="rId9"/>
    <p:sldId id="369" r:id="rId10"/>
    <p:sldId id="396" r:id="rId11"/>
    <p:sldId id="413" r:id="rId12"/>
    <p:sldId id="377" r:id="rId13"/>
    <p:sldId id="414" r:id="rId14"/>
    <p:sldId id="398" r:id="rId15"/>
    <p:sldId id="415" r:id="rId16"/>
    <p:sldId id="416" r:id="rId17"/>
    <p:sldId id="408" r:id="rId18"/>
    <p:sldId id="417" r:id="rId19"/>
    <p:sldId id="418" r:id="rId20"/>
    <p:sldId id="419" r:id="rId21"/>
    <p:sldId id="378" r:id="rId22"/>
    <p:sldId id="379" r:id="rId23"/>
    <p:sldId id="380" r:id="rId24"/>
    <p:sldId id="409" r:id="rId25"/>
    <p:sldId id="420" r:id="rId26"/>
    <p:sldId id="389" r:id="rId27"/>
    <p:sldId id="390" r:id="rId28"/>
    <p:sldId id="411" r:id="rId29"/>
    <p:sldId id="406" r:id="rId30"/>
    <p:sldId id="407"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98D4"/>
    <a:srgbClr val="81D0ED"/>
    <a:srgbClr val="006298"/>
    <a:srgbClr val="FF6300"/>
    <a:srgbClr val="E9255F"/>
    <a:srgbClr val="00B8E7"/>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6114" autoAdjust="0"/>
  </p:normalViewPr>
  <p:slideViewPr>
    <p:cSldViewPr snapToGrid="0" snapToObjects="1">
      <p:cViewPr varScale="1">
        <p:scale>
          <a:sx n="88" d="100"/>
          <a:sy n="88" d="100"/>
        </p:scale>
        <p:origin x="114" y="150"/>
      </p:cViewPr>
      <p:guideLst/>
    </p:cSldViewPr>
  </p:slideViewPr>
  <p:outlineViewPr>
    <p:cViewPr>
      <p:scale>
        <a:sx n="33" d="100"/>
        <a:sy n="33" d="100"/>
      </p:scale>
      <p:origin x="0" y="-8"/>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2/22/2021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312501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False. </a:t>
            </a:r>
            <a:r>
              <a:rPr lang="en-US" dirty="0">
                <a:solidFill>
                  <a:srgbClr val="006298"/>
                </a:solidFill>
              </a:rPr>
              <a:t>Writing is NOT required when the “Main Purpose” rule is applied.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285164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15.8 </a:t>
            </a:r>
            <a:r>
              <a:rPr lang="en-US" sz="1200" kern="1200" dirty="0">
                <a:solidFill>
                  <a:schemeClr val="tx1"/>
                </a:solidFill>
                <a:effectLst/>
                <a:latin typeface="+mn-lt"/>
                <a:ea typeface="+mn-ea"/>
                <a:cs typeface="+mn-cs"/>
              </a:rPr>
              <a:t>Before marrying country singer Keith Urban, actress Nicole Kidman entered into a prenuptial agreement with him. Kidman agreed that if the couple divorced, she would pay Urban $640,000 for every year they had been married, unless Urban was using drugs. In that event, he would receive nothing. </a:t>
            </a:r>
          </a:p>
          <a:p>
            <a:r>
              <a:rPr lang="en-US" sz="1200" kern="1200" dirty="0">
                <a:solidFill>
                  <a:schemeClr val="tx1"/>
                </a:solidFill>
                <a:effectLst/>
                <a:latin typeface="+mn-lt"/>
                <a:ea typeface="+mn-ea"/>
                <a:cs typeface="+mn-cs"/>
              </a:rPr>
              <a:t> </a:t>
            </a: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242245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79549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2273790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D</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97615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15.11 </a:t>
            </a:r>
            <a:r>
              <a:rPr lang="en-US" sz="1200" kern="1200" dirty="0">
                <a:solidFill>
                  <a:schemeClr val="tx1"/>
                </a:solidFill>
                <a:effectLst/>
                <a:latin typeface="+mn-lt"/>
                <a:ea typeface="+mn-ea"/>
                <a:cs typeface="+mn-cs"/>
              </a:rPr>
              <a:t>Simpson orally agrees to sell some land next to a shopping mall to </a:t>
            </a:r>
            <a:r>
              <a:rPr lang="en-US" sz="1200" kern="1200" dirty="0" err="1">
                <a:solidFill>
                  <a:schemeClr val="tx1"/>
                </a:solidFill>
                <a:effectLst/>
                <a:latin typeface="+mn-lt"/>
                <a:ea typeface="+mn-ea"/>
                <a:cs typeface="+mn-cs"/>
              </a:rPr>
              <a:t>Terro</a:t>
            </a:r>
            <a:r>
              <a:rPr lang="en-US" sz="1200" kern="1200" dirty="0">
                <a:solidFill>
                  <a:schemeClr val="tx1"/>
                </a:solidFill>
                <a:effectLst/>
                <a:latin typeface="+mn-lt"/>
                <a:ea typeface="+mn-ea"/>
                <a:cs typeface="+mn-cs"/>
              </a:rPr>
              <a:t> Properties. Simpson gives </a:t>
            </a:r>
            <a:r>
              <a:rPr lang="en-US" sz="1200" kern="1200" dirty="0" err="1">
                <a:solidFill>
                  <a:schemeClr val="tx1"/>
                </a:solidFill>
                <a:effectLst/>
                <a:latin typeface="+mn-lt"/>
                <a:ea typeface="+mn-ea"/>
                <a:cs typeface="+mn-cs"/>
              </a:rPr>
              <a:t>Terro</a:t>
            </a:r>
            <a:r>
              <a:rPr lang="en-US" sz="1200" kern="1200" dirty="0">
                <a:solidFill>
                  <a:schemeClr val="tx1"/>
                </a:solidFill>
                <a:effectLst/>
                <a:latin typeface="+mn-lt"/>
                <a:ea typeface="+mn-ea"/>
                <a:cs typeface="+mn-cs"/>
              </a:rPr>
              <a:t> an unsigned memo that contains a legal description of the property, and </a:t>
            </a:r>
            <a:r>
              <a:rPr lang="en-US" sz="1200" kern="1200" dirty="0" err="1">
                <a:solidFill>
                  <a:schemeClr val="tx1"/>
                </a:solidFill>
                <a:effectLst/>
                <a:latin typeface="+mn-lt"/>
                <a:ea typeface="+mn-ea"/>
                <a:cs typeface="+mn-cs"/>
              </a:rPr>
              <a:t>Terro</a:t>
            </a:r>
            <a:r>
              <a:rPr lang="en-US" sz="1200" kern="1200" dirty="0">
                <a:solidFill>
                  <a:schemeClr val="tx1"/>
                </a:solidFill>
                <a:effectLst/>
                <a:latin typeface="+mn-lt"/>
                <a:ea typeface="+mn-ea"/>
                <a:cs typeface="+mn-cs"/>
              </a:rPr>
              <a:t> gives Simpson an unsigned first draft of their contract. Simpson sends </a:t>
            </a:r>
            <a:r>
              <a:rPr lang="en-US" sz="1200" kern="1200" dirty="0" err="1">
                <a:solidFill>
                  <a:schemeClr val="tx1"/>
                </a:solidFill>
                <a:effectLst/>
                <a:latin typeface="+mn-lt"/>
                <a:ea typeface="+mn-ea"/>
                <a:cs typeface="+mn-cs"/>
              </a:rPr>
              <a:t>Terro</a:t>
            </a:r>
            <a:r>
              <a:rPr lang="en-US" sz="1200" kern="1200" dirty="0">
                <a:solidFill>
                  <a:schemeClr val="tx1"/>
                </a:solidFill>
                <a:effectLst/>
                <a:latin typeface="+mn-lt"/>
                <a:ea typeface="+mn-ea"/>
                <a:cs typeface="+mn-cs"/>
              </a:rPr>
              <a:t> a signed letter that refers to the memo, and to the first and final drafts of the contract. </a:t>
            </a:r>
            <a:r>
              <a:rPr lang="en-US" sz="1200" kern="1200" dirty="0" err="1">
                <a:solidFill>
                  <a:schemeClr val="tx1"/>
                </a:solidFill>
                <a:effectLst/>
                <a:latin typeface="+mn-lt"/>
                <a:ea typeface="+mn-ea"/>
                <a:cs typeface="+mn-cs"/>
              </a:rPr>
              <a:t>Terro</a:t>
            </a:r>
            <a:r>
              <a:rPr lang="en-US" sz="1200" kern="1200" dirty="0">
                <a:solidFill>
                  <a:schemeClr val="tx1"/>
                </a:solidFill>
                <a:effectLst/>
                <a:latin typeface="+mn-lt"/>
                <a:ea typeface="+mn-ea"/>
                <a:cs typeface="+mn-cs"/>
              </a:rPr>
              <a:t> sends Simpson an unsigned copy of the final draft of the contract, with a signed check stapled to it. Together, the documents can constitute a writing sufficient to satisfy the Statute of Frauds, and bind both parties to the terms of the contract as evidenced by the set of writings.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189129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76850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read and review Case 15.2 Moore v. </a:t>
            </a:r>
            <a:r>
              <a:rPr lang="en-US" sz="1200" b="0" kern="1200" dirty="0" err="1">
                <a:solidFill>
                  <a:schemeClr val="tx1"/>
                </a:solidFill>
                <a:effectLst/>
                <a:latin typeface="+mn-lt"/>
                <a:ea typeface="+mn-ea"/>
                <a:cs typeface="+mn-cs"/>
              </a:rPr>
              <a:t>Bearkat</a:t>
            </a:r>
            <a:r>
              <a:rPr lang="en-US" sz="1200" b="0" kern="1200" dirty="0">
                <a:solidFill>
                  <a:schemeClr val="tx1"/>
                </a:solidFill>
                <a:effectLst/>
                <a:latin typeface="+mn-lt"/>
                <a:ea typeface="+mn-ea"/>
                <a:cs typeface="+mn-cs"/>
              </a:rPr>
              <a:t> Energy Partners, LLC, and answer the question on the slide. Students should discuss the decision and remedy of the case, and apply the necessity of clear writing in contracts.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a:t>
            </a:r>
            <a:r>
              <a:rPr lang="en-US" sz="1200" b="0" kern="1200" dirty="0">
                <a:solidFill>
                  <a:schemeClr val="tx1"/>
                </a:solidFill>
                <a:effectLst/>
                <a:latin typeface="+mn-lt"/>
                <a:ea typeface="+mn-ea"/>
                <a:cs typeface="+mn-cs"/>
              </a:rPr>
              <a:t>Responses may vary.</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91278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88433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2556195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read and review Case 15.3 </a:t>
            </a:r>
            <a:r>
              <a:rPr lang="en-US" sz="1200" b="0" kern="1200" dirty="0" err="1">
                <a:solidFill>
                  <a:schemeClr val="tx1"/>
                </a:solidFill>
                <a:effectLst/>
                <a:latin typeface="+mn-lt"/>
                <a:ea typeface="+mn-ea"/>
                <a:cs typeface="+mn-cs"/>
              </a:rPr>
              <a:t>Habel</a:t>
            </a:r>
            <a:r>
              <a:rPr lang="en-US" sz="1200" b="0" kern="1200" dirty="0">
                <a:solidFill>
                  <a:schemeClr val="tx1"/>
                </a:solidFill>
                <a:effectLst/>
                <a:latin typeface="+mn-lt"/>
                <a:ea typeface="+mn-ea"/>
                <a:cs typeface="+mn-cs"/>
              </a:rPr>
              <a:t> v. Estate of </a:t>
            </a:r>
            <a:r>
              <a:rPr lang="en-US" sz="1200" b="0" kern="1200" dirty="0" err="1">
                <a:solidFill>
                  <a:schemeClr val="tx1"/>
                </a:solidFill>
                <a:effectLst/>
                <a:latin typeface="+mn-lt"/>
                <a:ea typeface="+mn-ea"/>
                <a:cs typeface="+mn-cs"/>
              </a:rPr>
              <a:t>Capelli</a:t>
            </a:r>
            <a:r>
              <a:rPr lang="en-US" sz="1200" b="0" kern="1200" dirty="0">
                <a:solidFill>
                  <a:schemeClr val="tx1"/>
                </a:solidFill>
                <a:effectLst/>
                <a:latin typeface="+mn-lt"/>
                <a:ea typeface="+mn-ea"/>
                <a:cs typeface="+mn-cs"/>
              </a:rPr>
              <a:t>, and answer the question on the slide. Students should discuss the decision and remedy of the case, and apply the </a:t>
            </a:r>
            <a:r>
              <a:rPr lang="en-US" sz="1200" b="0" kern="1200" dirty="0" err="1">
                <a:solidFill>
                  <a:schemeClr val="tx1"/>
                </a:solidFill>
                <a:effectLst/>
                <a:latin typeface="+mn-lt"/>
                <a:ea typeface="+mn-ea"/>
                <a:cs typeface="+mn-cs"/>
              </a:rPr>
              <a:t>parol</a:t>
            </a:r>
            <a:r>
              <a:rPr lang="en-US" sz="1200" b="0" kern="1200" dirty="0">
                <a:solidFill>
                  <a:schemeClr val="tx1"/>
                </a:solidFill>
                <a:effectLst/>
                <a:latin typeface="+mn-lt"/>
                <a:ea typeface="+mn-ea"/>
                <a:cs typeface="+mn-cs"/>
              </a:rPr>
              <a:t> evidence rule.    </a:t>
            </a:r>
          </a:p>
          <a:p>
            <a:r>
              <a:rPr lang="en-US" sz="1200" kern="1200" dirty="0">
                <a:solidFill>
                  <a:schemeClr val="tx1"/>
                </a:solidFill>
                <a:effectLst/>
                <a:latin typeface="+mn-lt"/>
                <a:ea typeface="+mn-ea"/>
                <a:cs typeface="+mn-cs"/>
              </a:rPr>
              <a: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2840776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15.13 </a:t>
            </a:r>
            <a:r>
              <a:rPr lang="en-US" sz="1200" kern="1200" dirty="0">
                <a:solidFill>
                  <a:schemeClr val="tx1"/>
                </a:solidFill>
                <a:effectLst/>
                <a:latin typeface="+mn-lt"/>
                <a:ea typeface="+mn-ea"/>
                <a:cs typeface="+mn-cs"/>
              </a:rPr>
              <a:t>Howard and Eleanor Windows owned a home in Pennsylvania. When raw sewage backed up in the city’s sewer system and infiltrated their home, they filed a claim with their homeowner’s insurance company, Erie Insurance Exchange. Erie denied coverage under the insurance policy’s general exclusion for water damage caused by “water or sewage[,] which backs up through sewers and drains.” The </a:t>
            </a:r>
            <a:r>
              <a:rPr lang="en-US" sz="1200" kern="1200" dirty="0" err="1">
                <a:solidFill>
                  <a:schemeClr val="tx1"/>
                </a:solidFill>
                <a:effectLst/>
                <a:latin typeface="+mn-lt"/>
                <a:ea typeface="+mn-ea"/>
                <a:cs typeface="+mn-cs"/>
              </a:rPr>
              <a:t>Windowses</a:t>
            </a:r>
            <a:r>
              <a:rPr lang="en-US" sz="1200" kern="1200" dirty="0">
                <a:solidFill>
                  <a:schemeClr val="tx1"/>
                </a:solidFill>
                <a:effectLst/>
                <a:latin typeface="+mn-lt"/>
                <a:ea typeface="+mn-ea"/>
                <a:cs typeface="+mn-cs"/>
              </a:rPr>
              <a:t> sued Erie for breach of contract. Erie claimed that the </a:t>
            </a:r>
            <a:r>
              <a:rPr lang="en-US" sz="1200" kern="1200" dirty="0" err="1">
                <a:solidFill>
                  <a:schemeClr val="tx1"/>
                </a:solidFill>
                <a:effectLst/>
                <a:latin typeface="+mn-lt"/>
                <a:ea typeface="+mn-ea"/>
                <a:cs typeface="+mn-cs"/>
              </a:rPr>
              <a:t>parol</a:t>
            </a:r>
            <a:r>
              <a:rPr lang="en-US" sz="1200" kern="1200" dirty="0">
                <a:solidFill>
                  <a:schemeClr val="tx1"/>
                </a:solidFill>
                <a:effectLst/>
                <a:latin typeface="+mn-lt"/>
                <a:ea typeface="+mn-ea"/>
                <a:cs typeface="+mn-cs"/>
              </a:rPr>
              <a:t> evidence rule applied, and prevented the </a:t>
            </a:r>
            <a:r>
              <a:rPr lang="en-US" sz="1200" kern="1200" dirty="0" err="1">
                <a:solidFill>
                  <a:schemeClr val="tx1"/>
                </a:solidFill>
                <a:effectLst/>
                <a:latin typeface="+mn-lt"/>
                <a:ea typeface="+mn-ea"/>
                <a:cs typeface="+mn-cs"/>
              </a:rPr>
              <a:t>Windowses</a:t>
            </a:r>
            <a:r>
              <a:rPr lang="en-US" sz="1200" kern="1200" dirty="0">
                <a:solidFill>
                  <a:schemeClr val="tx1"/>
                </a:solidFill>
                <a:effectLst/>
                <a:latin typeface="+mn-lt"/>
                <a:ea typeface="+mn-ea"/>
                <a:cs typeface="+mn-cs"/>
              </a:rPr>
              <a:t> from presenting evidence that contradicted the water damage exclusion in the policy. The court disagreed and allowed the </a:t>
            </a:r>
            <a:r>
              <a:rPr lang="en-US" sz="1200" kern="1200" dirty="0" err="1">
                <a:solidFill>
                  <a:schemeClr val="tx1"/>
                </a:solidFill>
                <a:effectLst/>
                <a:latin typeface="+mn-lt"/>
                <a:ea typeface="+mn-ea"/>
                <a:cs typeface="+mn-cs"/>
              </a:rPr>
              <a:t>Windowses</a:t>
            </a:r>
            <a:r>
              <a:rPr lang="en-US" sz="1200" kern="1200" dirty="0">
                <a:solidFill>
                  <a:schemeClr val="tx1"/>
                </a:solidFill>
                <a:effectLst/>
                <a:latin typeface="+mn-lt"/>
                <a:ea typeface="+mn-ea"/>
                <a:cs typeface="+mn-cs"/>
              </a:rPr>
              <a:t> to present their case to a jury, which awarded them more than $75,000 in damages. Erie appealed, the appellate court affirmed the jury’s verdict, reasoning that the term “backs up” was not defined in the contract, and was subject to more than one reasonable interpretation.</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261392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15.15 </a:t>
            </a:r>
            <a:r>
              <a:rPr lang="en-US" sz="1200" kern="1200" dirty="0">
                <a:solidFill>
                  <a:schemeClr val="tx1"/>
                </a:solidFill>
                <a:effectLst/>
                <a:latin typeface="+mn-lt"/>
                <a:ea typeface="+mn-ea"/>
                <a:cs typeface="+mn-cs"/>
              </a:rPr>
              <a:t>Volvo Trucks makes heavy-duty trucks. Andy Mohr Truck Center was one of its dealers for a few years, until the relationship soured, and they ended up in litigation. Volvo sought to terminate Mohr’s dealership, claiming that Mohr had misrepresented a material fact in connection with its dealership application. Mohr supposedly had orally promised Volvo that it would build a new long-term facility for the dealership, if Volvo awarded the contract to Mohr (the “new-facility claim”). Mohr claimed that Volvo had orally promised to give Mohr a Mack Truck dealership franchise, because Volvo owned Mack Truck (the “Mack claim”). Neither of these alleged promises was written in the parties’ contract, which contained an integration clause. A federal district court dismissed the new-facility claim and the Mack claim. A federal appellate court affirmed, noting that both Volvo and Mohr were sophisticated parties that had experience with franchises and dealer agreements. The existence of an integration clause in their contract made it unreasonable for them to rely on any representations made outside of the contract.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3455582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0" dirty="0"/>
              <a:t> True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190779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Students are welcome to conduct further research on their devices to produce examples of </a:t>
            </a:r>
            <a:r>
              <a:rPr lang="en-US" sz="1200" b="0" kern="1200" dirty="0" err="1">
                <a:solidFill>
                  <a:schemeClr val="tx1"/>
                </a:solidFill>
                <a:effectLst/>
                <a:latin typeface="+mn-lt"/>
                <a:ea typeface="+mn-ea"/>
                <a:cs typeface="+mn-cs"/>
              </a:rPr>
              <a:t>parol</a:t>
            </a:r>
            <a:r>
              <a:rPr lang="en-US" sz="1200" b="0" kern="1200" dirty="0">
                <a:solidFill>
                  <a:schemeClr val="tx1"/>
                </a:solidFill>
                <a:effectLst/>
                <a:latin typeface="+mn-lt"/>
                <a:ea typeface="+mn-ea"/>
                <a:cs typeface="+mn-cs"/>
              </a:rPr>
              <a:t> evidence.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a:t>
            </a:r>
            <a:r>
              <a:rPr lang="en-US" sz="1200" b="0" kern="1200" dirty="0">
                <a:solidFill>
                  <a:schemeClr val="tx1"/>
                </a:solidFill>
                <a:effectLst/>
                <a:latin typeface="+mn-lt"/>
                <a:ea typeface="+mn-ea"/>
                <a:cs typeface="+mn-cs"/>
              </a:rPr>
              <a:t>Responses may vary.</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362264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students review the concept of the writing requirement, and answer the scenario question on the slide. Students should brainstorm, and discuss whether an email is an acceptable form of contract. What would happen if Ethan fails to buy John’s jet skis?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Responses will vary.</a:t>
            </a:r>
          </a:p>
          <a:p>
            <a:r>
              <a:rPr lang="en-US" sz="1200" kern="1200" dirty="0">
                <a:solidFill>
                  <a:schemeClr val="tx1"/>
                </a:solidFill>
                <a:effectLst/>
                <a:latin typeface="+mn-lt"/>
                <a:ea typeface="+mn-ea"/>
                <a:cs typeface="+mn-cs"/>
              </a:rPr>
              <a:t> </a:t>
            </a:r>
          </a:p>
          <a:p>
            <a:endParaRPr lang="en-US" b="0" noProof="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19232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297831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15.1: </a:t>
            </a:r>
            <a:r>
              <a:rPr lang="en-US" sz="1200" kern="1200" dirty="0">
                <a:solidFill>
                  <a:schemeClr val="tx1"/>
                </a:solidFill>
                <a:effectLst/>
                <a:latin typeface="+mn-lt"/>
                <a:ea typeface="+mn-ea"/>
                <a:cs typeface="+mn-cs"/>
              </a:rPr>
              <a:t>Skylar contracts orally to sell his property in Fair Oaks to Beth. If he later decides not to sell, under most circumstances, Beth cannot enforce the contract.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13840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review Case 15.1 Sloop v. </a:t>
            </a:r>
            <a:r>
              <a:rPr lang="en-US" sz="1200" b="0" kern="1200" dirty="0" err="1">
                <a:solidFill>
                  <a:schemeClr val="tx1"/>
                </a:solidFill>
                <a:effectLst/>
                <a:latin typeface="+mn-lt"/>
                <a:ea typeface="+mn-ea"/>
                <a:cs typeface="+mn-cs"/>
              </a:rPr>
              <a:t>Kiker</a:t>
            </a:r>
            <a:r>
              <a:rPr lang="en-US" sz="1200" b="0" kern="1200" dirty="0">
                <a:solidFill>
                  <a:schemeClr val="tx1"/>
                </a:solidFill>
                <a:effectLst/>
                <a:latin typeface="+mn-lt"/>
                <a:ea typeface="+mn-ea"/>
                <a:cs typeface="+mn-cs"/>
              </a:rPr>
              <a:t>, and answer the question on the slide. Students should discuss the decision and remedy of the case, and apply the reasoning of contracts involving interests in real property.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a:t>
            </a:r>
            <a:r>
              <a:rPr lang="en-US" sz="1200" b="0" kern="1200" dirty="0">
                <a:solidFill>
                  <a:schemeClr val="tx1"/>
                </a:solidFill>
                <a:effectLst/>
                <a:latin typeface="+mn-lt"/>
                <a:ea typeface="+mn-ea"/>
                <a:cs typeface="+mn-cs"/>
              </a:rPr>
              <a:t>Responses may vary.</a:t>
            </a:r>
          </a:p>
          <a:p>
            <a:r>
              <a:rPr lang="en-US" sz="120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284736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15.4 </a:t>
            </a:r>
            <a:r>
              <a:rPr lang="en-US" sz="1200" b="0" kern="1200" dirty="0">
                <a:solidFill>
                  <a:schemeClr val="tx1"/>
                </a:solidFill>
                <a:effectLst/>
                <a:latin typeface="+mn-lt"/>
                <a:ea typeface="+mn-ea"/>
                <a:cs typeface="+mn-cs"/>
              </a:rPr>
              <a:t>Robert and Lynette </a:t>
            </a:r>
            <a:r>
              <a:rPr lang="en-US" sz="1200" b="0" kern="1200" dirty="0" err="1">
                <a:solidFill>
                  <a:schemeClr val="tx1"/>
                </a:solidFill>
                <a:effectLst/>
                <a:latin typeface="+mn-lt"/>
                <a:ea typeface="+mn-ea"/>
                <a:cs typeface="+mn-cs"/>
              </a:rPr>
              <a:t>Knigge</a:t>
            </a:r>
            <a:r>
              <a:rPr lang="en-US" sz="1200" b="0" kern="1200" dirty="0">
                <a:solidFill>
                  <a:schemeClr val="tx1"/>
                </a:solidFill>
                <a:effectLst/>
                <a:latin typeface="+mn-lt"/>
                <a:ea typeface="+mn-ea"/>
                <a:cs typeface="+mn-cs"/>
              </a:rPr>
              <a:t> owned a B&amp;L Food Store in Redfield, South Dakota. When Robert was diagnosed with brain cancer and given five months to live, he entered into an oral contract with his brother, David, to manage the store. Robert died five months after the date of the contract. Lynette terminated David’s employment two months later. David filed a suit in a South Dakota state court against his sister-in-law. He claimed that, under his oral contract with Robert, he was entitled to a severance payment if he lost the job at the store. A state court dismissed David’s suit, but the South Dakota Supreme Court reversed and remanded. Because the oral contract between David and Robert could have been performed within one year, it did not have to be in writing to be enforceable.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76160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Break students out into small groups and have students discuss the questions posed on the slide. Each group may present one example. Students could use their devices to conduct further research.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instructor may also provide relevant examples.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245027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15.5 </a:t>
            </a:r>
            <a:r>
              <a:rPr lang="en-US" sz="1200" kern="1200" dirty="0">
                <a:solidFill>
                  <a:schemeClr val="tx1"/>
                </a:solidFill>
                <a:effectLst/>
                <a:latin typeface="+mn-lt"/>
                <a:ea typeface="+mn-ea"/>
                <a:cs typeface="+mn-cs"/>
              </a:rPr>
              <a:t>Nigel tells Dr. Lu, an orthodontist, that he will pay for the services provided for Nigel’s niece. Because Nigel has assumed direct financial responsibility for his niece’s debt, this is a primary obligation and need not be in writing to be enforceable. In contrast, if Nigel commits to paying his niece’s orthodontist bill only if her mother does not, it is a secondary obligation. In that situation, Lu must have a signed writing or record proving that Nigel assumed this obligation for it to be enforced.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2387677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Comprehensive Edition Text &amp;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10711543" cy="4394200"/>
          </a:xfrm>
        </p:spPr>
        <p:txBody>
          <a:bodyPr>
            <a:normAutofit/>
          </a:bodyPr>
          <a:lstStyle>
            <a:lvl1pPr marL="0" indent="0">
              <a:buClr>
                <a:srgbClr val="004A78"/>
              </a:buClr>
              <a:buFont typeface="+mj-lt"/>
              <a:buNone/>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DD2FCEF2-0838-7244-90B5-A380886DC5FA}"/>
              </a:ext>
            </a:extLst>
          </p:cNvPr>
          <p:cNvSpPr txBox="1"/>
          <p:nvPr userDrawn="1"/>
        </p:nvSpPr>
        <p:spPr>
          <a:xfrm>
            <a:off x="2720975" y="6366388"/>
            <a:ext cx="9184134" cy="433965"/>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4106329" cy="4394200"/>
          </a:xfrm>
        </p:spPr>
        <p:txBody>
          <a:bodyPr>
            <a:normAutofit/>
          </a:bodyPr>
          <a:lstStyle>
            <a:lvl1pPr marL="0" indent="0">
              <a:buClr>
                <a:srgbClr val="004A78"/>
              </a:buClr>
              <a:buFont typeface="+mj-lt"/>
              <a:buNone/>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DD2FCEF2-0838-7244-90B5-A380886DC5FA}"/>
              </a:ext>
            </a:extLst>
          </p:cNvPr>
          <p:cNvSpPr txBox="1"/>
          <p:nvPr userDrawn="1"/>
        </p:nvSpPr>
        <p:spPr>
          <a:xfrm>
            <a:off x="2720975" y="6366388"/>
            <a:ext cx="9184134" cy="433965"/>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B92A540B-C35D-41E3-9D47-AA81D0EE24E8}"/>
              </a:ext>
            </a:extLst>
          </p:cNvPr>
          <p:cNvSpPr>
            <a:spLocks noGrp="1"/>
          </p:cNvSpPr>
          <p:nvPr>
            <p:ph sz="quarter" idx="18"/>
          </p:nvPr>
        </p:nvSpPr>
        <p:spPr>
          <a:xfrm>
            <a:off x="5405438" y="1560513"/>
            <a:ext cx="4106862" cy="833437"/>
          </a:xfrm>
        </p:spPr>
        <p:txBody>
          <a:bodyPr/>
          <a:lstStyle/>
          <a:p>
            <a:pPr lvl="0"/>
            <a:endParaRPr lang="en-IN" dirty="0"/>
          </a:p>
        </p:txBody>
      </p:sp>
      <p:sp>
        <p:nvSpPr>
          <p:cNvPr id="7" name="Picture Placeholder 6">
            <a:extLst>
              <a:ext uri="{FF2B5EF4-FFF2-40B4-BE49-F238E27FC236}">
                <a16:creationId xmlns:a16="http://schemas.microsoft.com/office/drawing/2014/main" id="{3F749029-D3F1-40F8-94F8-AFFD8DE0562D}"/>
              </a:ext>
            </a:extLst>
          </p:cNvPr>
          <p:cNvSpPr>
            <a:spLocks noGrp="1"/>
          </p:cNvSpPr>
          <p:nvPr>
            <p:ph type="pic" sz="quarter" idx="19"/>
          </p:nvPr>
        </p:nvSpPr>
        <p:spPr>
          <a:xfrm>
            <a:off x="5594350" y="2779713"/>
            <a:ext cx="1631950" cy="914400"/>
          </a:xfrm>
        </p:spPr>
        <p:txBody>
          <a:bodyPr/>
          <a:lstStyle/>
          <a:p>
            <a:endParaRPr lang="en-IN"/>
          </a:p>
        </p:txBody>
      </p:sp>
      <p:sp>
        <p:nvSpPr>
          <p:cNvPr id="9" name="Picture Placeholder 8">
            <a:extLst>
              <a:ext uri="{FF2B5EF4-FFF2-40B4-BE49-F238E27FC236}">
                <a16:creationId xmlns:a16="http://schemas.microsoft.com/office/drawing/2014/main" id="{10633C19-4691-4803-9A04-D061CA62E015}"/>
              </a:ext>
            </a:extLst>
          </p:cNvPr>
          <p:cNvSpPr>
            <a:spLocks noGrp="1"/>
          </p:cNvSpPr>
          <p:nvPr>
            <p:ph type="pic" sz="quarter" idx="20"/>
          </p:nvPr>
        </p:nvSpPr>
        <p:spPr>
          <a:xfrm>
            <a:off x="5872163" y="4159250"/>
            <a:ext cx="1631950" cy="762000"/>
          </a:xfrm>
        </p:spPr>
        <p:txBody>
          <a:bodyPr/>
          <a:lstStyle/>
          <a:p>
            <a:endParaRPr lang="en-IN"/>
          </a:p>
        </p:txBody>
      </p:sp>
      <p:sp>
        <p:nvSpPr>
          <p:cNvPr id="13" name="Table Placeholder 12">
            <a:extLst>
              <a:ext uri="{FF2B5EF4-FFF2-40B4-BE49-F238E27FC236}">
                <a16:creationId xmlns:a16="http://schemas.microsoft.com/office/drawing/2014/main" id="{2CF86C7D-4E28-49AF-B9AB-89CE36751D0E}"/>
              </a:ext>
            </a:extLst>
          </p:cNvPr>
          <p:cNvSpPr>
            <a:spLocks noGrp="1"/>
          </p:cNvSpPr>
          <p:nvPr>
            <p:ph type="tbl" sz="quarter" idx="22"/>
          </p:nvPr>
        </p:nvSpPr>
        <p:spPr>
          <a:xfrm>
            <a:off x="8526463" y="2859088"/>
            <a:ext cx="922337" cy="646112"/>
          </a:xfrm>
        </p:spPr>
        <p:txBody>
          <a:bodyPr/>
          <a:lstStyle/>
          <a:p>
            <a:endParaRPr lang="en-IN"/>
          </a:p>
        </p:txBody>
      </p:sp>
      <p:sp>
        <p:nvSpPr>
          <p:cNvPr id="5" name="Media Placeholder 4">
            <a:extLst>
              <a:ext uri="{FF2B5EF4-FFF2-40B4-BE49-F238E27FC236}">
                <a16:creationId xmlns:a16="http://schemas.microsoft.com/office/drawing/2014/main" id="{7900C27D-A6AB-40A0-9A7B-7552BBA8119D}"/>
              </a:ext>
            </a:extLst>
          </p:cNvPr>
          <p:cNvSpPr>
            <a:spLocks noGrp="1"/>
          </p:cNvSpPr>
          <p:nvPr>
            <p:ph type="media" sz="quarter" idx="23"/>
          </p:nvPr>
        </p:nvSpPr>
        <p:spPr>
          <a:xfrm>
            <a:off x="8526463" y="4464050"/>
            <a:ext cx="804862" cy="601663"/>
          </a:xfrm>
        </p:spPr>
        <p:txBody>
          <a:bodyPr/>
          <a:lstStyle/>
          <a:p>
            <a:endParaRPr lang="en-US"/>
          </a:p>
        </p:txBody>
      </p:sp>
    </p:spTree>
    <p:extLst>
      <p:ext uri="{BB962C8B-B14F-4D97-AF65-F5344CB8AC3E}">
        <p14:creationId xmlns:p14="http://schemas.microsoft.com/office/powerpoint/2010/main" val="307024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50663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Comprehensive Edition Text &amp;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24" r:id="rId4"/>
    <p:sldLayoutId id="2147483726" r:id="rId5"/>
    <p:sldLayoutId id="2147483725" r:id="rId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9.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28.png"/><Relationship Id="rId4" Type="http://schemas.microsoft.com/office/2017/04/relationships/track" Target="../media/track1.vtt"/></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15</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The Statute of Frauds—Writing Requirement</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Exhibit 15-2</a:t>
            </a:r>
            <a:br>
              <a:rPr lang="en-US" dirty="0"/>
            </a:br>
            <a:r>
              <a:rPr lang="en-US" dirty="0"/>
              <a:t>Collateral Promises</a:t>
            </a:r>
          </a:p>
        </p:txBody>
      </p:sp>
      <p:pic>
        <p:nvPicPr>
          <p:cNvPr id="9" name="Picture Placeholder 8" descr="An illustration shows the relationship between debtor, creditor, and third party. An original contract exists between A, debtor and B, creditor. C is the third party. B and C promise to answer for A's debt if A does not pay. This requires a signed writing to be enforceable against C.">
            <a:extLst>
              <a:ext uri="{FF2B5EF4-FFF2-40B4-BE49-F238E27FC236}">
                <a16:creationId xmlns:a16="http://schemas.microsoft.com/office/drawing/2014/main" id="{35BB3026-2CD6-4035-AD0D-D9990FBF2B06}"/>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276952" y="2089317"/>
            <a:ext cx="9638095" cy="2679365"/>
          </a:xfrm>
          <a:prstGeom prst="rect">
            <a:avLst/>
          </a:prstGeom>
          <a:effectLst>
            <a:softEdge rad="127000"/>
          </a:effectLst>
        </p:spPr>
      </p:pic>
    </p:spTree>
    <p:extLst>
      <p:ext uri="{BB962C8B-B14F-4D97-AF65-F5344CB8AC3E}">
        <p14:creationId xmlns:p14="http://schemas.microsoft.com/office/powerpoint/2010/main" val="242660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Knowledge Check 1</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02659"/>
            <a:ext cx="10848656" cy="4577424"/>
          </a:xfrm>
        </p:spPr>
        <p:txBody>
          <a:bodyPr>
            <a:noAutofit/>
          </a:bodyPr>
          <a:lstStyle/>
          <a:p>
            <a:pPr>
              <a:lnSpc>
                <a:spcPct val="100000"/>
              </a:lnSpc>
              <a:spcAft>
                <a:spcPts val="1800"/>
              </a:spcAft>
            </a:pPr>
            <a:r>
              <a:rPr lang="en-US" sz="2800" dirty="0">
                <a:solidFill>
                  <a:srgbClr val="006298"/>
                </a:solidFill>
              </a:rPr>
              <a:t>Writing is required when the “Main Purpose” rule is applied.</a:t>
            </a:r>
          </a:p>
          <a:p>
            <a:pPr marL="4572000" indent="-342900">
              <a:lnSpc>
                <a:spcPct val="100000"/>
              </a:lnSpc>
              <a:buFont typeface="Wingdings" pitchFamily="2" charset="2"/>
              <a:buChar char="q"/>
            </a:pPr>
            <a:r>
              <a:rPr lang="en-US" sz="2800" dirty="0">
                <a:solidFill>
                  <a:srgbClr val="006298"/>
                </a:solidFill>
              </a:rPr>
              <a:t>True</a:t>
            </a:r>
          </a:p>
          <a:p>
            <a:pPr marL="4572000" indent="-342900">
              <a:lnSpc>
                <a:spcPct val="100000"/>
              </a:lnSpc>
              <a:buFont typeface="Wingdings" pitchFamily="2" charset="2"/>
              <a:buChar char="q"/>
            </a:pPr>
            <a:r>
              <a:rPr lang="en-US" sz="2800" dirty="0">
                <a:solidFill>
                  <a:srgbClr val="006298"/>
                </a:solidFill>
              </a:rPr>
              <a:t>False</a:t>
            </a:r>
          </a:p>
        </p:txBody>
      </p:sp>
    </p:spTree>
    <p:extLst>
      <p:ext uri="{BB962C8B-B14F-4D97-AF65-F5344CB8AC3E}">
        <p14:creationId xmlns:p14="http://schemas.microsoft.com/office/powerpoint/2010/main" val="132455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Promises Made in Consideration of Marriage</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02659"/>
            <a:ext cx="9928010" cy="2011460"/>
          </a:xfrm>
        </p:spPr>
        <p:txBody>
          <a:bodyPr>
            <a:noAutofit/>
          </a:bodyPr>
          <a:lstStyle/>
          <a:p>
            <a:pPr marL="461963" indent="-461963">
              <a:lnSpc>
                <a:spcPct val="100000"/>
              </a:lnSpc>
              <a:spcBef>
                <a:spcPts val="624"/>
              </a:spcBef>
              <a:spcAft>
                <a:spcPts val="1200"/>
              </a:spcAft>
              <a:buFont typeface="Arial" panose="020B0604020202020204" pitchFamily="34" charset="0"/>
              <a:buChar char="•"/>
            </a:pPr>
            <a:r>
              <a:rPr lang="en-US" sz="2400" dirty="0"/>
              <a:t>Unilateral promise of payment or property, must be in writing</a:t>
            </a:r>
          </a:p>
          <a:p>
            <a:pPr marL="461963" indent="-461963">
              <a:lnSpc>
                <a:spcPct val="100000"/>
              </a:lnSpc>
              <a:spcBef>
                <a:spcPts val="624"/>
              </a:spcBef>
              <a:spcAft>
                <a:spcPts val="1200"/>
              </a:spcAft>
              <a:buFont typeface="Arial" panose="020B0604020202020204" pitchFamily="34" charset="0"/>
              <a:buChar char="•"/>
            </a:pPr>
            <a:r>
              <a:rPr lang="en-US" sz="2400" dirty="0"/>
              <a:t>Prenuptial agreement</a:t>
            </a:r>
          </a:p>
          <a:p>
            <a:pPr marL="461963" indent="-461963">
              <a:lnSpc>
                <a:spcPct val="100000"/>
              </a:lnSpc>
              <a:spcBef>
                <a:spcPts val="624"/>
              </a:spcBef>
              <a:spcAft>
                <a:spcPts val="1200"/>
              </a:spcAft>
              <a:buFont typeface="Arial" panose="020B0604020202020204" pitchFamily="34" charset="0"/>
              <a:buChar char="•"/>
            </a:pPr>
            <a:r>
              <a:rPr lang="en-US" sz="2400" b="1" dirty="0"/>
              <a:t>Example 15.8 </a:t>
            </a:r>
            <a:r>
              <a:rPr lang="en-US" sz="2400" dirty="0"/>
              <a:t>Keith Urban and Nicole Kidman</a:t>
            </a:r>
          </a:p>
        </p:txBody>
      </p:sp>
      <p:pic>
        <p:nvPicPr>
          <p:cNvPr id="7" name="Picture Placeholder 6">
            <a:extLst>
              <a:ext uri="{FF2B5EF4-FFF2-40B4-BE49-F238E27FC236}">
                <a16:creationId xmlns:a16="http://schemas.microsoft.com/office/drawing/2014/main" id="{18A45A2E-EB3E-4606-849B-D2C27A959CBF}"/>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7654378" y="2514600"/>
            <a:ext cx="914400" cy="914400"/>
          </a:xfrm>
          <a:prstGeom prst="rect">
            <a:avLst/>
          </a:prstGeom>
        </p:spPr>
      </p:pic>
    </p:spTree>
    <p:extLst>
      <p:ext uri="{BB962C8B-B14F-4D97-AF65-F5344CB8AC3E}">
        <p14:creationId xmlns:p14="http://schemas.microsoft.com/office/powerpoint/2010/main" val="290753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Contracts for the Sale of Goods</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02659"/>
            <a:ext cx="9928010" cy="2538417"/>
          </a:xfrm>
        </p:spPr>
        <p:txBody>
          <a:bodyPr>
            <a:noAutofit/>
          </a:bodyPr>
          <a:lstStyle/>
          <a:p>
            <a:pPr marL="463550" lvl="1" indent="-457200">
              <a:lnSpc>
                <a:spcPct val="100000"/>
              </a:lnSpc>
              <a:spcBef>
                <a:spcPts val="624"/>
              </a:spcBef>
              <a:spcAft>
                <a:spcPts val="18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Sale of goods above $500 requires writing (UCC)</a:t>
            </a:r>
          </a:p>
          <a:p>
            <a:pPr marL="463550" lvl="1" indent="-457200">
              <a:lnSpc>
                <a:spcPct val="100000"/>
              </a:lnSpc>
              <a:spcBef>
                <a:spcPts val="624"/>
              </a:spcBef>
              <a:spcAft>
                <a:spcPts val="18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Only need to specify quantity term</a:t>
            </a:r>
          </a:p>
          <a:p>
            <a:pPr marL="463550" lvl="1" indent="-457200">
              <a:lnSpc>
                <a:spcPct val="100000"/>
              </a:lnSpc>
              <a:spcBef>
                <a:spcPts val="624"/>
              </a:spcBef>
              <a:spcAft>
                <a:spcPts val="18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Both parties’ intentions reflected</a:t>
            </a:r>
          </a:p>
          <a:p>
            <a:pPr marL="463550" lvl="1" indent="-457200">
              <a:lnSpc>
                <a:spcPct val="100000"/>
              </a:lnSpc>
              <a:spcBef>
                <a:spcPts val="624"/>
              </a:spcBef>
              <a:spcAft>
                <a:spcPts val="18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Signed by party against whom enforcement is sought</a:t>
            </a:r>
          </a:p>
        </p:txBody>
      </p:sp>
      <p:pic>
        <p:nvPicPr>
          <p:cNvPr id="6" name="Picture Placeholder 5">
            <a:extLst>
              <a:ext uri="{FF2B5EF4-FFF2-40B4-BE49-F238E27FC236}">
                <a16:creationId xmlns:a16="http://schemas.microsoft.com/office/drawing/2014/main" id="{6E89E127-B2E4-456F-A10E-CB3F3765AE13}"/>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302274" y="4275451"/>
            <a:ext cx="1619915" cy="1619915"/>
          </a:xfrm>
          <a:prstGeom prst="rect">
            <a:avLst/>
          </a:prstGeom>
        </p:spPr>
      </p:pic>
    </p:spTree>
    <p:extLst>
      <p:ext uri="{BB962C8B-B14F-4D97-AF65-F5344CB8AC3E}">
        <p14:creationId xmlns:p14="http://schemas.microsoft.com/office/powerpoint/2010/main" val="372729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Exceptions to the Statute of Frauds</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02659"/>
            <a:ext cx="10848656" cy="4593746"/>
          </a:xfrm>
        </p:spPr>
        <p:txBody>
          <a:bodyPr>
            <a:noAutofit/>
          </a:bodyPr>
          <a:lstStyle/>
          <a:p>
            <a:pPr marL="461963" lvl="1" indent="-461963">
              <a:lnSpc>
                <a:spcPct val="100000"/>
              </a:lnSpc>
              <a:spcBef>
                <a:spcPts val="624"/>
              </a:spcBef>
              <a:spcAft>
                <a:spcPts val="18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Partial performance</a:t>
            </a:r>
          </a:p>
          <a:p>
            <a:pPr marL="461963" lvl="1" indent="-461963">
              <a:lnSpc>
                <a:spcPct val="100000"/>
              </a:lnSpc>
              <a:spcBef>
                <a:spcPts val="624"/>
              </a:spcBef>
              <a:spcAft>
                <a:spcPts val="18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Admissions</a:t>
            </a:r>
          </a:p>
          <a:p>
            <a:pPr marL="461963" lvl="1" indent="-461963">
              <a:lnSpc>
                <a:spcPct val="100000"/>
              </a:lnSpc>
              <a:spcBef>
                <a:spcPts val="624"/>
              </a:spcBef>
              <a:spcAft>
                <a:spcPts val="18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Promissory estoppel</a:t>
            </a:r>
          </a:p>
          <a:p>
            <a:pPr marL="461963" lvl="1" indent="-461963">
              <a:lnSpc>
                <a:spcPct val="100000"/>
              </a:lnSpc>
              <a:spcBef>
                <a:spcPts val="624"/>
              </a:spcBef>
              <a:spcAft>
                <a:spcPts val="18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Special exceptions under the UCC (sales contracts)</a:t>
            </a:r>
          </a:p>
        </p:txBody>
      </p:sp>
    </p:spTree>
    <p:extLst>
      <p:ext uri="{BB962C8B-B14F-4D97-AF65-F5344CB8AC3E}">
        <p14:creationId xmlns:p14="http://schemas.microsoft.com/office/powerpoint/2010/main" val="3248727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Knowledge Check 2</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02659"/>
            <a:ext cx="10848656" cy="4593746"/>
          </a:xfrm>
        </p:spPr>
        <p:txBody>
          <a:bodyPr>
            <a:noAutofit/>
          </a:bodyPr>
          <a:lstStyle/>
          <a:p>
            <a:pPr>
              <a:lnSpc>
                <a:spcPct val="100000"/>
              </a:lnSpc>
              <a:spcAft>
                <a:spcPts val="1800"/>
              </a:spcAft>
            </a:pPr>
            <a:r>
              <a:rPr lang="en-US" sz="2800" dirty="0"/>
              <a:t>Sale of goods above ____________ requires written evidence per the Uniform Commercial Code (UCC).</a:t>
            </a:r>
          </a:p>
          <a:p>
            <a:pPr marL="1884363" lvl="4" indent="-461963">
              <a:lnSpc>
                <a:spcPct val="100000"/>
              </a:lnSpc>
              <a:buClr>
                <a:srgbClr val="004A78"/>
              </a:buClr>
              <a:buFont typeface="+mj-lt"/>
              <a:buAutoNum type="alphaUcPeriod"/>
            </a:pPr>
            <a:r>
              <a:rPr lang="en-US" sz="2800" dirty="0"/>
              <a:t>$200</a:t>
            </a:r>
          </a:p>
          <a:p>
            <a:pPr marL="1884363" lvl="4" indent="-461963">
              <a:lnSpc>
                <a:spcPct val="100000"/>
              </a:lnSpc>
              <a:buClr>
                <a:srgbClr val="004A78"/>
              </a:buClr>
              <a:buFont typeface="+mj-lt"/>
              <a:buAutoNum type="alphaUcPeriod"/>
            </a:pPr>
            <a:r>
              <a:rPr lang="en-US" sz="2800" dirty="0"/>
              <a:t>$300</a:t>
            </a:r>
          </a:p>
          <a:p>
            <a:pPr marL="1884363" lvl="4" indent="-461963">
              <a:lnSpc>
                <a:spcPct val="100000"/>
              </a:lnSpc>
              <a:buClr>
                <a:srgbClr val="004A78"/>
              </a:buClr>
              <a:buFont typeface="+mj-lt"/>
              <a:buAutoNum type="alphaUcPeriod"/>
            </a:pPr>
            <a:r>
              <a:rPr lang="en-US" sz="2800" dirty="0">
                <a:latin typeface="Arial" panose="020B0604020202020204" pitchFamily="34" charset="0"/>
                <a:cs typeface="Arial" panose="020B0604020202020204" pitchFamily="34" charset="0"/>
              </a:rPr>
              <a:t>$400</a:t>
            </a:r>
          </a:p>
          <a:p>
            <a:pPr marL="1884363" lvl="4" indent="-461963">
              <a:lnSpc>
                <a:spcPct val="100000"/>
              </a:lnSpc>
              <a:buClr>
                <a:srgbClr val="004A78"/>
              </a:buClr>
              <a:buFont typeface="+mj-lt"/>
              <a:buAutoNum type="alphaUcPeriod"/>
            </a:pPr>
            <a:r>
              <a:rPr lang="en-US" sz="2800" dirty="0"/>
              <a:t>$500</a:t>
            </a:r>
          </a:p>
        </p:txBody>
      </p:sp>
    </p:spTree>
    <p:extLst>
      <p:ext uri="{BB962C8B-B14F-4D97-AF65-F5344CB8AC3E}">
        <p14:creationId xmlns:p14="http://schemas.microsoft.com/office/powerpoint/2010/main" val="195795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Sufficiency of the Writing</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02659"/>
            <a:ext cx="5352424" cy="4514362"/>
          </a:xfrm>
        </p:spPr>
        <p:txBody>
          <a:bodyPr>
            <a:noAutofit/>
          </a:bodyPr>
          <a:lstStyle/>
          <a:p>
            <a:pPr marL="461963" indent="-461963">
              <a:lnSpc>
                <a:spcPct val="100000"/>
              </a:lnSpc>
              <a:spcBef>
                <a:spcPts val="624"/>
              </a:spcBef>
              <a:buFont typeface="Arial" panose="020B0604020202020204" pitchFamily="34" charset="0"/>
              <a:buChar char="•"/>
            </a:pPr>
            <a:r>
              <a:rPr lang="en-US" sz="2600" dirty="0"/>
              <a:t>Any confirmation</a:t>
            </a:r>
          </a:p>
          <a:p>
            <a:pPr marL="461963" indent="-461963">
              <a:lnSpc>
                <a:spcPct val="100000"/>
              </a:lnSpc>
              <a:spcBef>
                <a:spcPts val="624"/>
              </a:spcBef>
              <a:buFont typeface="Arial" panose="020B0604020202020204" pitchFamily="34" charset="0"/>
              <a:buChar char="•"/>
            </a:pPr>
            <a:r>
              <a:rPr lang="en-US" sz="2600" dirty="0"/>
              <a:t>Invoice</a:t>
            </a:r>
          </a:p>
          <a:p>
            <a:pPr marL="461963" indent="-461963">
              <a:lnSpc>
                <a:spcPct val="100000"/>
              </a:lnSpc>
              <a:spcBef>
                <a:spcPts val="624"/>
              </a:spcBef>
              <a:buFont typeface="Arial" panose="020B0604020202020204" pitchFamily="34" charset="0"/>
              <a:buChar char="•"/>
            </a:pPr>
            <a:r>
              <a:rPr lang="en-US" sz="2600" dirty="0"/>
              <a:t>Sales slip</a:t>
            </a:r>
          </a:p>
          <a:p>
            <a:pPr marL="461963" indent="-461963">
              <a:lnSpc>
                <a:spcPct val="100000"/>
              </a:lnSpc>
              <a:spcBef>
                <a:spcPts val="624"/>
              </a:spcBef>
              <a:buFont typeface="Arial" panose="020B0604020202020204" pitchFamily="34" charset="0"/>
              <a:buChar char="•"/>
            </a:pPr>
            <a:r>
              <a:rPr lang="en-US" sz="2600" dirty="0"/>
              <a:t>Check</a:t>
            </a:r>
          </a:p>
          <a:p>
            <a:pPr marL="461963" indent="-461963">
              <a:lnSpc>
                <a:spcPct val="100000"/>
              </a:lnSpc>
              <a:spcBef>
                <a:spcPts val="624"/>
              </a:spcBef>
              <a:buFont typeface="Arial" panose="020B0604020202020204" pitchFamily="34" charset="0"/>
              <a:buChar char="•"/>
            </a:pPr>
            <a:r>
              <a:rPr lang="en-US" sz="2600" dirty="0"/>
              <a:t>Fax</a:t>
            </a:r>
          </a:p>
          <a:p>
            <a:pPr marL="461963" indent="-461963">
              <a:lnSpc>
                <a:spcPct val="100000"/>
              </a:lnSpc>
              <a:spcBef>
                <a:spcPts val="624"/>
              </a:spcBef>
              <a:buFont typeface="Arial" panose="020B0604020202020204" pitchFamily="34" charset="0"/>
              <a:buChar char="•"/>
            </a:pPr>
            <a:r>
              <a:rPr lang="en-US" sz="2600" dirty="0"/>
              <a:t>Email </a:t>
            </a:r>
          </a:p>
          <a:p>
            <a:pPr marL="461963" indent="-461963">
              <a:lnSpc>
                <a:spcPct val="100000"/>
              </a:lnSpc>
              <a:spcBef>
                <a:spcPts val="624"/>
              </a:spcBef>
              <a:buFont typeface="Arial" panose="020B0604020202020204" pitchFamily="34" charset="0"/>
              <a:buChar char="•"/>
            </a:pPr>
            <a:r>
              <a:rPr lang="en-US" sz="2600" dirty="0"/>
              <a:t>Or such items in combination</a:t>
            </a:r>
          </a:p>
          <a:p>
            <a:pPr marL="461963" indent="-461963">
              <a:lnSpc>
                <a:spcPct val="100000"/>
              </a:lnSpc>
              <a:spcBef>
                <a:spcPts val="624"/>
              </a:spcBef>
              <a:buFont typeface="Arial" panose="020B0604020202020204" pitchFamily="34" charset="0"/>
              <a:buChar char="•"/>
            </a:pPr>
            <a:r>
              <a:rPr lang="en-US" sz="2600" b="1" dirty="0"/>
              <a:t>Example 15.11 </a:t>
            </a:r>
            <a:r>
              <a:rPr lang="en-US" sz="2600" dirty="0"/>
              <a:t>Simpson</a:t>
            </a:r>
          </a:p>
        </p:txBody>
      </p:sp>
      <p:pic>
        <p:nvPicPr>
          <p:cNvPr id="7" name="Picture Placeholder 6">
            <a:extLst>
              <a:ext uri="{FF2B5EF4-FFF2-40B4-BE49-F238E27FC236}">
                <a16:creationId xmlns:a16="http://schemas.microsoft.com/office/drawing/2014/main" id="{FF8CD6F4-4F5B-48C5-AD7D-FA468D3CD6ED}"/>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241593" y="2225934"/>
            <a:ext cx="1619915" cy="1619915"/>
          </a:xfrm>
          <a:prstGeom prst="rect">
            <a:avLst/>
          </a:prstGeom>
        </p:spPr>
      </p:pic>
    </p:spTree>
    <p:extLst>
      <p:ext uri="{BB962C8B-B14F-4D97-AF65-F5344CB8AC3E}">
        <p14:creationId xmlns:p14="http://schemas.microsoft.com/office/powerpoint/2010/main" val="233576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What Must Be Contained in the Writing?</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602659"/>
            <a:ext cx="10796783" cy="4514362"/>
          </a:xfrm>
        </p:spPr>
        <p:txBody>
          <a:bodyPr>
            <a:noAutofit/>
          </a:bodyPr>
          <a:lstStyle/>
          <a:p>
            <a:pPr marL="461963" indent="-461963">
              <a:lnSpc>
                <a:spcPct val="100000"/>
              </a:lnSpc>
              <a:spcBef>
                <a:spcPts val="624"/>
              </a:spcBef>
              <a:spcAft>
                <a:spcPts val="600"/>
              </a:spcAft>
              <a:buFont typeface="Arial" panose="020B0604020202020204" pitchFamily="34" charset="0"/>
              <a:buChar char="•"/>
            </a:pPr>
            <a:r>
              <a:rPr lang="en-US" sz="2400" dirty="0"/>
              <a:t>Essential terms</a:t>
            </a:r>
          </a:p>
          <a:p>
            <a:pPr marL="461963" indent="-461963">
              <a:lnSpc>
                <a:spcPct val="100000"/>
              </a:lnSpc>
              <a:spcBef>
                <a:spcPts val="624"/>
              </a:spcBef>
              <a:spcAft>
                <a:spcPts val="600"/>
              </a:spcAft>
              <a:buFont typeface="Arial" panose="020B0604020202020204" pitchFamily="34" charset="0"/>
              <a:buChar char="•"/>
            </a:pPr>
            <a:r>
              <a:rPr lang="en-US" sz="2400" dirty="0"/>
              <a:t>Voluntary agreement</a:t>
            </a:r>
          </a:p>
          <a:p>
            <a:pPr marL="461963" indent="-461963">
              <a:lnSpc>
                <a:spcPct val="100000"/>
              </a:lnSpc>
              <a:spcBef>
                <a:spcPts val="624"/>
              </a:spcBef>
              <a:spcAft>
                <a:spcPts val="600"/>
              </a:spcAft>
              <a:buFont typeface="Arial" panose="020B0604020202020204" pitchFamily="34" charset="0"/>
              <a:buChar char="•"/>
            </a:pPr>
            <a:r>
              <a:rPr lang="en-US" sz="2400" dirty="0"/>
              <a:t>Specified quantity if talking about goods (UCC)</a:t>
            </a:r>
          </a:p>
          <a:p>
            <a:pPr marL="461963" indent="-461963">
              <a:lnSpc>
                <a:spcPct val="100000"/>
              </a:lnSpc>
              <a:spcBef>
                <a:spcPts val="624"/>
              </a:spcBef>
              <a:spcAft>
                <a:spcPts val="600"/>
              </a:spcAft>
              <a:buFont typeface="Arial" panose="020B0604020202020204" pitchFamily="34" charset="0"/>
              <a:buChar char="•"/>
            </a:pPr>
            <a:r>
              <a:rPr lang="en-US" sz="2400" dirty="0"/>
              <a:t>Signatures of party of whom enforcement is sought</a:t>
            </a:r>
          </a:p>
          <a:p>
            <a:pPr marL="461963" indent="-461963">
              <a:lnSpc>
                <a:spcPct val="100000"/>
              </a:lnSpc>
              <a:spcBef>
                <a:spcPts val="624"/>
              </a:spcBef>
              <a:spcAft>
                <a:spcPts val="600"/>
              </a:spcAft>
              <a:buFont typeface="Arial" panose="020B0604020202020204" pitchFamily="34" charset="0"/>
              <a:buChar char="•"/>
            </a:pPr>
            <a:r>
              <a:rPr lang="en-US" sz="2400" dirty="0"/>
              <a:t>Parties names</a:t>
            </a:r>
          </a:p>
          <a:p>
            <a:pPr marL="461963" indent="-461963">
              <a:lnSpc>
                <a:spcPct val="100000"/>
              </a:lnSpc>
              <a:spcBef>
                <a:spcPts val="624"/>
              </a:spcBef>
              <a:spcAft>
                <a:spcPts val="600"/>
              </a:spcAft>
              <a:buFont typeface="Arial" panose="020B0604020202020204" pitchFamily="34" charset="0"/>
              <a:buChar char="•"/>
            </a:pPr>
            <a:r>
              <a:rPr lang="en-US" sz="2400" dirty="0"/>
              <a:t>Subject matter</a:t>
            </a:r>
          </a:p>
          <a:p>
            <a:pPr marL="461963" indent="-461963">
              <a:lnSpc>
                <a:spcPct val="100000"/>
              </a:lnSpc>
              <a:spcBef>
                <a:spcPts val="624"/>
              </a:spcBef>
              <a:spcAft>
                <a:spcPts val="600"/>
              </a:spcAft>
              <a:buFont typeface="Arial" panose="020B0604020202020204" pitchFamily="34" charset="0"/>
              <a:buChar char="•"/>
            </a:pPr>
            <a:r>
              <a:rPr lang="en-US" sz="2400" dirty="0"/>
              <a:t>Consideration</a:t>
            </a:r>
          </a:p>
          <a:p>
            <a:pPr marL="461963" indent="-461963">
              <a:lnSpc>
                <a:spcPct val="100000"/>
              </a:lnSpc>
              <a:spcBef>
                <a:spcPts val="624"/>
              </a:spcBef>
              <a:spcAft>
                <a:spcPts val="600"/>
              </a:spcAft>
              <a:buFont typeface="Arial" panose="020B0604020202020204" pitchFamily="34" charset="0"/>
              <a:buChar char="•"/>
            </a:pPr>
            <a:r>
              <a:rPr lang="en-US" sz="2400" dirty="0"/>
              <a:t>Price, if sale of land, and have a clear description of the real property</a:t>
            </a:r>
          </a:p>
        </p:txBody>
      </p:sp>
      <p:pic>
        <p:nvPicPr>
          <p:cNvPr id="6" name="Picture Placeholder 5">
            <a:extLst>
              <a:ext uri="{FF2B5EF4-FFF2-40B4-BE49-F238E27FC236}">
                <a16:creationId xmlns:a16="http://schemas.microsoft.com/office/drawing/2014/main" id="{435187D1-EDB7-4309-9BE2-FD070C9DCA0E}"/>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8449719" y="2396570"/>
            <a:ext cx="2371719" cy="2371719"/>
          </a:xfrm>
          <a:prstGeom prst="rect">
            <a:avLst/>
          </a:prstGeom>
        </p:spPr>
      </p:pic>
    </p:spTree>
    <p:extLst>
      <p:ext uri="{BB962C8B-B14F-4D97-AF65-F5344CB8AC3E}">
        <p14:creationId xmlns:p14="http://schemas.microsoft.com/office/powerpoint/2010/main" val="318949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a:xfrm>
            <a:off x="838200" y="365125"/>
            <a:ext cx="10515600" cy="1095813"/>
          </a:xfrm>
        </p:spPr>
        <p:txBody>
          <a:bodyPr/>
          <a:lstStyle/>
          <a:p>
            <a:r>
              <a:rPr lang="en-US" sz="3200" dirty="0"/>
              <a:t>Moore v. </a:t>
            </a:r>
            <a:r>
              <a:rPr lang="en-US" sz="3200" dirty="0" err="1"/>
              <a:t>Bearkat</a:t>
            </a:r>
            <a:r>
              <a:rPr lang="en-US" sz="3200" dirty="0"/>
              <a:t> Energy Partners, LLC</a:t>
            </a:r>
            <a:br>
              <a:rPr lang="en-US" sz="3200" dirty="0"/>
            </a:br>
            <a:r>
              <a:rPr lang="en-US" sz="3200" dirty="0"/>
              <a:t>Polling Question</a:t>
            </a:r>
            <a:endParaRPr lang="en-IN" sz="3200"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600" dirty="0">
                <a:solidFill>
                  <a:srgbClr val="006298"/>
                </a:solidFill>
              </a:rPr>
              <a:t>Suppose that Larry Moore had filed his suit against Jason Lane instead of </a:t>
            </a:r>
            <a:r>
              <a:rPr lang="en-US" sz="2600" dirty="0" err="1">
                <a:solidFill>
                  <a:srgbClr val="006298"/>
                </a:solidFill>
              </a:rPr>
              <a:t>Bearkat</a:t>
            </a:r>
            <a:r>
              <a:rPr lang="en-US" sz="2600" dirty="0">
                <a:solidFill>
                  <a:srgbClr val="006298"/>
                </a:solidFill>
              </a:rPr>
              <a:t>, and that the court had held the compensation agreement to be enforceable. Would Lane have been liable on the agreement?  </a:t>
            </a:r>
          </a:p>
          <a:p>
            <a:pPr marL="342900" indent="-342900" algn="ctr">
              <a:lnSpc>
                <a:spcPct val="100000"/>
              </a:lnSpc>
              <a:buFont typeface="Wingdings" pitchFamily="2" charset="2"/>
              <a:buChar char="q"/>
            </a:pPr>
            <a:r>
              <a:rPr lang="en-US" sz="2600" dirty="0">
                <a:solidFill>
                  <a:srgbClr val="006298"/>
                </a:solidFill>
              </a:rPr>
              <a:t>Yes</a:t>
            </a:r>
          </a:p>
          <a:p>
            <a:pPr marL="342900" indent="-342900" algn="ctr">
              <a:lnSpc>
                <a:spcPct val="100000"/>
              </a:lnSpc>
              <a:spcAft>
                <a:spcPts val="1800"/>
              </a:spcAft>
              <a:buFont typeface="Wingdings" pitchFamily="2" charset="2"/>
              <a:buChar char="q"/>
            </a:pPr>
            <a:r>
              <a:rPr lang="en-US" sz="2600" dirty="0">
                <a:solidFill>
                  <a:srgbClr val="006298"/>
                </a:solidFill>
              </a:rPr>
              <a:t>No</a:t>
            </a:r>
          </a:p>
          <a:p>
            <a:pPr>
              <a:lnSpc>
                <a:spcPct val="100000"/>
              </a:lnSpc>
            </a:pPr>
            <a:r>
              <a:rPr lang="en-US" sz="2600" dirty="0">
                <a:solidFill>
                  <a:srgbClr val="006298"/>
                </a:solidFill>
              </a:rPr>
              <a:t>Explain your reasoning to another person or classmate. </a:t>
            </a:r>
          </a:p>
        </p:txBody>
      </p:sp>
    </p:spTree>
    <p:extLst>
      <p:ext uri="{BB962C8B-B14F-4D97-AF65-F5344CB8AC3E}">
        <p14:creationId xmlns:p14="http://schemas.microsoft.com/office/powerpoint/2010/main" val="387124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The </a:t>
            </a:r>
            <a:r>
              <a:rPr lang="en-US" dirty="0" err="1"/>
              <a:t>Parol</a:t>
            </a:r>
            <a:r>
              <a:rPr lang="en-US" dirty="0"/>
              <a:t> Evidence Rule</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6" y="1638300"/>
            <a:ext cx="10901885" cy="1383698"/>
          </a:xfrm>
        </p:spPr>
        <p:txBody>
          <a:bodyPr>
            <a:normAutofit/>
          </a:bodyPr>
          <a:lstStyle/>
          <a:p>
            <a:pPr marL="461963" lvl="1" indent="-455613">
              <a:lnSpc>
                <a:spcPct val="100000"/>
              </a:lnSpc>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If the court finds that the written contract represents compete and final statement, then it will not allow either party to present testimony not contained in the contract.</a:t>
            </a:r>
            <a:endParaRPr lang="en-US" sz="2400" b="1" dirty="0">
              <a:solidFill>
                <a:srgbClr val="000000"/>
              </a:solidFill>
              <a:latin typeface="Arial" panose="020B0604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FEA104B4-5F76-493A-969D-B8DD91A53BCE}"/>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4973496" y="3021998"/>
            <a:ext cx="2156108" cy="2156108"/>
          </a:xfrm>
          <a:prstGeom prst="rect">
            <a:avLst/>
          </a:prstGeom>
        </p:spPr>
      </p:pic>
    </p:spTree>
    <p:extLst>
      <p:ext uri="{BB962C8B-B14F-4D97-AF65-F5344CB8AC3E}">
        <p14:creationId xmlns:p14="http://schemas.microsoft.com/office/powerpoint/2010/main" val="331941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IN" dirty="0"/>
              <a:t>Chapter Objectives</a:t>
            </a:r>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600" dirty="0"/>
              <a:t>By the end of this chapter, you should be able to:</a:t>
            </a:r>
          </a:p>
          <a:p>
            <a:pPr marL="461963" indent="-461963">
              <a:lnSpc>
                <a:spcPct val="100000"/>
              </a:lnSpc>
              <a:buFont typeface="Arial" panose="020B0604020202020204" pitchFamily="34" charset="0"/>
              <a:buChar char="•"/>
            </a:pPr>
            <a:r>
              <a:rPr lang="en-US" sz="2600" dirty="0"/>
              <a:t>Identify the purpose of the statute of frauds.</a:t>
            </a:r>
          </a:p>
          <a:p>
            <a:pPr marL="461963" indent="-461963">
              <a:lnSpc>
                <a:spcPct val="100000"/>
              </a:lnSpc>
              <a:buFont typeface="Arial" panose="020B0604020202020204" pitchFamily="34" charset="0"/>
              <a:buChar char="•"/>
            </a:pPr>
            <a:r>
              <a:rPr lang="en-US" sz="2600" dirty="0"/>
              <a:t>List the types of contracts covered by the statute of frauds.</a:t>
            </a:r>
          </a:p>
          <a:p>
            <a:pPr marL="461963" indent="-461963">
              <a:lnSpc>
                <a:spcPct val="100000"/>
              </a:lnSpc>
              <a:buFont typeface="Arial" panose="020B0604020202020204" pitchFamily="34" charset="0"/>
              <a:buChar char="•"/>
            </a:pPr>
            <a:r>
              <a:rPr lang="en-US" sz="2600" dirty="0"/>
              <a:t>Differentiate between the various types of collateral.</a:t>
            </a:r>
          </a:p>
          <a:p>
            <a:pPr marL="461963" indent="-461963">
              <a:lnSpc>
                <a:spcPct val="100000"/>
              </a:lnSpc>
              <a:buFont typeface="Arial" panose="020B0604020202020204" pitchFamily="34" charset="0"/>
              <a:buChar char="•"/>
            </a:pPr>
            <a:r>
              <a:rPr lang="en-US" sz="2600" dirty="0"/>
              <a:t>Describe when a writing is legally sufficient to form a contract.</a:t>
            </a:r>
          </a:p>
          <a:p>
            <a:pPr marL="461963" indent="-461963">
              <a:lnSpc>
                <a:spcPct val="100000"/>
              </a:lnSpc>
              <a:buFont typeface="Arial" panose="020B0604020202020204" pitchFamily="34" charset="0"/>
              <a:buChar char="•"/>
            </a:pPr>
            <a:r>
              <a:rPr lang="en-US" sz="2600" dirty="0"/>
              <a:t>Describe the </a:t>
            </a:r>
            <a:r>
              <a:rPr lang="en-US" sz="2600" dirty="0" err="1"/>
              <a:t>parol</a:t>
            </a:r>
            <a:r>
              <a:rPr lang="en-US" sz="2600" dirty="0"/>
              <a:t> evidence rule.</a:t>
            </a:r>
          </a:p>
        </p:txBody>
      </p:sp>
    </p:spTree>
    <p:extLst>
      <p:ext uri="{BB962C8B-B14F-4D97-AF65-F5344CB8AC3E}">
        <p14:creationId xmlns:p14="http://schemas.microsoft.com/office/powerpoint/2010/main" val="199151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a:xfrm>
            <a:off x="312420" y="365125"/>
            <a:ext cx="11567160" cy="1273175"/>
          </a:xfrm>
        </p:spPr>
        <p:txBody>
          <a:bodyPr/>
          <a:lstStyle/>
          <a:p>
            <a:r>
              <a:rPr lang="en-US" sz="3200" dirty="0" err="1"/>
              <a:t>Habel</a:t>
            </a:r>
            <a:r>
              <a:rPr lang="en-US" sz="3200" dirty="0"/>
              <a:t> v. Estate of </a:t>
            </a:r>
            <a:r>
              <a:rPr lang="en-US" sz="3200" dirty="0" err="1"/>
              <a:t>Capelli</a:t>
            </a:r>
            <a:br>
              <a:rPr lang="en-US" sz="3200" dirty="0"/>
            </a:br>
            <a:r>
              <a:rPr lang="en-US" sz="3200" dirty="0"/>
              <a:t>Polling Question</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a:xfrm>
            <a:off x="743576" y="1986116"/>
            <a:ext cx="10711543" cy="4046384"/>
          </a:xfrm>
        </p:spPr>
        <p:txBody>
          <a:bodyPr>
            <a:normAutofit/>
          </a:bodyPr>
          <a:lstStyle/>
          <a:p>
            <a:pPr>
              <a:lnSpc>
                <a:spcPct val="100000"/>
              </a:lnSpc>
              <a:spcBef>
                <a:spcPts val="624"/>
              </a:spcBef>
            </a:pPr>
            <a:r>
              <a:rPr lang="en-US" sz="2600" dirty="0">
                <a:solidFill>
                  <a:srgbClr val="006298"/>
                </a:solidFill>
              </a:rPr>
              <a:t>Is evidence of a prior negotiation or agreement that contradicts or varies the terms of a written agreement inadmissible in a court under the </a:t>
            </a:r>
            <a:r>
              <a:rPr lang="en-US" sz="2600" dirty="0" err="1">
                <a:solidFill>
                  <a:srgbClr val="006298"/>
                </a:solidFill>
              </a:rPr>
              <a:t>parol</a:t>
            </a:r>
            <a:r>
              <a:rPr lang="en-US" sz="2600" dirty="0">
                <a:solidFill>
                  <a:srgbClr val="006298"/>
                </a:solidFill>
              </a:rPr>
              <a:t> evidence rule?  </a:t>
            </a:r>
          </a:p>
          <a:p>
            <a:pPr marL="342900" indent="-342900" algn="ctr">
              <a:lnSpc>
                <a:spcPct val="100000"/>
              </a:lnSpc>
              <a:spcBef>
                <a:spcPts val="624"/>
              </a:spcBef>
              <a:buFont typeface="Wingdings" pitchFamily="2" charset="2"/>
              <a:buChar char="q"/>
            </a:pPr>
            <a:r>
              <a:rPr lang="en-US" sz="2600" dirty="0">
                <a:solidFill>
                  <a:srgbClr val="006298"/>
                </a:solidFill>
              </a:rPr>
              <a:t>Yes</a:t>
            </a:r>
          </a:p>
          <a:p>
            <a:pPr marL="342900" indent="-342900" algn="ctr">
              <a:lnSpc>
                <a:spcPct val="100000"/>
              </a:lnSpc>
              <a:spcBef>
                <a:spcPts val="624"/>
              </a:spcBef>
              <a:spcAft>
                <a:spcPts val="1800"/>
              </a:spcAft>
              <a:buFont typeface="Wingdings" pitchFamily="2" charset="2"/>
              <a:buChar char="q"/>
            </a:pPr>
            <a:r>
              <a:rPr lang="en-US" sz="2600" dirty="0">
                <a:solidFill>
                  <a:srgbClr val="006298"/>
                </a:solidFill>
              </a:rPr>
              <a:t>No</a:t>
            </a:r>
          </a:p>
          <a:p>
            <a:pPr>
              <a:lnSpc>
                <a:spcPct val="100000"/>
              </a:lnSpc>
              <a:spcBef>
                <a:spcPts val="624"/>
              </a:spcBef>
            </a:pPr>
            <a:r>
              <a:rPr lang="en-US" sz="2600" dirty="0">
                <a:solidFill>
                  <a:srgbClr val="006298"/>
                </a:solidFill>
              </a:rPr>
              <a:t>Explain your reasoning to another person or classmate. </a:t>
            </a:r>
          </a:p>
        </p:txBody>
      </p:sp>
    </p:spTree>
    <p:extLst>
      <p:ext uri="{BB962C8B-B14F-4D97-AF65-F5344CB8AC3E}">
        <p14:creationId xmlns:p14="http://schemas.microsoft.com/office/powerpoint/2010/main" val="138389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Exceptions to the </a:t>
            </a:r>
            <a:r>
              <a:rPr lang="en-US" dirty="0" err="1"/>
              <a:t>Parol</a:t>
            </a:r>
            <a:r>
              <a:rPr lang="en-US" dirty="0"/>
              <a:t> Evidence Rule</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6" y="1638300"/>
            <a:ext cx="6935181" cy="2202180"/>
          </a:xfrm>
        </p:spPr>
        <p:txBody>
          <a:bodyPr>
            <a:normAutofit/>
          </a:bodyPr>
          <a:lstStyle/>
          <a:p>
            <a:pPr marL="228600" indent="-457200">
              <a:lnSpc>
                <a:spcPct val="130000"/>
              </a:lnSpc>
              <a:buFont typeface="+mj-lt"/>
              <a:buAutoNum type="arabicPeriod"/>
            </a:pPr>
            <a:r>
              <a:rPr lang="en-US" dirty="0">
                <a:latin typeface="Arial" panose="020B0604020202020204" pitchFamily="34" charset="0"/>
                <a:cs typeface="Arial" panose="020B0604020202020204" pitchFamily="34" charset="0"/>
              </a:rPr>
              <a:t>Contracts subsequently modified</a:t>
            </a:r>
          </a:p>
          <a:p>
            <a:pPr marL="228600" indent="-457200">
              <a:lnSpc>
                <a:spcPct val="130000"/>
              </a:lnSpc>
              <a:buFont typeface="+mj-lt"/>
              <a:buAutoNum type="arabicPeriod"/>
            </a:pPr>
            <a:r>
              <a:rPr lang="en-US" dirty="0">
                <a:latin typeface="Arial" panose="020B0604020202020204" pitchFamily="34" charset="0"/>
                <a:cs typeface="Arial" panose="020B0604020202020204" pitchFamily="34" charset="0"/>
              </a:rPr>
              <a:t>Voidable or void contracts</a:t>
            </a:r>
          </a:p>
          <a:p>
            <a:pPr marL="228600" indent="-457200">
              <a:lnSpc>
                <a:spcPct val="130000"/>
              </a:lnSpc>
              <a:buFont typeface="+mj-lt"/>
              <a:buAutoNum type="arabicPeriod"/>
            </a:pPr>
            <a:r>
              <a:rPr lang="en-US" dirty="0">
                <a:latin typeface="Arial" panose="020B0604020202020204" pitchFamily="34" charset="0"/>
                <a:cs typeface="Arial" panose="020B0604020202020204" pitchFamily="34" charset="0"/>
              </a:rPr>
              <a:t>Contracts containing ambiguous terms</a:t>
            </a:r>
          </a:p>
          <a:p>
            <a:pPr marL="800100" lvl="1" indent="-342900">
              <a:lnSpc>
                <a:spcPct val="130000"/>
              </a:lnSpc>
              <a:buFont typeface="Calibri" panose="020F0502020204030204" pitchFamily="34" charset="0"/>
              <a:buChar char="–"/>
            </a:pPr>
            <a:r>
              <a:rPr lang="en-US" b="1" dirty="0">
                <a:solidFill>
                  <a:srgbClr val="000000"/>
                </a:solidFill>
                <a:latin typeface="Arial" panose="020B0604020202020204" pitchFamily="34" charset="0"/>
                <a:cs typeface="Arial" panose="020B0604020202020204" pitchFamily="34" charset="0"/>
              </a:rPr>
              <a:t>Case Example 15.3 </a:t>
            </a:r>
            <a:r>
              <a:rPr lang="en-US" dirty="0">
                <a:solidFill>
                  <a:srgbClr val="000000"/>
                </a:solidFill>
                <a:latin typeface="Arial" panose="020B0604020202020204" pitchFamily="34" charset="0"/>
                <a:cs typeface="Arial" panose="020B0604020202020204" pitchFamily="34" charset="0"/>
              </a:rPr>
              <a:t>Howard and Eleanor Windows</a:t>
            </a:r>
          </a:p>
        </p:txBody>
      </p:sp>
      <p:pic>
        <p:nvPicPr>
          <p:cNvPr id="9" name="Picture Placeholder 8">
            <a:extLst>
              <a:ext uri="{FF2B5EF4-FFF2-40B4-BE49-F238E27FC236}">
                <a16:creationId xmlns:a16="http://schemas.microsoft.com/office/drawing/2014/main" id="{71FC8756-67F9-42E9-A22C-73581158AC75}"/>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7336663" y="2809246"/>
            <a:ext cx="914400" cy="914400"/>
          </a:xfrm>
          <a:prstGeom prst="rect">
            <a:avLst/>
          </a:prstGeom>
        </p:spPr>
      </p:pic>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22060" y="3710686"/>
            <a:ext cx="10849830" cy="1871176"/>
          </a:xfrm>
        </p:spPr>
        <p:txBody>
          <a:bodyPr/>
          <a:lstStyle/>
          <a:p>
            <a:pPr marL="461963" indent="-461963">
              <a:lnSpc>
                <a:spcPct val="130000"/>
              </a:lnSpc>
              <a:buClr>
                <a:srgbClr val="004A78"/>
              </a:buClr>
              <a:buFont typeface="+mj-lt"/>
              <a:buAutoNum type="arabicPeriod" startAt="4"/>
              <a:tabLst>
                <a:tab pos="461963" algn="l"/>
              </a:tabLst>
            </a:pPr>
            <a:r>
              <a:rPr lang="en-US" sz="2000" dirty="0">
                <a:latin typeface="Arial" panose="020B0604020202020204" pitchFamily="34" charset="0"/>
                <a:cs typeface="Arial" panose="020B0604020202020204" pitchFamily="34" charset="0"/>
              </a:rPr>
              <a:t>Incomplete contracts</a:t>
            </a:r>
          </a:p>
          <a:p>
            <a:pPr marL="461963" indent="-461963">
              <a:lnSpc>
                <a:spcPct val="130000"/>
              </a:lnSpc>
              <a:buClr>
                <a:srgbClr val="004A78"/>
              </a:buClr>
              <a:buFont typeface="+mj-lt"/>
              <a:buAutoNum type="arabicPeriod" startAt="4"/>
              <a:tabLst>
                <a:tab pos="461963" algn="l"/>
              </a:tabLst>
            </a:pPr>
            <a:r>
              <a:rPr lang="en-US" sz="2000" dirty="0">
                <a:latin typeface="Arial" panose="020B0604020202020204" pitchFamily="34" charset="0"/>
                <a:cs typeface="Arial" panose="020B0604020202020204" pitchFamily="34" charset="0"/>
              </a:rPr>
              <a:t>Prior dealing, course of performance, or usage of trade</a:t>
            </a:r>
          </a:p>
          <a:p>
            <a:pPr marL="461963" indent="-461963">
              <a:lnSpc>
                <a:spcPct val="130000"/>
              </a:lnSpc>
              <a:buClr>
                <a:srgbClr val="004A78"/>
              </a:buClr>
              <a:buFont typeface="+mj-lt"/>
              <a:buAutoNum type="arabicPeriod" startAt="4"/>
              <a:tabLst>
                <a:tab pos="461963" algn="l"/>
              </a:tabLst>
            </a:pPr>
            <a:r>
              <a:rPr lang="en-US" sz="2000" dirty="0">
                <a:latin typeface="Arial" panose="020B0604020202020204" pitchFamily="34" charset="0"/>
                <a:cs typeface="Arial" panose="020B0604020202020204" pitchFamily="34" charset="0"/>
              </a:rPr>
              <a:t>Contracts subject to an orally agreed-on condition precedent</a:t>
            </a:r>
          </a:p>
          <a:p>
            <a:pPr marL="461963" indent="-461963">
              <a:lnSpc>
                <a:spcPct val="130000"/>
              </a:lnSpc>
              <a:buClr>
                <a:srgbClr val="004A78"/>
              </a:buClr>
              <a:buFont typeface="+mj-lt"/>
              <a:buAutoNum type="arabicPeriod" startAt="4"/>
              <a:tabLst>
                <a:tab pos="461963" algn="l"/>
              </a:tabLst>
            </a:pPr>
            <a:r>
              <a:rPr lang="en-US" sz="2000" dirty="0">
                <a:latin typeface="Arial" panose="020B0604020202020204" pitchFamily="34" charset="0"/>
                <a:cs typeface="Arial" panose="020B0604020202020204" pitchFamily="34" charset="0"/>
              </a:rPr>
              <a:t>Contracts with an obvious or gross clerical error</a:t>
            </a:r>
          </a:p>
        </p:txBody>
      </p:sp>
    </p:spTree>
    <p:extLst>
      <p:ext uri="{BB962C8B-B14F-4D97-AF65-F5344CB8AC3E}">
        <p14:creationId xmlns:p14="http://schemas.microsoft.com/office/powerpoint/2010/main" val="311593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Integrated Contracts</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6" y="1638300"/>
            <a:ext cx="9987486" cy="2202180"/>
          </a:xfrm>
        </p:spPr>
        <p:txBody>
          <a:bodyPr>
            <a:normAutofit/>
          </a:bodyPr>
          <a:lstStyle/>
          <a:p>
            <a:pPr marL="461963" indent="-461963">
              <a:lnSpc>
                <a:spcPct val="100000"/>
              </a:lnSpc>
              <a:spcBef>
                <a:spcPts val="625"/>
              </a:spcBef>
              <a:spcAft>
                <a:spcPts val="1200"/>
              </a:spcAft>
              <a:buFont typeface="Arial" panose="020B0604020202020204" pitchFamily="34" charset="0"/>
              <a:buChar char="•"/>
            </a:pPr>
            <a:r>
              <a:rPr lang="en-US" dirty="0"/>
              <a:t>Constitutes complete and final statement of the terms of agreement </a:t>
            </a:r>
          </a:p>
          <a:p>
            <a:pPr marL="461963" indent="-461963">
              <a:lnSpc>
                <a:spcPct val="100000"/>
              </a:lnSpc>
              <a:spcBef>
                <a:spcPts val="625"/>
              </a:spcBef>
              <a:spcAft>
                <a:spcPts val="1200"/>
              </a:spcAft>
              <a:buFont typeface="Arial" panose="020B0604020202020204" pitchFamily="34" charset="0"/>
              <a:buChar char="•"/>
            </a:pPr>
            <a:r>
              <a:rPr lang="en-US" dirty="0"/>
              <a:t>Extraneous evidence is inadmissible</a:t>
            </a:r>
          </a:p>
          <a:p>
            <a:pPr marL="461963" indent="-461963">
              <a:lnSpc>
                <a:spcPct val="100000"/>
              </a:lnSpc>
              <a:spcBef>
                <a:spcPts val="625"/>
              </a:spcBef>
              <a:spcAft>
                <a:spcPts val="1200"/>
              </a:spcAft>
              <a:buFont typeface="Arial" panose="020B0604020202020204" pitchFamily="34" charset="0"/>
              <a:buChar char="•"/>
            </a:pPr>
            <a:r>
              <a:rPr lang="en-US" b="1" dirty="0"/>
              <a:t>Case Example 15.15 </a:t>
            </a:r>
            <a:r>
              <a:rPr lang="en-US" dirty="0"/>
              <a:t>Volvo Trucks</a:t>
            </a:r>
            <a:endParaRPr lang="en-US" dirty="0">
              <a:solidFill>
                <a:srgbClr val="000000"/>
              </a:solidFill>
              <a:latin typeface="Arial" panose="020B0604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DA4977EC-E800-4370-8794-C264673CE857}"/>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548630" y="2532971"/>
            <a:ext cx="1005840" cy="1005840"/>
          </a:xfrm>
          <a:prstGeom prst="rect">
            <a:avLst/>
          </a:prstGeom>
        </p:spPr>
      </p:pic>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22060" y="3429000"/>
            <a:ext cx="10849830" cy="2152862"/>
          </a:xfrm>
        </p:spPr>
        <p:txBody>
          <a:bodyPr/>
          <a:lstStyle/>
          <a:p>
            <a:pPr marL="461963" indent="-461963">
              <a:lnSpc>
                <a:spcPct val="150000"/>
              </a:lnSpc>
              <a:buClr>
                <a:srgbClr val="004A78"/>
              </a:buClr>
              <a:buFont typeface="Arial" panose="020B0604020202020204" pitchFamily="34" charset="0"/>
              <a:buChar char="•"/>
            </a:pPr>
            <a:r>
              <a:rPr lang="en-US" sz="2000" dirty="0"/>
              <a:t>Completely or partially integrated</a:t>
            </a:r>
          </a:p>
        </p:txBody>
      </p:sp>
    </p:spTree>
    <p:extLst>
      <p:ext uri="{BB962C8B-B14F-4D97-AF65-F5344CB8AC3E}">
        <p14:creationId xmlns:p14="http://schemas.microsoft.com/office/powerpoint/2010/main" val="241612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Video: </a:t>
            </a:r>
            <a:r>
              <a:rPr lang="en-US" dirty="0" err="1"/>
              <a:t>Parol</a:t>
            </a:r>
            <a:r>
              <a:rPr lang="en-US" dirty="0"/>
              <a:t> Evidence</a:t>
            </a:r>
          </a:p>
        </p:txBody>
      </p:sp>
      <p:pic>
        <p:nvPicPr>
          <p:cNvPr id="5" name="Parol Evidence" descr="Knowledge Check Video: Parol Evidence">
            <a:hlinkClick r:id="" action="ppaction://media"/>
            <a:extLst>
              <a:ext uri="{FF2B5EF4-FFF2-40B4-BE49-F238E27FC236}">
                <a16:creationId xmlns:a16="http://schemas.microsoft.com/office/drawing/2014/main" id="{F162AA2E-4646-4560-9656-72B100140FBD}"/>
              </a:ext>
            </a:extLst>
          </p:cNvPr>
          <p:cNvPicPr>
            <a:picLocks noGrp="1" noChangeAspect="1"/>
          </p:cNvPicPr>
          <p:nvPr>
            <p:ph type="media" sz="quarter" idx="23"/>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C563B4B2-1940-4786-A2A6-FC27910466F6}" label="parol_evidence_edit_2" lang="" r:embed="rId4"/>
                        </p173:trackLst>
                      </p173:tracksInfo>
                    </p:ext>
                  </p14:extLst>
                </p14:media>
              </p:ext>
            </p:extLst>
          </p:nvPr>
        </p:nvPicPr>
        <p:blipFill>
          <a:blip r:embed="rId5"/>
          <a:stretch>
            <a:fillRect/>
          </a:stretch>
        </p:blipFill>
        <p:spPr>
          <a:xfrm>
            <a:off x="3085851" y="1288678"/>
            <a:ext cx="6298400" cy="4723800"/>
          </a:xfrm>
          <a:prstGeom prst="rect">
            <a:avLst/>
          </a:prstGeom>
        </p:spPr>
      </p:pic>
      <p:graphicFrame>
        <p:nvGraphicFramePr>
          <p:cNvPr id="7" name="Object 6" descr="Parol Evidence transcripts">
            <a:extLst>
              <a:ext uri="{FF2B5EF4-FFF2-40B4-BE49-F238E27FC236}">
                <a16:creationId xmlns:a16="http://schemas.microsoft.com/office/drawing/2014/main" id="{01DCDB04-AE67-441B-A033-F64A945EA894}"/>
              </a:ext>
            </a:extLst>
          </p:cNvPr>
          <p:cNvGraphicFramePr>
            <a:graphicFrameLocks noChangeAspect="1"/>
          </p:cNvGraphicFramePr>
          <p:nvPr>
            <p:extLst>
              <p:ext uri="{D42A27DB-BD31-4B8C-83A1-F6EECF244321}">
                <p14:modId xmlns:p14="http://schemas.microsoft.com/office/powerpoint/2010/main" val="1846727814"/>
              </p:ext>
            </p:extLst>
          </p:nvPr>
        </p:nvGraphicFramePr>
        <p:xfrm>
          <a:off x="10306493" y="2270125"/>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10306493" y="227012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195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7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Video Question</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457700"/>
          </a:xfrm>
        </p:spPr>
        <p:txBody>
          <a:bodyPr>
            <a:noAutofit/>
          </a:bodyPr>
          <a:lstStyle/>
          <a:p>
            <a:pPr>
              <a:lnSpc>
                <a:spcPct val="100000"/>
              </a:lnSpc>
              <a:spcAft>
                <a:spcPts val="1800"/>
              </a:spcAft>
            </a:pPr>
            <a:r>
              <a:rPr lang="en-US" sz="2800" dirty="0">
                <a:solidFill>
                  <a:srgbClr val="006298"/>
                </a:solidFill>
              </a:rPr>
              <a:t>As a rule of law, parties are not allowed to later argue that the terms of the agreement that appear in the written contract are different than they intended based on their previous negotiations.</a:t>
            </a:r>
          </a:p>
          <a:p>
            <a:pPr marL="4846638" indent="-342900">
              <a:lnSpc>
                <a:spcPct val="100000"/>
              </a:lnSpc>
              <a:buFont typeface="Wingdings" pitchFamily="2" charset="2"/>
              <a:buChar char="q"/>
            </a:pPr>
            <a:r>
              <a:rPr lang="en-US" sz="2800" dirty="0">
                <a:solidFill>
                  <a:srgbClr val="006298"/>
                </a:solidFill>
              </a:rPr>
              <a:t>True</a:t>
            </a:r>
          </a:p>
          <a:p>
            <a:pPr marL="4846638" indent="-342900">
              <a:lnSpc>
                <a:spcPct val="100000"/>
              </a:lnSpc>
              <a:buFont typeface="Wingdings" pitchFamily="2" charset="2"/>
              <a:buChar char="q"/>
            </a:pPr>
            <a:r>
              <a:rPr lang="en-US" sz="2800" dirty="0">
                <a:solidFill>
                  <a:srgbClr val="006298"/>
                </a:solidFill>
              </a:rPr>
              <a:t>False</a:t>
            </a:r>
          </a:p>
        </p:txBody>
      </p:sp>
    </p:spTree>
    <p:extLst>
      <p:ext uri="{BB962C8B-B14F-4D97-AF65-F5344CB8AC3E}">
        <p14:creationId xmlns:p14="http://schemas.microsoft.com/office/powerpoint/2010/main" val="224167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Video Debrief: </a:t>
            </a:r>
            <a:r>
              <a:rPr lang="en-US" dirty="0" err="1"/>
              <a:t>Parol</a:t>
            </a:r>
            <a:r>
              <a:rPr lang="en-US" dirty="0"/>
              <a:t> Evidence</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457700"/>
          </a:xfrm>
        </p:spPr>
        <p:txBody>
          <a:bodyPr>
            <a:noAutofit/>
          </a:bodyPr>
          <a:lstStyle/>
          <a:p>
            <a:pPr>
              <a:lnSpc>
                <a:spcPct val="100000"/>
              </a:lnSpc>
              <a:spcBef>
                <a:spcPts val="624"/>
              </a:spcBef>
              <a:spcAft>
                <a:spcPts val="1800"/>
              </a:spcAft>
            </a:pPr>
            <a:r>
              <a:rPr lang="en-US" sz="2600" dirty="0">
                <a:solidFill>
                  <a:srgbClr val="006298"/>
                </a:solidFill>
              </a:rPr>
              <a:t>While the written terms of the contract may not be changed by </a:t>
            </a:r>
            <a:r>
              <a:rPr lang="en-US" sz="2600" dirty="0" err="1">
                <a:solidFill>
                  <a:srgbClr val="006298"/>
                </a:solidFill>
              </a:rPr>
              <a:t>parol</a:t>
            </a:r>
            <a:r>
              <a:rPr lang="en-US" sz="2600" dirty="0">
                <a:solidFill>
                  <a:srgbClr val="006298"/>
                </a:solidFill>
              </a:rPr>
              <a:t> evidence, unclear terms may be defined by </a:t>
            </a:r>
            <a:r>
              <a:rPr lang="en-US" sz="2600" dirty="0" err="1">
                <a:solidFill>
                  <a:srgbClr val="006298"/>
                </a:solidFill>
              </a:rPr>
              <a:t>parol</a:t>
            </a:r>
            <a:r>
              <a:rPr lang="en-US" sz="2600" dirty="0">
                <a:solidFill>
                  <a:srgbClr val="006298"/>
                </a:solidFill>
              </a:rPr>
              <a:t> evidence.</a:t>
            </a:r>
          </a:p>
          <a:p>
            <a:pPr>
              <a:lnSpc>
                <a:spcPct val="100000"/>
              </a:lnSpc>
              <a:spcBef>
                <a:spcPts val="624"/>
              </a:spcBef>
            </a:pPr>
            <a:r>
              <a:rPr lang="en-US" sz="2600" dirty="0">
                <a:solidFill>
                  <a:srgbClr val="006298"/>
                </a:solidFill>
              </a:rPr>
              <a:t>Provide an example of a case where this may occur.</a:t>
            </a:r>
          </a:p>
        </p:txBody>
      </p:sp>
    </p:spTree>
    <p:extLst>
      <p:ext uri="{BB962C8B-B14F-4D97-AF65-F5344CB8AC3E}">
        <p14:creationId xmlns:p14="http://schemas.microsoft.com/office/powerpoint/2010/main" val="271503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Self-Assessment</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3769442"/>
          </a:xfrm>
        </p:spPr>
        <p:txBody>
          <a:bodyPr>
            <a:noAutofit/>
          </a:bodyPr>
          <a:lstStyle/>
          <a:p>
            <a:pPr marL="461963" indent="-461963">
              <a:lnSpc>
                <a:spcPct val="100000"/>
              </a:lnSpc>
              <a:spcBef>
                <a:spcPts val="624"/>
              </a:spcBef>
              <a:buFont typeface="+mj-lt"/>
              <a:buAutoNum type="arabicPeriod"/>
            </a:pPr>
            <a:r>
              <a:rPr lang="en-US" sz="2600" dirty="0"/>
              <a:t>What concepts did you find difficult, and thus need to review?</a:t>
            </a:r>
          </a:p>
          <a:p>
            <a:pPr marL="461963" indent="-461963">
              <a:lnSpc>
                <a:spcPct val="100000"/>
              </a:lnSpc>
              <a:spcBef>
                <a:spcPts val="624"/>
              </a:spcBef>
              <a:buFont typeface="+mj-lt"/>
              <a:buAutoNum type="arabicPeriod"/>
            </a:pPr>
            <a:r>
              <a:rPr lang="en-US" sz="2600" dirty="0"/>
              <a:t>How might the topics in this chapter come up in the future in your personal (or work) life?</a:t>
            </a:r>
          </a:p>
          <a:p>
            <a:pPr marL="461963" indent="-461963">
              <a:lnSpc>
                <a:spcPct val="100000"/>
              </a:lnSpc>
              <a:spcBef>
                <a:spcPts val="624"/>
              </a:spcBef>
              <a:buFont typeface="+mj-lt"/>
              <a:buAutoNum type="arabicPeriod"/>
            </a:pPr>
            <a:r>
              <a:rPr lang="en-US" sz="2600" dirty="0"/>
              <a:t>How can you use your personal (or work) experience to contribute for a class discussion on the topics in this chapter?</a:t>
            </a:r>
          </a:p>
          <a:p>
            <a:pPr marL="461963" indent="-461963">
              <a:lnSpc>
                <a:spcPct val="100000"/>
              </a:lnSpc>
              <a:spcBef>
                <a:spcPts val="624"/>
              </a:spcBef>
              <a:buFont typeface="+mj-lt"/>
              <a:buAutoNum type="arabicPeriod"/>
            </a:pPr>
            <a:r>
              <a:rPr lang="en-US" sz="2600" dirty="0"/>
              <a:t>Which topics would you like to independently learn more about?</a:t>
            </a:r>
          </a:p>
        </p:txBody>
      </p:sp>
    </p:spTree>
    <p:extLst>
      <p:ext uri="{BB962C8B-B14F-4D97-AF65-F5344CB8AC3E}">
        <p14:creationId xmlns:p14="http://schemas.microsoft.com/office/powerpoint/2010/main" val="3685785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545932"/>
          </a:xfrm>
        </p:spPr>
        <p:txBody>
          <a:bodyPr>
            <a:noAutofit/>
          </a:bodyPr>
          <a:lstStyle/>
          <a:p>
            <a:pPr>
              <a:lnSpc>
                <a:spcPct val="100000"/>
              </a:lnSpc>
            </a:pPr>
            <a:r>
              <a:rPr lang="en-US" sz="2400" dirty="0"/>
              <a:t>Now that the lesson has ended, you should have learned how to:</a:t>
            </a:r>
          </a:p>
          <a:p>
            <a:pPr marL="461963" indent="-461963">
              <a:lnSpc>
                <a:spcPct val="100000"/>
              </a:lnSpc>
              <a:buFont typeface="Arial" panose="020B0604020202020204" pitchFamily="34" charset="0"/>
              <a:buChar char="•"/>
            </a:pPr>
            <a:r>
              <a:rPr lang="en-US" sz="2400" dirty="0"/>
              <a:t>Identify the purpose of the statute of frauds.</a:t>
            </a:r>
          </a:p>
          <a:p>
            <a:pPr marL="461963" indent="-461963">
              <a:lnSpc>
                <a:spcPct val="100000"/>
              </a:lnSpc>
              <a:buFont typeface="Arial" panose="020B0604020202020204" pitchFamily="34" charset="0"/>
              <a:buChar char="•"/>
            </a:pPr>
            <a:r>
              <a:rPr lang="en-US" sz="2400" dirty="0"/>
              <a:t>List the types of contracts covered by the statute of frauds.</a:t>
            </a:r>
          </a:p>
          <a:p>
            <a:pPr marL="461963" indent="-461963">
              <a:lnSpc>
                <a:spcPct val="100000"/>
              </a:lnSpc>
              <a:buFont typeface="Arial" panose="020B0604020202020204" pitchFamily="34" charset="0"/>
              <a:buChar char="•"/>
            </a:pPr>
            <a:r>
              <a:rPr lang="en-US" sz="2400" dirty="0"/>
              <a:t>Differentiate between the various types of collateral.</a:t>
            </a:r>
          </a:p>
          <a:p>
            <a:pPr marL="461963" indent="-461963">
              <a:lnSpc>
                <a:spcPct val="100000"/>
              </a:lnSpc>
              <a:buFont typeface="Arial" panose="020B0604020202020204" pitchFamily="34" charset="0"/>
              <a:buChar char="•"/>
            </a:pPr>
            <a:r>
              <a:rPr lang="en-US" sz="2400" dirty="0"/>
              <a:t>Describe when a writing is legally sufficient to form a contract.</a:t>
            </a:r>
          </a:p>
          <a:p>
            <a:pPr marL="461963" indent="-461963">
              <a:lnSpc>
                <a:spcPct val="100000"/>
              </a:lnSpc>
              <a:buFont typeface="Arial" panose="020B0604020202020204" pitchFamily="34" charset="0"/>
              <a:buChar char="•"/>
            </a:pPr>
            <a:r>
              <a:rPr lang="en-US" sz="2400" dirty="0"/>
              <a:t>Describe the </a:t>
            </a:r>
            <a:r>
              <a:rPr lang="en-US" sz="2400" dirty="0" err="1"/>
              <a:t>parol</a:t>
            </a:r>
            <a:r>
              <a:rPr lang="en-US" sz="2400" dirty="0"/>
              <a:t> evidence rule.</a:t>
            </a:r>
          </a:p>
        </p:txBody>
      </p:sp>
    </p:spTree>
    <p:extLst>
      <p:ext uri="{BB962C8B-B14F-4D97-AF65-F5344CB8AC3E}">
        <p14:creationId xmlns:p14="http://schemas.microsoft.com/office/powerpoint/2010/main" val="351383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Why Does The Writing Requirement Matter?</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5426023"/>
            <a:ext cx="10890705" cy="783887"/>
          </a:xfrm>
        </p:spPr>
        <p:txBody>
          <a:bodyPr>
            <a:noAutofit/>
          </a:bodyPr>
          <a:lstStyle/>
          <a:p>
            <a:pPr>
              <a:lnSpc>
                <a:spcPct val="100000"/>
              </a:lnSpc>
            </a:pPr>
            <a:r>
              <a:rPr lang="en-US" sz="2400" b="1" dirty="0">
                <a:latin typeface="Arial" panose="020B0604020202020204" pitchFamily="34" charset="0"/>
                <a:ea typeface="Open Sans" panose="020B0606030504020204" pitchFamily="34" charset="0"/>
                <a:cs typeface="Arial" panose="020B0604020202020204" pitchFamily="34" charset="0"/>
              </a:rPr>
              <a:t>Scenario: </a:t>
            </a:r>
            <a:r>
              <a:rPr lang="en-US" sz="2400" dirty="0">
                <a:latin typeface="Arial" panose="020B0604020202020204" pitchFamily="34" charset="0"/>
                <a:ea typeface="Open Sans" panose="020B0606030504020204" pitchFamily="34" charset="0"/>
                <a:cs typeface="Arial" panose="020B0604020202020204" pitchFamily="34" charset="0"/>
              </a:rPr>
              <a:t>Ethan emails John and agrees to buy his pair of jet skis before Christmas. Do they have an enforceable contract?</a:t>
            </a:r>
          </a:p>
        </p:txBody>
      </p:sp>
      <p:pic>
        <p:nvPicPr>
          <p:cNvPr id="5" name="Picture Placeholder 4" descr="An illustration shows a laptop with a globe on its screen, a paper scroll with text and a quill; and a mailbox icon. Text on the paper scroll reads, collateral, prenuptial, and estoppel.">
            <a:extLst>
              <a:ext uri="{FF2B5EF4-FFF2-40B4-BE49-F238E27FC236}">
                <a16:creationId xmlns:a16="http://schemas.microsoft.com/office/drawing/2014/main" id="{F9F7C131-E8FB-4693-8450-B349D5BE565A}"/>
              </a:ext>
            </a:extLst>
          </p:cNvPr>
          <p:cNvPicPr>
            <a:picLocks noGrp="1" noChangeAspect="1"/>
          </p:cNvPicPr>
          <p:nvPr>
            <p:ph type="pic" sz="quarter" idx="19"/>
          </p:nvPr>
        </p:nvPicPr>
        <p:blipFill>
          <a:blip r:embed="rId3"/>
          <a:stretch>
            <a:fillRect/>
          </a:stretch>
        </p:blipFill>
        <p:spPr>
          <a:xfrm>
            <a:off x="2514600" y="1353079"/>
            <a:ext cx="7162800" cy="3955473"/>
          </a:xfrm>
          <a:prstGeom prst="rect">
            <a:avLst/>
          </a:prstGeom>
        </p:spPr>
      </p:pic>
    </p:spTree>
    <p:extLst>
      <p:ext uri="{BB962C8B-B14F-4D97-AF65-F5344CB8AC3E}">
        <p14:creationId xmlns:p14="http://schemas.microsoft.com/office/powerpoint/2010/main" val="25103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Statute of Frauds Require Writing</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602659"/>
            <a:ext cx="7163451" cy="2947826"/>
          </a:xfrm>
        </p:spPr>
        <p:txBody>
          <a:bodyPr>
            <a:noAutofit/>
          </a:bodyPr>
          <a:lstStyle/>
          <a:p>
            <a:pPr marL="457200" indent="-457200">
              <a:lnSpc>
                <a:spcPct val="100000"/>
              </a:lnSpc>
              <a:buFont typeface="+mj-lt"/>
              <a:buAutoNum type="arabicPeriod"/>
            </a:pPr>
            <a:r>
              <a:rPr lang="en-US" sz="2400" dirty="0"/>
              <a:t>Contracts involving land interests</a:t>
            </a:r>
          </a:p>
          <a:p>
            <a:pPr marL="457200" indent="-457200">
              <a:lnSpc>
                <a:spcPct val="100000"/>
              </a:lnSpc>
              <a:buFont typeface="+mj-lt"/>
              <a:buAutoNum type="arabicPeriod"/>
            </a:pPr>
            <a:r>
              <a:rPr lang="en-US" sz="2400" dirty="0"/>
              <a:t>Performance requiring more than one year</a:t>
            </a:r>
          </a:p>
          <a:p>
            <a:pPr marL="457200" indent="-457200">
              <a:lnSpc>
                <a:spcPct val="100000"/>
              </a:lnSpc>
              <a:buFont typeface="+mj-lt"/>
              <a:buAutoNum type="arabicPeriod"/>
            </a:pPr>
            <a:r>
              <a:rPr lang="en-US" sz="2400" dirty="0"/>
              <a:t>Collateral or secondary contracts</a:t>
            </a:r>
          </a:p>
          <a:p>
            <a:pPr marL="457200" indent="-457200">
              <a:lnSpc>
                <a:spcPct val="100000"/>
              </a:lnSpc>
              <a:buFont typeface="+mj-lt"/>
              <a:buAutoNum type="arabicPeriod"/>
            </a:pPr>
            <a:r>
              <a:rPr lang="en-US" sz="2400" dirty="0"/>
              <a:t>Promises made in consideration of marriage</a:t>
            </a:r>
          </a:p>
          <a:p>
            <a:pPr marL="457200" indent="-457200">
              <a:lnSpc>
                <a:spcPct val="100000"/>
              </a:lnSpc>
              <a:buFont typeface="+mj-lt"/>
              <a:buAutoNum type="arabicPeriod"/>
            </a:pPr>
            <a:r>
              <a:rPr lang="en-US" sz="2400" dirty="0"/>
              <a:t>UCC – Sale of goods above $500</a:t>
            </a:r>
            <a:endParaRPr lang="en-US" sz="2400" dirty="0">
              <a:solidFill>
                <a:srgbClr val="000000"/>
              </a:solidFill>
            </a:endParaRPr>
          </a:p>
        </p:txBody>
      </p:sp>
      <p:pic>
        <p:nvPicPr>
          <p:cNvPr id="7" name="Picture Placeholder 6">
            <a:extLst>
              <a:ext uri="{FF2B5EF4-FFF2-40B4-BE49-F238E27FC236}">
                <a16:creationId xmlns:a16="http://schemas.microsoft.com/office/drawing/2014/main" id="{2B684637-CA23-4B2F-B1B6-76CAEBD477ED}"/>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7907026" y="2388146"/>
            <a:ext cx="1619915" cy="16199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487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Real Property </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602659"/>
            <a:ext cx="10831653" cy="2947826"/>
          </a:xfrm>
        </p:spPr>
        <p:txBody>
          <a:bodyPr>
            <a:noAutofit/>
          </a:bodyPr>
          <a:lstStyle/>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Land includes soil, buildings, fences, and trees</a:t>
            </a:r>
          </a:p>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Statute of frauds defends enforcement of oral contracts for land sales</a:t>
            </a:r>
          </a:p>
          <a:p>
            <a:pPr marL="461963" indent="-461963">
              <a:lnSpc>
                <a:spcPct val="100000"/>
              </a:lnSpc>
              <a:spcBef>
                <a:spcPts val="624"/>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Example 15.1 </a:t>
            </a:r>
            <a:r>
              <a:rPr lang="en-US" sz="2400" dirty="0">
                <a:latin typeface="Arial" panose="020B0604020202020204" pitchFamily="34" charset="0"/>
                <a:cs typeface="Arial" panose="020B0604020202020204" pitchFamily="34" charset="0"/>
              </a:rPr>
              <a:t>Skylar</a:t>
            </a:r>
          </a:p>
        </p:txBody>
      </p:sp>
      <p:pic>
        <p:nvPicPr>
          <p:cNvPr id="6" name="Picture Placeholder 5">
            <a:extLst>
              <a:ext uri="{FF2B5EF4-FFF2-40B4-BE49-F238E27FC236}">
                <a16:creationId xmlns:a16="http://schemas.microsoft.com/office/drawing/2014/main" id="{7A0A9F2B-B41E-4C40-A381-45161D932C89}"/>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4217371" y="2619372"/>
            <a:ext cx="914400" cy="914400"/>
          </a:xfrm>
          <a:prstGeom prst="rect">
            <a:avLst/>
          </a:prstGeom>
        </p:spPr>
      </p:pic>
    </p:spTree>
    <p:extLst>
      <p:ext uri="{BB962C8B-B14F-4D97-AF65-F5344CB8AC3E}">
        <p14:creationId xmlns:p14="http://schemas.microsoft.com/office/powerpoint/2010/main" val="94759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US" dirty="0"/>
              <a:t>Sloop v. </a:t>
            </a:r>
            <a:r>
              <a:rPr lang="en-US" dirty="0" err="1"/>
              <a:t>Kiker</a:t>
            </a:r>
            <a:br>
              <a:rPr lang="en-US" dirty="0"/>
            </a:br>
            <a:r>
              <a:rPr lang="en-US" dirty="0"/>
              <a:t>Polling Question</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600" dirty="0">
                <a:solidFill>
                  <a:srgbClr val="006298"/>
                </a:solidFill>
              </a:rPr>
              <a:t>Does the Statute of Frauds require that a contract for a sale of land contain a sufficient description of the property?  </a:t>
            </a:r>
          </a:p>
          <a:p>
            <a:pPr marL="342900" indent="-342900" algn="ctr">
              <a:lnSpc>
                <a:spcPct val="100000"/>
              </a:lnSpc>
              <a:buFont typeface="Wingdings" pitchFamily="2" charset="2"/>
              <a:buChar char="q"/>
            </a:pPr>
            <a:r>
              <a:rPr lang="en-US" sz="2600" dirty="0">
                <a:solidFill>
                  <a:srgbClr val="006298"/>
                </a:solidFill>
              </a:rPr>
              <a:t>Yes</a:t>
            </a:r>
          </a:p>
          <a:p>
            <a:pPr marL="342900" indent="-342900" algn="ctr">
              <a:lnSpc>
                <a:spcPct val="100000"/>
              </a:lnSpc>
              <a:spcAft>
                <a:spcPts val="1800"/>
              </a:spcAft>
              <a:buFont typeface="Wingdings" pitchFamily="2" charset="2"/>
              <a:buChar char="q"/>
            </a:pPr>
            <a:r>
              <a:rPr lang="en-US" sz="2600" dirty="0">
                <a:solidFill>
                  <a:srgbClr val="006298"/>
                </a:solidFill>
              </a:rPr>
              <a:t>No</a:t>
            </a:r>
          </a:p>
          <a:p>
            <a:pPr>
              <a:lnSpc>
                <a:spcPct val="100000"/>
              </a:lnSpc>
            </a:pPr>
            <a:r>
              <a:rPr lang="en-US" sz="2600" dirty="0">
                <a:solidFill>
                  <a:srgbClr val="006298"/>
                </a:solidFill>
              </a:rPr>
              <a:t>Explain your reasoning to another person or classmate. </a:t>
            </a:r>
          </a:p>
        </p:txBody>
      </p:sp>
    </p:spTree>
    <p:extLst>
      <p:ext uri="{BB962C8B-B14F-4D97-AF65-F5344CB8AC3E}">
        <p14:creationId xmlns:p14="http://schemas.microsoft.com/office/powerpoint/2010/main" val="42478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The One-Year Rule</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02659"/>
            <a:ext cx="9928010" cy="2883280"/>
          </a:xfrm>
        </p:spPr>
        <p:txBody>
          <a:bodyPr>
            <a:noAutofit/>
          </a:bodyPr>
          <a:lstStyle/>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Contract performance requiring more than a year must be in writing</a:t>
            </a:r>
          </a:p>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Parties’ memory unreliable after a year</a:t>
            </a:r>
          </a:p>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Time period starts the day after the contract is formed</a:t>
            </a:r>
          </a:p>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Contract must be objectively impossible to perform within one year</a:t>
            </a:r>
          </a:p>
          <a:p>
            <a:pPr marL="461963" indent="-461963">
              <a:lnSpc>
                <a:spcPct val="100000"/>
              </a:lnSpc>
              <a:spcBef>
                <a:spcPts val="624"/>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Case Example 15.4 </a:t>
            </a:r>
            <a:r>
              <a:rPr lang="en-US" sz="2400" dirty="0">
                <a:latin typeface="Arial" panose="020B0604020202020204" pitchFamily="34" charset="0"/>
                <a:cs typeface="Arial" panose="020B0604020202020204" pitchFamily="34" charset="0"/>
              </a:rPr>
              <a:t>Robert and Lynette </a:t>
            </a:r>
            <a:r>
              <a:rPr lang="en-US" sz="2400" dirty="0" err="1">
                <a:latin typeface="Arial" panose="020B0604020202020204" pitchFamily="34" charset="0"/>
                <a:cs typeface="Arial" panose="020B0604020202020204" pitchFamily="34" charset="0"/>
              </a:rPr>
              <a:t>Knigge</a:t>
            </a:r>
            <a:endParaRPr lang="en-US" sz="2400" dirty="0">
              <a:latin typeface="Arial" panose="020B0604020202020204" pitchFamily="34" charset="0"/>
              <a:cs typeface="Arial" panose="020B0604020202020204" pitchFamily="34" charset="0"/>
            </a:endParaRPr>
          </a:p>
        </p:txBody>
      </p:sp>
      <p:pic>
        <p:nvPicPr>
          <p:cNvPr id="5" name="Picture Placeholder 4">
            <a:extLst>
              <a:ext uri="{FF2B5EF4-FFF2-40B4-BE49-F238E27FC236}">
                <a16:creationId xmlns:a16="http://schemas.microsoft.com/office/drawing/2014/main" id="{55F3110A-364F-413D-9F0C-8493A117AB00}"/>
              </a:ext>
              <a:ext uri="{C183D7F6-B498-43B3-948B-1728B52AA6E4}">
                <adec:decorative xmlns:adec="http://schemas.microsoft.com/office/drawing/2017/decorative" val="1"/>
              </a:ext>
            </a:extLst>
          </p:cNvPr>
          <p:cNvPicPr>
            <a:picLocks noGrp="1" noChangeAspect="1"/>
          </p:cNvPicPr>
          <p:nvPr>
            <p:ph type="pic" sz="quarter" idx="19"/>
          </p:nvPr>
        </p:nvPicPr>
        <p:blipFill>
          <a:blip r:embed="rId3"/>
          <a:stretch>
            <a:fillRect/>
          </a:stretch>
        </p:blipFill>
        <p:spPr>
          <a:xfrm>
            <a:off x="4290060" y="4574478"/>
            <a:ext cx="3611880" cy="1394460"/>
          </a:xfrm>
          <a:prstGeom prst="rect">
            <a:avLst/>
          </a:prstGeom>
        </p:spPr>
      </p:pic>
    </p:spTree>
    <p:extLst>
      <p:ext uri="{BB962C8B-B14F-4D97-AF65-F5344CB8AC3E}">
        <p14:creationId xmlns:p14="http://schemas.microsoft.com/office/powerpoint/2010/main" val="286995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Group Breakout Discussion</a:t>
            </a:r>
            <a:br>
              <a:rPr lang="en-US" dirty="0"/>
            </a:br>
            <a:r>
              <a:rPr lang="en-US" dirty="0"/>
              <a:t>The One-Year Rule</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602659"/>
            <a:ext cx="9928010" cy="2011460"/>
          </a:xfrm>
        </p:spPr>
        <p:txBody>
          <a:bodyPr>
            <a:noAutofit/>
          </a:bodyPr>
          <a:lstStyle/>
          <a:p>
            <a:pPr marL="461963" indent="-461963">
              <a:lnSpc>
                <a:spcPct val="150000"/>
              </a:lnSpc>
              <a:buFont typeface="+mj-lt"/>
              <a:buAutoNum type="arabicPeriod"/>
            </a:pPr>
            <a:r>
              <a:rPr lang="en-US" sz="2400" dirty="0"/>
              <a:t>Provide examples of contracts that last more than one year.</a:t>
            </a:r>
          </a:p>
          <a:p>
            <a:pPr marL="461963" indent="-461963">
              <a:lnSpc>
                <a:spcPct val="150000"/>
              </a:lnSpc>
              <a:buFont typeface="+mj-lt"/>
              <a:buAutoNum type="arabicPeriod"/>
            </a:pPr>
            <a:r>
              <a:rPr lang="en-US" sz="2400" dirty="0"/>
              <a:t>What kinds of legal issues may arise during that time period?</a:t>
            </a:r>
          </a:p>
          <a:p>
            <a:pPr marL="461963" indent="-461963">
              <a:lnSpc>
                <a:spcPct val="150000"/>
              </a:lnSpc>
              <a:buFont typeface="+mj-lt"/>
              <a:buAutoNum type="arabicPeriod"/>
            </a:pPr>
            <a:r>
              <a:rPr lang="en-US" sz="2400" dirty="0"/>
              <a:t>How may those legal issues be resolved?</a:t>
            </a:r>
            <a:endParaRPr lang="en-US" sz="2400" dirty="0">
              <a:latin typeface="Arial" panose="020B0604020202020204" pitchFamily="34" charset="0"/>
              <a:cs typeface="Arial" panose="020B0604020202020204" pitchFamily="34" charset="0"/>
            </a:endParaRPr>
          </a:p>
        </p:txBody>
      </p:sp>
      <p:pic>
        <p:nvPicPr>
          <p:cNvPr id="6" name="Picture Placeholder 5">
            <a:extLst>
              <a:ext uri="{FF2B5EF4-FFF2-40B4-BE49-F238E27FC236}">
                <a16:creationId xmlns:a16="http://schemas.microsoft.com/office/drawing/2014/main" id="{613EE6FA-2EA9-4208-9390-FBC666CDC69C}"/>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130942" y="3614119"/>
            <a:ext cx="1960098" cy="1960098"/>
          </a:xfrm>
          <a:prstGeom prst="rect">
            <a:avLst/>
          </a:prstGeom>
        </p:spPr>
      </p:pic>
    </p:spTree>
    <p:extLst>
      <p:ext uri="{BB962C8B-B14F-4D97-AF65-F5344CB8AC3E}">
        <p14:creationId xmlns:p14="http://schemas.microsoft.com/office/powerpoint/2010/main" val="401621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Collateral Promises</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4848792" cy="1614119"/>
          </a:xfrm>
        </p:spPr>
        <p:txBody>
          <a:bodyPr>
            <a:normAutofit/>
          </a:bodyPr>
          <a:lstStyle/>
          <a:p>
            <a:pPr marL="461963" lvl="1" indent="-455613">
              <a:lnSpc>
                <a:spcPct val="100000"/>
              </a:lnSpc>
              <a:spcBef>
                <a:spcPts val="624"/>
              </a:spcBef>
              <a:spcAft>
                <a:spcPts val="1200"/>
              </a:spcAft>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Primary obligation</a:t>
            </a:r>
          </a:p>
          <a:p>
            <a:pPr marL="461963" lvl="1" indent="-455613">
              <a:lnSpc>
                <a:spcPct val="100000"/>
              </a:lnSpc>
              <a:spcBef>
                <a:spcPts val="624"/>
              </a:spcBef>
              <a:spcAft>
                <a:spcPts val="1200"/>
              </a:spcAft>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Secondary obligation</a:t>
            </a:r>
          </a:p>
          <a:p>
            <a:pPr marL="461963" lvl="1" indent="-455613">
              <a:lnSpc>
                <a:spcPct val="100000"/>
              </a:lnSpc>
              <a:spcBef>
                <a:spcPts val="624"/>
              </a:spcBef>
              <a:spcAft>
                <a:spcPts val="1200"/>
              </a:spcAft>
              <a:buFont typeface="Arial" panose="020B0604020202020204" pitchFamily="34" charset="0"/>
              <a:buChar char="•"/>
            </a:pPr>
            <a:r>
              <a:rPr lang="en-US" sz="2200" b="1" dirty="0">
                <a:solidFill>
                  <a:srgbClr val="000000"/>
                </a:solidFill>
                <a:latin typeface="Arial" panose="020B0604020202020204" pitchFamily="34" charset="0"/>
                <a:cs typeface="Arial" panose="020B0604020202020204" pitchFamily="34" charset="0"/>
              </a:rPr>
              <a:t>Example 15.5 </a:t>
            </a:r>
            <a:r>
              <a:rPr lang="en-US" sz="2200" dirty="0">
                <a:solidFill>
                  <a:srgbClr val="000000"/>
                </a:solidFill>
                <a:latin typeface="Arial" panose="020B0604020202020204" pitchFamily="34" charset="0"/>
                <a:cs typeface="Arial" panose="020B0604020202020204" pitchFamily="34" charset="0"/>
              </a:rPr>
              <a:t>Nigel and his niece</a:t>
            </a:r>
          </a:p>
        </p:txBody>
      </p:sp>
      <p:pic>
        <p:nvPicPr>
          <p:cNvPr id="10" name="Picture Placeholder 9">
            <a:extLst>
              <a:ext uri="{FF2B5EF4-FFF2-40B4-BE49-F238E27FC236}">
                <a16:creationId xmlns:a16="http://schemas.microsoft.com/office/drawing/2014/main" id="{316EE8F6-7333-49EF-B96C-8721C758EC4E}"/>
              </a:ext>
              <a:ext uri="{C183D7F6-B498-43B3-948B-1728B52AA6E4}">
                <adec:decorative xmlns:adec="http://schemas.microsoft.com/office/drawing/2017/decorative" val="1"/>
              </a:ext>
            </a:extLst>
          </p:cNvPr>
          <p:cNvPicPr>
            <a:picLocks noGrp="1" noChangeAspect="1"/>
          </p:cNvPicPr>
          <p:nvPr>
            <p:ph type="pic" sz="quarter" idx="19"/>
          </p:nvPr>
        </p:nvPicPr>
        <p:blipFill>
          <a:blip r:embed="rId3"/>
          <a:stretch>
            <a:fillRect/>
          </a:stretch>
        </p:blipFill>
        <p:spPr>
          <a:xfrm>
            <a:off x="5546224" y="2081581"/>
            <a:ext cx="1524000" cy="1524000"/>
          </a:xfrm>
          <a:prstGeom prst="rect">
            <a:avLst/>
          </a:prstGeom>
        </p:spPr>
      </p:pic>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22060" y="3605581"/>
            <a:ext cx="7223761" cy="1871176"/>
          </a:xfrm>
        </p:spPr>
        <p:txBody>
          <a:bodyPr/>
          <a:lstStyle/>
          <a:p>
            <a:pPr marL="461963" lvl="1" indent="-455613">
              <a:lnSpc>
                <a:spcPct val="150000"/>
              </a:lnSpc>
              <a:buClr>
                <a:srgbClr val="004A78"/>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Exception – The “Main Purpose” Rule</a:t>
            </a:r>
          </a:p>
          <a:p>
            <a:pPr marL="914400" lvl="2" indent="-452438">
              <a:lnSpc>
                <a:spcPct val="150000"/>
              </a:lnSpc>
              <a:buClr>
                <a:srgbClr val="004A78"/>
              </a:buClr>
              <a:buFont typeface="Calibri" panose="020F0502020204030204" pitchFamily="34" charset="0"/>
              <a:buChar char="–"/>
            </a:pPr>
            <a:r>
              <a:rPr lang="en-US" sz="2200" dirty="0">
                <a:solidFill>
                  <a:srgbClr val="000000"/>
                </a:solidFill>
                <a:latin typeface="Arial" panose="020B0604020202020204" pitchFamily="34" charset="0"/>
                <a:cs typeface="Arial" panose="020B0604020202020204" pitchFamily="34" charset="0"/>
              </a:rPr>
              <a:t>Writing not required</a:t>
            </a:r>
          </a:p>
        </p:txBody>
      </p:sp>
    </p:spTree>
    <p:extLst>
      <p:ext uri="{BB962C8B-B14F-4D97-AF65-F5344CB8AC3E}">
        <p14:creationId xmlns:p14="http://schemas.microsoft.com/office/powerpoint/2010/main" val="444532182"/>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3533</TotalTime>
  <Words>2150</Words>
  <Application>Microsoft Office PowerPoint</Application>
  <PresentationFormat>Widescreen</PresentationFormat>
  <Paragraphs>197</Paragraphs>
  <Slides>27</Slides>
  <Notes>24</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Arial</vt:lpstr>
      <vt:lpstr>Calibri</vt:lpstr>
      <vt:lpstr>Helvetica</vt:lpstr>
      <vt:lpstr>Open Sans</vt:lpstr>
      <vt:lpstr>Summer Font</vt:lpstr>
      <vt:lpstr>Wingdings</vt:lpstr>
      <vt:lpstr>Office Theme</vt:lpstr>
      <vt:lpstr>Microsoft Word Document</vt:lpstr>
      <vt:lpstr>Chapter 15</vt:lpstr>
      <vt:lpstr>Chapter Objectives</vt:lpstr>
      <vt:lpstr>Why Does The Writing Requirement Matter?</vt:lpstr>
      <vt:lpstr>Statute of Frauds Require Writing</vt:lpstr>
      <vt:lpstr>Real Property </vt:lpstr>
      <vt:lpstr>Sloop v. Kiker Polling Question</vt:lpstr>
      <vt:lpstr>The One-Year Rule</vt:lpstr>
      <vt:lpstr>Group Breakout Discussion The One-Year Rule</vt:lpstr>
      <vt:lpstr>Collateral Promises</vt:lpstr>
      <vt:lpstr>Exhibit 15-2 Collateral Promises</vt:lpstr>
      <vt:lpstr>Knowledge Check 1</vt:lpstr>
      <vt:lpstr>Promises Made in Consideration of Marriage</vt:lpstr>
      <vt:lpstr>Contracts for the Sale of Goods</vt:lpstr>
      <vt:lpstr>Exceptions to the Statute of Frauds</vt:lpstr>
      <vt:lpstr>Knowledge Check 2</vt:lpstr>
      <vt:lpstr>Sufficiency of the Writing</vt:lpstr>
      <vt:lpstr>What Must Be Contained in the Writing?</vt:lpstr>
      <vt:lpstr>Moore v. Bearkat Energy Partners, LLC Polling Question</vt:lpstr>
      <vt:lpstr>The Parol Evidence Rule</vt:lpstr>
      <vt:lpstr>Habel v. Estate of Capelli Polling Question</vt:lpstr>
      <vt:lpstr>Exceptions to the Parol Evidence Rule</vt:lpstr>
      <vt:lpstr>Integrated Contracts</vt:lpstr>
      <vt:lpstr>Knowledge Check Video: Parol Evidence</vt:lpstr>
      <vt:lpstr>Knowledge Check Video Question</vt:lpstr>
      <vt:lpstr>Video Debrief: Parol Evidence</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 </dc:title>
  <dc:creator>Gordner, Eliza</dc:creator>
  <cp:lastModifiedBy>LAVANYA K Kasirajan</cp:lastModifiedBy>
  <cp:revision>295</cp:revision>
  <dcterms:created xsi:type="dcterms:W3CDTF">2020-10-19T17:21:24Z</dcterms:created>
  <dcterms:modified xsi:type="dcterms:W3CDTF">2021-02-22T13:14:15Z</dcterms:modified>
</cp:coreProperties>
</file>