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vtt" ContentType="text/vtt"/>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366" r:id="rId5"/>
    <p:sldId id="367" r:id="rId6"/>
    <p:sldId id="370" r:id="rId7"/>
    <p:sldId id="397" r:id="rId8"/>
    <p:sldId id="414" r:id="rId9"/>
    <p:sldId id="369" r:id="rId10"/>
    <p:sldId id="421" r:id="rId11"/>
    <p:sldId id="398" r:id="rId12"/>
    <p:sldId id="412" r:id="rId13"/>
    <p:sldId id="422" r:id="rId14"/>
    <p:sldId id="423" r:id="rId15"/>
    <p:sldId id="424" r:id="rId16"/>
    <p:sldId id="425" r:id="rId17"/>
    <p:sldId id="426" r:id="rId18"/>
    <p:sldId id="427" r:id="rId19"/>
    <p:sldId id="428" r:id="rId20"/>
    <p:sldId id="429" r:id="rId21"/>
    <p:sldId id="390" r:id="rId22"/>
    <p:sldId id="389" r:id="rId23"/>
    <p:sldId id="430" r:id="rId24"/>
    <p:sldId id="411" r:id="rId25"/>
    <p:sldId id="406" r:id="rId26"/>
    <p:sldId id="407"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Tracy Grenier" initials="TG" lastIdx="18" clrIdx="1">
    <p:extLst>
      <p:ext uri="{19B8F6BF-5375-455C-9EA6-DF929625EA0E}">
        <p15:presenceInfo xmlns:p15="http://schemas.microsoft.com/office/powerpoint/2012/main" userId="f7eaefd1e09ea501" providerId="Windows Live"/>
      </p:ext>
    </p:extLst>
  </p:cmAuthor>
  <p:cmAuthor id="3" name="Elliott, Lisa M" initials="ELM" lastIdx="14" clrIdx="2">
    <p:extLst>
      <p:ext uri="{19B8F6BF-5375-455C-9EA6-DF929625EA0E}">
        <p15:presenceInfo xmlns:p15="http://schemas.microsoft.com/office/powerpoint/2012/main" userId="S::lisa.elliott@cengage.com::413b9e2d-9147-4de4-9b2f-d795fab8cf83" providerId="AD"/>
      </p:ext>
    </p:extLst>
  </p:cmAuthor>
  <p:cmAuthor id="4" name="Harnage, Liz H" initials="HLH" lastIdx="2" clrIdx="3">
    <p:extLst>
      <p:ext uri="{19B8F6BF-5375-455C-9EA6-DF929625EA0E}">
        <p15:presenceInfo xmlns:p15="http://schemas.microsoft.com/office/powerpoint/2012/main" userId="S::liz.harnage@cengage.com::82fda239-d77f-480d-97dd-fb3d97fa632a" providerId="AD"/>
      </p:ext>
    </p:extLst>
  </p:cmAuthor>
  <p:cmAuthor id="5" name="Gordner, Eliza" initials="GE" lastIdx="2" clrIdx="4">
    <p:extLst>
      <p:ext uri="{19B8F6BF-5375-455C-9EA6-DF929625EA0E}">
        <p15:presenceInfo xmlns:p15="http://schemas.microsoft.com/office/powerpoint/2012/main" userId="S::egordner@herzing.edu::3fd3a2fd-52f0-4764-8113-c2c882313d33" providerId="AD"/>
      </p:ext>
    </p:extLst>
  </p:cmAuthor>
  <p:cmAuthor id="6" name="Chase, Julia" initials="CJ" lastIdx="17" clrIdx="5">
    <p:extLst>
      <p:ext uri="{19B8F6BF-5375-455C-9EA6-DF929625EA0E}">
        <p15:presenceInfo xmlns:p15="http://schemas.microsoft.com/office/powerpoint/2012/main" userId="S::Julia.Chase@cengage.com::878172ca-eabb-4163-91e7-f0604673e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0000"/>
    <a:srgbClr val="0098D4"/>
    <a:srgbClr val="81D0ED"/>
    <a:srgbClr val="006298"/>
    <a:srgbClr val="FF6300"/>
    <a:srgbClr val="E9255F"/>
    <a:srgbClr val="00B8E7"/>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20" autoAdjust="0"/>
    <p:restoredTop sz="86375" autoAdjust="0"/>
  </p:normalViewPr>
  <p:slideViewPr>
    <p:cSldViewPr snapToGrid="0" snapToObjects="1">
      <p:cViewPr varScale="1">
        <p:scale>
          <a:sx n="78" d="100"/>
          <a:sy n="78" d="100"/>
        </p:scale>
        <p:origin x="114" y="384"/>
      </p:cViewPr>
      <p:guideLst/>
    </p:cSldViewPr>
  </p:slideViewPr>
  <p:outlineViewPr>
    <p:cViewPr>
      <p:scale>
        <a:sx n="33" d="100"/>
        <a:sy n="33" d="100"/>
      </p:scale>
      <p:origin x="0" y="-348"/>
    </p:cViewPr>
  </p:outlineViewPr>
  <p:notesTextViewPr>
    <p:cViewPr>
      <p:scale>
        <a:sx n="1" d="1"/>
        <a:sy n="1" d="1"/>
      </p:scale>
      <p:origin x="0" y="0"/>
    </p:cViewPr>
  </p:notesTextViewPr>
  <p:notesViewPr>
    <p:cSldViewPr snapToGrid="0" snapToObjects="1">
      <p:cViewPr varScale="1">
        <p:scale>
          <a:sx n="81" d="100"/>
          <a:sy n="81" d="100"/>
        </p:scale>
        <p:origin x="273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2/22/2021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65569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 16.6 </a:t>
            </a:r>
            <a:r>
              <a:rPr lang="en-US" sz="1200" b="0" kern="1200" dirty="0">
                <a:solidFill>
                  <a:schemeClr val="tx1"/>
                </a:solidFill>
                <a:effectLst/>
                <a:latin typeface="+mn-lt"/>
                <a:ea typeface="+mn-ea"/>
                <a:cs typeface="+mn-cs"/>
              </a:rPr>
              <a:t>Mobile X enters into an e-contract to manufacture and sell 100,000 smartphones to Best Com, a global telecommunications company. Delivery is to be made two months from the date of the contract. One month later, three inventory suppliers raise their prices to Mobile X. Because of these higher prices, Mobile X stands to lose $500,000 if it sells the smartphones to Best Com at the contract price. Mobile X immediately sends an e-mail to Best Com, stating that it cannot deliver the 100,000 phones at the contract price. Even though you may sympathize with Mobile X, its e-mail is an anticipatory repudiation of the contract. Best Com can treat the repudiation as a material breach and immediately pursue remedies, even though the contract delivery date is still a month away. </a:t>
            </a:r>
          </a:p>
          <a:p>
            <a:r>
              <a:rPr lang="en-US" sz="1200" b="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3398766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Have students review Case 16.1 Chalk Supply, LLC v. </a:t>
            </a:r>
            <a:r>
              <a:rPr lang="en-US" sz="1200" kern="1200" dirty="0" err="1">
                <a:solidFill>
                  <a:schemeClr val="tx1"/>
                </a:solidFill>
                <a:effectLst/>
                <a:latin typeface="+mn-lt"/>
                <a:ea typeface="+mn-ea"/>
                <a:cs typeface="+mn-cs"/>
              </a:rPr>
              <a:t>Ribble</a:t>
            </a:r>
            <a:r>
              <a:rPr lang="en-US" sz="1200" kern="1200" dirty="0">
                <a:solidFill>
                  <a:schemeClr val="tx1"/>
                </a:solidFill>
                <a:effectLst/>
                <a:latin typeface="+mn-lt"/>
                <a:ea typeface="+mn-ea"/>
                <a:cs typeface="+mn-cs"/>
              </a:rPr>
              <a:t> Real Estate, LLC, and answer the question on the slide. Students should discuss the decision and remedy of the case, and apply the legal reasoning of repudiation being a material breach.  </a:t>
            </a:r>
          </a:p>
          <a:p>
            <a:r>
              <a:rPr lang="en-US" sz="1200" kern="1200" dirty="0">
                <a:solidFill>
                  <a:schemeClr val="tx1"/>
                </a:solidFill>
                <a:effectLst/>
                <a:latin typeface="+mn-lt"/>
                <a:ea typeface="+mn-ea"/>
                <a:cs typeface="+mn-cs"/>
              </a:rPr>
              <a: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Responses may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1809101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296335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Have students review Case 16.2 DWB, LLC v. D&amp;T Pure Trust, and answer the question on the slide. Students should discuss the decision and remedy of the case, and apply the legal reasoning of discharge by accord and satisfaction.  </a:t>
            </a:r>
          </a:p>
          <a:p>
            <a:r>
              <a:rPr lang="en-US" sz="1200" kern="1200" dirty="0">
                <a:solidFill>
                  <a:schemeClr val="tx1"/>
                </a:solidFill>
                <a:effectLst/>
                <a:latin typeface="+mn-lt"/>
                <a:ea typeface="+mn-ea"/>
                <a:cs typeface="+mn-cs"/>
              </a:rPr>
              <a: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Responses may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318465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403766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 16.9 </a:t>
            </a:r>
            <a:r>
              <a:rPr lang="en-US" sz="1200" kern="1200" dirty="0">
                <a:solidFill>
                  <a:schemeClr val="tx1"/>
                </a:solidFill>
                <a:effectLst/>
                <a:latin typeface="+mn-lt"/>
                <a:ea typeface="+mn-ea"/>
                <a:cs typeface="+mn-cs"/>
              </a:rPr>
              <a:t>Fred, a famous dancer, contracts with Ethereal Dancing Guild to play a leading role in its new ballet. Before the ballet can be performed, Fred becomes ill and dies. His personal performance was essential to the completion of the contract. Thus, his death discharges the contract and his estate’s liability for his nonperformance.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16.10 </a:t>
            </a:r>
            <a:r>
              <a:rPr lang="en-US" sz="1200" kern="1200" dirty="0">
                <a:solidFill>
                  <a:schemeClr val="tx1"/>
                </a:solidFill>
                <a:effectLst/>
                <a:latin typeface="+mn-lt"/>
                <a:ea typeface="+mn-ea"/>
                <a:cs typeface="+mn-cs"/>
              </a:rPr>
              <a:t>A-1 Farm Equipment agrees to sell Gunther the green tractor on its lot, and promises to have the tractor ready for Gunther to pick up on Saturday. However, on Friday night, a truck veers off the nearby highway and smashes into the tractor, destroying it beyond repair. Because the contract was for this specific tractor, A-1’s performance is rendered impossible owing to the accident.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16.11 </a:t>
            </a:r>
            <a:r>
              <a:rPr lang="en-US" sz="1200" kern="1200" dirty="0">
                <a:solidFill>
                  <a:schemeClr val="tx1"/>
                </a:solidFill>
                <a:effectLst/>
                <a:latin typeface="+mn-lt"/>
                <a:ea typeface="+mn-ea"/>
                <a:cs typeface="+mn-cs"/>
              </a:rPr>
              <a:t>Russo contracts with Playlist, Inc., to create a website through which users can post and share movies, music, and other forms of digital entertainment. Russo commences the work. Before the site is operational, however, Congress passes the No Online Piracy in Entertainment (NOPE) Act. The NOPE Act makes it illegal to operate a website on which copyrighted works are posted without the copyright owners’ consent. In this situation, the contract is discharged by operation of law. The purpose of the contract has been rendered illegal, and contract performance is objectively impossible.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956111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Have students review Case 16.3 Hampton Road </a:t>
            </a:r>
            <a:r>
              <a:rPr lang="en-US" sz="1200" b="0" kern="1200" dirty="0" err="1">
                <a:solidFill>
                  <a:schemeClr val="tx1"/>
                </a:solidFill>
                <a:effectLst/>
                <a:latin typeface="+mn-lt"/>
                <a:ea typeface="+mn-ea"/>
                <a:cs typeface="+mn-cs"/>
              </a:rPr>
              <a:t>Bankshares</a:t>
            </a:r>
            <a:r>
              <a:rPr lang="en-US" sz="1200" b="0" kern="1200" dirty="0">
                <a:solidFill>
                  <a:schemeClr val="tx1"/>
                </a:solidFill>
                <a:effectLst/>
                <a:latin typeface="+mn-lt"/>
                <a:ea typeface="+mn-ea"/>
                <a:cs typeface="+mn-cs"/>
              </a:rPr>
              <a:t>, Inc. v. Harvard, and answer the question on the slide. Students should discuss the decision and remedy of the case, and apply the legal reasoning of discharge of contractual obligations based on impossibility of performance.  </a:t>
            </a:r>
          </a:p>
          <a:p>
            <a:r>
              <a:rPr lang="en-US" sz="1200" kern="1200" dirty="0">
                <a:solidFill>
                  <a:schemeClr val="tx1"/>
                </a:solidFill>
                <a:effectLst/>
                <a:latin typeface="+mn-lt"/>
                <a:ea typeface="+mn-ea"/>
                <a:cs typeface="+mn-cs"/>
              </a:rPr>
              <a: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Responses may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804016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 16.12 </a:t>
            </a:r>
            <a:r>
              <a:rPr lang="en-US" sz="1200" kern="1200" dirty="0">
                <a:solidFill>
                  <a:schemeClr val="tx1"/>
                </a:solidFill>
                <a:effectLst/>
                <a:latin typeface="+mn-lt"/>
                <a:ea typeface="+mn-ea"/>
                <a:cs typeface="+mn-cs"/>
              </a:rPr>
              <a:t>Mindy and Lyn contract to rent a sailboat from Key West Rentals for a month-long trip. The day before their trip is scheduled to begin, Hurricane Irma hits the coast where the boat is docked, causing damage. The hurricane makes performance temporarily impossible, and Mindy and Lyn postpone their trip. Once repairs are made to the dock and the boat, Key West Rentals will be required to perform the contract as originally planned. Mindy and Lyn have a right to rent the boat for a month for the previously agreed-on price.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Classic Case Example 16.13 </a:t>
            </a:r>
            <a:r>
              <a:rPr lang="en-US" sz="1200" kern="1200" dirty="0">
                <a:solidFill>
                  <a:schemeClr val="tx1"/>
                </a:solidFill>
                <a:effectLst/>
                <a:latin typeface="+mn-lt"/>
                <a:ea typeface="+mn-ea"/>
                <a:cs typeface="+mn-cs"/>
              </a:rPr>
              <a:t>In 1942, actor Gene Autry was drafted into the U.S. Army. Being drafted rendered his contract with a Hollywood movie company temporarily impossible to perform, and it was suspended until the end of World War II in 1945. When Autry got out of the army, the purchasing power of the dollar had declined so much that performance of the contract would have been substantially burdensome to him. Therefore, the contract was discharged.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1650292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a:t>
            </a:r>
            <a:r>
              <a:rPr lang="en-US" dirty="0"/>
              <a:t>D</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1907795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b="0" dirty="0"/>
              <a:t> C</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277380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2556195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a:t>
            </a:r>
            <a:r>
              <a:rPr lang="en-US" b="0" dirty="0"/>
              <a:t>Responses may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362264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Have students review the concepts of performance and discharge, and answer the scenario question on the slide. Students should brainstorm, and discuss the details that may be involved as Kelly performs her duties. Students may also discuss the possible terms in her contract. What is the determining factor that the contract has been officially discharged in this scenario?</a:t>
            </a:r>
          </a:p>
          <a:p>
            <a:r>
              <a:rPr lang="en-US" sz="1200" kern="1200" dirty="0">
                <a:solidFill>
                  <a:schemeClr val="tx1"/>
                </a:solidFill>
                <a:effectLst/>
                <a:latin typeface="+mn-lt"/>
                <a:ea typeface="+mn-ea"/>
                <a:cs typeface="+mn-cs"/>
              </a:rPr>
              <a:t> </a:t>
            </a:r>
          </a:p>
          <a:p>
            <a:endParaRPr lang="en-US" dirty="0"/>
          </a:p>
          <a:p>
            <a:r>
              <a:rPr lang="en-US" b="1" dirty="0"/>
              <a:t>Answer:  </a:t>
            </a:r>
            <a:r>
              <a:rPr lang="en-US" b="0" dirty="0"/>
              <a:t>Responses will vary.</a:t>
            </a:r>
          </a:p>
          <a:p>
            <a:endParaRPr lang="en-US" b="0" noProof="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119232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 16.1 </a:t>
            </a:r>
            <a:r>
              <a:rPr lang="en-US" sz="1200" b="0" kern="1200" dirty="0">
                <a:solidFill>
                  <a:schemeClr val="tx1"/>
                </a:solidFill>
                <a:effectLst/>
                <a:latin typeface="+mn-lt"/>
                <a:ea typeface="+mn-ea"/>
                <a:cs typeface="+mn-cs"/>
              </a:rPr>
              <a:t>Paloma Enterprises contracts to sell a truckload of organic produce to Tran for $10,000. The parties’ promises are unconditional: Paloma will deliver the produce to Tran, and Tran will pay $10,000 to Paloma. The payment does not have to be made if the produce is not delivered.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16.2 </a:t>
            </a:r>
            <a:r>
              <a:rPr lang="en-US" sz="1200" b="0" kern="1200" dirty="0">
                <a:solidFill>
                  <a:schemeClr val="tx1"/>
                </a:solidFill>
                <a:effectLst/>
                <a:latin typeface="+mn-lt"/>
                <a:ea typeface="+mn-ea"/>
                <a:cs typeface="+mn-cs"/>
              </a:rPr>
              <a:t>Restoration Motors offers to buy Charlie’s 1959 Thunderbird, that is only if an expert appraiser estimates that it can be restored for less than a certain price. Thus, the parties’ obligations are conditioned on the outcome of the appraisal. If the condition is not satisfied—that is, if the appraiser deems the cost to be significantly above that price—their obligations are discharged.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16.3 </a:t>
            </a:r>
            <a:r>
              <a:rPr lang="en-US" sz="1200" b="0" kern="1200" dirty="0">
                <a:solidFill>
                  <a:schemeClr val="tx1"/>
                </a:solidFill>
                <a:effectLst/>
                <a:latin typeface="+mn-lt"/>
                <a:ea typeface="+mn-ea"/>
                <a:cs typeface="+mn-cs"/>
              </a:rPr>
              <a:t>A law firm hires Julia, a recent law school graduate. Their contract provides that the firm’s obligation to continue employing Julia is discharged if she fails to pass the bar exam by her second attempt. This is a subsequent condition because a failure to pass the exam—and thus to obtain a license to practice law—will discharge a duty (employment) that has already arisen.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16.4 </a:t>
            </a:r>
            <a:r>
              <a:rPr lang="en-US" sz="1200" b="0" i="0" kern="1200" dirty="0">
                <a:solidFill>
                  <a:schemeClr val="tx1"/>
                </a:solidFill>
                <a:effectLst/>
                <a:latin typeface="+mn-lt"/>
                <a:ea typeface="+mn-ea"/>
                <a:cs typeface="+mn-cs"/>
              </a:rPr>
              <a:t>If Janet promises to pay for goods when Hewlett-Packard (HP) delivers them, the parties’ promises to perform are mutually dependent. Janet’s duty to pay for the goods does not become absolute until Hewlett-Packard either delivers or tenders the goods. Likewise, Hewlett-Packard’s duty to deliver the goods does not become absolute until Janet tenders or actually makes payment. Therefore, neither can recover from the other for breach without first tendering performance.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297831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312501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dirty="0"/>
              <a:t>True.</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284736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Case Example 16.5 </a:t>
            </a:r>
            <a:r>
              <a:rPr lang="en-US" sz="1200" b="0" kern="1200" dirty="0">
                <a:solidFill>
                  <a:schemeClr val="tx1"/>
                </a:solidFill>
                <a:effectLst/>
                <a:latin typeface="+mn-lt"/>
                <a:ea typeface="+mn-ea"/>
                <a:cs typeface="+mn-cs"/>
              </a:rPr>
              <a:t>Magic Carpet Ride (MCR) purchased a used airplane from Rugger Investment Group. The sales contract required the airplane to be free from liens, or legal claims against it. In fact, though, the airplane was burdened with a lien at the time of the sale. MCR and Rugger amended their contract, giving Rugger an additional ninety days to remove the lien or pay MCR a $90,000 penalty. Rugger obtained the lien release eight days too late. MCR sued for breach of contract to recover the $90,000 penalty. A California appeals court found that (1) Rugger had tried in good faith to meet the ninety-day deadline, and that (2) MCR had received all bargained-for benefits. Because it would be unfair for MCR to get the airplane and an additional $90,000, the court decided that the eight-day delay did not bar Rugger from claiming substantial performance under the terms of the amended contract.</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1516308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Assign students into small groups, and read and review the Business Law Analysis feature. Ask students to discuss the case, and answer question posed on the slide. Students may use their devices to conduct further research. Students should discuss the result and reasoning of the case, and apply the doctrine of material breach of contract.</a:t>
            </a:r>
          </a:p>
          <a:p>
            <a:r>
              <a:rPr lang="en-US" sz="1200" b="0" kern="1200" dirty="0">
                <a:solidFill>
                  <a:schemeClr val="tx1"/>
                </a:solidFill>
                <a:effectLst/>
                <a:latin typeface="+mn-lt"/>
                <a:ea typeface="+mn-ea"/>
                <a:cs typeface="+mn-cs"/>
              </a:rPr>
              <a:t> </a:t>
            </a:r>
          </a:p>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285164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Have students review the Ethical Issue feature discussing Garth Brooks v. Integris Rural Health, Inc. Students should discuss the case applying the doctrine of material breach of contract, and the court’s ultimate decision and remedy.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138401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Miller, Business Law Today Comprehensive Edition Text &amp; Cases, 13</a:t>
            </a:r>
            <a:r>
              <a:rPr lang="en-US" baseline="30000" dirty="0"/>
              <a:t>th</a:t>
            </a:r>
            <a:r>
              <a:rPr lang="en-US" dirty="0"/>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10711543" cy="4394200"/>
          </a:xfrm>
        </p:spPr>
        <p:txBody>
          <a:bodyPr>
            <a:normAutofit/>
          </a:bodyPr>
          <a:lstStyle>
            <a:lvl1pPr marL="0" indent="0">
              <a:buClr>
                <a:srgbClr val="004A78"/>
              </a:buClr>
              <a:buFont typeface="+mj-lt"/>
              <a:buNone/>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6" name="Footer">
            <a:extLst>
              <a:ext uri="{FF2B5EF4-FFF2-40B4-BE49-F238E27FC236}">
                <a16:creationId xmlns:a16="http://schemas.microsoft.com/office/drawing/2014/main" id="{DD2FCEF2-0838-7244-90B5-A380886DC5FA}"/>
              </a:ext>
            </a:extLst>
          </p:cNvPr>
          <p:cNvSpPr txBox="1"/>
          <p:nvPr userDrawn="1"/>
        </p:nvSpPr>
        <p:spPr>
          <a:xfrm>
            <a:off x="2720975" y="6366388"/>
            <a:ext cx="9184134" cy="433965"/>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4106329" cy="4394200"/>
          </a:xfrm>
        </p:spPr>
        <p:txBody>
          <a:bodyPr>
            <a:normAutofit/>
          </a:bodyPr>
          <a:lstStyle>
            <a:lvl1pPr marL="0" indent="0">
              <a:buClr>
                <a:srgbClr val="004A78"/>
              </a:buClr>
              <a:buFont typeface="+mj-lt"/>
              <a:buNone/>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6" name="Footer">
            <a:extLst>
              <a:ext uri="{FF2B5EF4-FFF2-40B4-BE49-F238E27FC236}">
                <a16:creationId xmlns:a16="http://schemas.microsoft.com/office/drawing/2014/main" id="{DD2FCEF2-0838-7244-90B5-A380886DC5FA}"/>
              </a:ext>
            </a:extLst>
          </p:cNvPr>
          <p:cNvSpPr txBox="1"/>
          <p:nvPr userDrawn="1"/>
        </p:nvSpPr>
        <p:spPr>
          <a:xfrm>
            <a:off x="2720975" y="6366388"/>
            <a:ext cx="9184134" cy="433965"/>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B92A540B-C35D-41E3-9D47-AA81D0EE24E8}"/>
              </a:ext>
            </a:extLst>
          </p:cNvPr>
          <p:cNvSpPr>
            <a:spLocks noGrp="1"/>
          </p:cNvSpPr>
          <p:nvPr>
            <p:ph sz="quarter" idx="18"/>
          </p:nvPr>
        </p:nvSpPr>
        <p:spPr>
          <a:xfrm>
            <a:off x="5405438" y="1560513"/>
            <a:ext cx="4106862" cy="833437"/>
          </a:xfrm>
        </p:spPr>
        <p:txBody>
          <a:bodyPr/>
          <a:lstStyle/>
          <a:p>
            <a:pPr lvl="0"/>
            <a:endParaRPr lang="en-IN" dirty="0"/>
          </a:p>
        </p:txBody>
      </p:sp>
      <p:sp>
        <p:nvSpPr>
          <p:cNvPr id="7" name="Picture Placeholder 6">
            <a:extLst>
              <a:ext uri="{FF2B5EF4-FFF2-40B4-BE49-F238E27FC236}">
                <a16:creationId xmlns:a16="http://schemas.microsoft.com/office/drawing/2014/main" id="{3F749029-D3F1-40F8-94F8-AFFD8DE0562D}"/>
              </a:ext>
            </a:extLst>
          </p:cNvPr>
          <p:cNvSpPr>
            <a:spLocks noGrp="1"/>
          </p:cNvSpPr>
          <p:nvPr>
            <p:ph type="pic" sz="quarter" idx="19"/>
          </p:nvPr>
        </p:nvSpPr>
        <p:spPr>
          <a:xfrm>
            <a:off x="5594350" y="2779713"/>
            <a:ext cx="1631950" cy="914400"/>
          </a:xfrm>
        </p:spPr>
        <p:txBody>
          <a:bodyPr/>
          <a:lstStyle/>
          <a:p>
            <a:endParaRPr lang="en-IN"/>
          </a:p>
        </p:txBody>
      </p:sp>
      <p:sp>
        <p:nvSpPr>
          <p:cNvPr id="9" name="Picture Placeholder 8">
            <a:extLst>
              <a:ext uri="{FF2B5EF4-FFF2-40B4-BE49-F238E27FC236}">
                <a16:creationId xmlns:a16="http://schemas.microsoft.com/office/drawing/2014/main" id="{10633C19-4691-4803-9A04-D061CA62E015}"/>
              </a:ext>
            </a:extLst>
          </p:cNvPr>
          <p:cNvSpPr>
            <a:spLocks noGrp="1"/>
          </p:cNvSpPr>
          <p:nvPr>
            <p:ph type="pic" sz="quarter" idx="20"/>
          </p:nvPr>
        </p:nvSpPr>
        <p:spPr>
          <a:xfrm>
            <a:off x="5872163" y="4159250"/>
            <a:ext cx="1631950" cy="762000"/>
          </a:xfrm>
        </p:spPr>
        <p:txBody>
          <a:bodyPr/>
          <a:lstStyle/>
          <a:p>
            <a:endParaRPr lang="en-IN"/>
          </a:p>
        </p:txBody>
      </p:sp>
      <p:sp>
        <p:nvSpPr>
          <p:cNvPr id="13" name="Table Placeholder 12">
            <a:extLst>
              <a:ext uri="{FF2B5EF4-FFF2-40B4-BE49-F238E27FC236}">
                <a16:creationId xmlns:a16="http://schemas.microsoft.com/office/drawing/2014/main" id="{2CF86C7D-4E28-49AF-B9AB-89CE36751D0E}"/>
              </a:ext>
            </a:extLst>
          </p:cNvPr>
          <p:cNvSpPr>
            <a:spLocks noGrp="1"/>
          </p:cNvSpPr>
          <p:nvPr>
            <p:ph type="tbl" sz="quarter" idx="22"/>
          </p:nvPr>
        </p:nvSpPr>
        <p:spPr>
          <a:xfrm>
            <a:off x="8526463" y="2859088"/>
            <a:ext cx="922337" cy="646112"/>
          </a:xfrm>
        </p:spPr>
        <p:txBody>
          <a:bodyPr/>
          <a:lstStyle/>
          <a:p>
            <a:endParaRPr lang="en-IN"/>
          </a:p>
        </p:txBody>
      </p:sp>
      <p:sp>
        <p:nvSpPr>
          <p:cNvPr id="5" name="Media Placeholder 4">
            <a:extLst>
              <a:ext uri="{FF2B5EF4-FFF2-40B4-BE49-F238E27FC236}">
                <a16:creationId xmlns:a16="http://schemas.microsoft.com/office/drawing/2014/main" id="{7900C27D-A6AB-40A0-9A7B-7552BBA8119D}"/>
              </a:ext>
            </a:extLst>
          </p:cNvPr>
          <p:cNvSpPr>
            <a:spLocks noGrp="1"/>
          </p:cNvSpPr>
          <p:nvPr>
            <p:ph type="media" sz="quarter" idx="23"/>
          </p:nvPr>
        </p:nvSpPr>
        <p:spPr>
          <a:xfrm>
            <a:off x="8526463" y="4464050"/>
            <a:ext cx="804862" cy="601663"/>
          </a:xfrm>
        </p:spPr>
        <p:txBody>
          <a:bodyPr/>
          <a:lstStyle/>
          <a:p>
            <a:endParaRPr lang="en-US"/>
          </a:p>
        </p:txBody>
      </p:sp>
      <p:sp>
        <p:nvSpPr>
          <p:cNvPr id="10" name="Picture Placeholder 8">
            <a:extLst>
              <a:ext uri="{FF2B5EF4-FFF2-40B4-BE49-F238E27FC236}">
                <a16:creationId xmlns:a16="http://schemas.microsoft.com/office/drawing/2014/main" id="{01E80FF7-D754-4BBE-B782-D79D0539EF3C}"/>
              </a:ext>
            </a:extLst>
          </p:cNvPr>
          <p:cNvSpPr>
            <a:spLocks noGrp="1"/>
          </p:cNvSpPr>
          <p:nvPr>
            <p:ph type="pic" sz="quarter" idx="24"/>
          </p:nvPr>
        </p:nvSpPr>
        <p:spPr>
          <a:xfrm>
            <a:off x="6024563" y="4311650"/>
            <a:ext cx="1631950" cy="762000"/>
          </a:xfrm>
        </p:spPr>
        <p:txBody>
          <a:bodyPr/>
          <a:lstStyle/>
          <a:p>
            <a:endParaRPr lang="en-IN"/>
          </a:p>
        </p:txBody>
      </p:sp>
      <p:sp>
        <p:nvSpPr>
          <p:cNvPr id="11" name="Picture Placeholder 8">
            <a:extLst>
              <a:ext uri="{FF2B5EF4-FFF2-40B4-BE49-F238E27FC236}">
                <a16:creationId xmlns:a16="http://schemas.microsoft.com/office/drawing/2014/main" id="{62427A06-1D03-4E7C-8452-6CE76BB64BA7}"/>
              </a:ext>
            </a:extLst>
          </p:cNvPr>
          <p:cNvSpPr>
            <a:spLocks noGrp="1"/>
          </p:cNvSpPr>
          <p:nvPr>
            <p:ph type="pic" sz="quarter" idx="25"/>
          </p:nvPr>
        </p:nvSpPr>
        <p:spPr>
          <a:xfrm>
            <a:off x="6176963" y="4464050"/>
            <a:ext cx="1631950" cy="762000"/>
          </a:xfrm>
        </p:spPr>
        <p:txBody>
          <a:bodyPr/>
          <a:lstStyle/>
          <a:p>
            <a:endParaRPr lang="en-IN"/>
          </a:p>
        </p:txBody>
      </p:sp>
      <p:sp>
        <p:nvSpPr>
          <p:cNvPr id="14" name="Content Placeholder 3">
            <a:extLst>
              <a:ext uri="{FF2B5EF4-FFF2-40B4-BE49-F238E27FC236}">
                <a16:creationId xmlns:a16="http://schemas.microsoft.com/office/drawing/2014/main" id="{B924F580-6F93-46B8-BCEB-0FB64473713A}"/>
              </a:ext>
            </a:extLst>
          </p:cNvPr>
          <p:cNvSpPr>
            <a:spLocks noGrp="1"/>
          </p:cNvSpPr>
          <p:nvPr>
            <p:ph sz="quarter" idx="26"/>
          </p:nvPr>
        </p:nvSpPr>
        <p:spPr>
          <a:xfrm>
            <a:off x="5557838" y="1712913"/>
            <a:ext cx="4106862" cy="833437"/>
          </a:xfrm>
        </p:spPr>
        <p:txBody>
          <a:bodyPr/>
          <a:lstStyle/>
          <a:p>
            <a:pPr lvl="0"/>
            <a:endParaRPr lang="en-IN" dirty="0"/>
          </a:p>
        </p:txBody>
      </p:sp>
      <p:sp>
        <p:nvSpPr>
          <p:cNvPr id="15" name="Content Placeholder 3">
            <a:extLst>
              <a:ext uri="{FF2B5EF4-FFF2-40B4-BE49-F238E27FC236}">
                <a16:creationId xmlns:a16="http://schemas.microsoft.com/office/drawing/2014/main" id="{56E0F4D0-07B9-494E-ACD2-09BF70BBFFA4}"/>
              </a:ext>
            </a:extLst>
          </p:cNvPr>
          <p:cNvSpPr>
            <a:spLocks noGrp="1"/>
          </p:cNvSpPr>
          <p:nvPr>
            <p:ph sz="quarter" idx="27"/>
          </p:nvPr>
        </p:nvSpPr>
        <p:spPr>
          <a:xfrm>
            <a:off x="5710238" y="1865313"/>
            <a:ext cx="4106862" cy="833437"/>
          </a:xfrm>
        </p:spPr>
        <p:txBody>
          <a:bodyPr/>
          <a:lstStyle/>
          <a:p>
            <a:pPr lvl="0"/>
            <a:endParaRPr lang="en-IN" dirty="0"/>
          </a:p>
        </p:txBody>
      </p:sp>
      <p:sp>
        <p:nvSpPr>
          <p:cNvPr id="16" name="Content Placeholder 3">
            <a:extLst>
              <a:ext uri="{FF2B5EF4-FFF2-40B4-BE49-F238E27FC236}">
                <a16:creationId xmlns:a16="http://schemas.microsoft.com/office/drawing/2014/main" id="{39F8D61E-66A7-4B37-9FC1-3FE355760E5E}"/>
              </a:ext>
            </a:extLst>
          </p:cNvPr>
          <p:cNvSpPr>
            <a:spLocks noGrp="1"/>
          </p:cNvSpPr>
          <p:nvPr>
            <p:ph sz="quarter" idx="28"/>
          </p:nvPr>
        </p:nvSpPr>
        <p:spPr>
          <a:xfrm>
            <a:off x="5862638" y="2017713"/>
            <a:ext cx="4106862" cy="833437"/>
          </a:xfrm>
        </p:spPr>
        <p:txBody>
          <a:bodyPr/>
          <a:lstStyle/>
          <a:p>
            <a:pPr lvl="0"/>
            <a:endParaRPr lang="en-IN" dirty="0"/>
          </a:p>
        </p:txBody>
      </p:sp>
    </p:spTree>
    <p:extLst>
      <p:ext uri="{BB962C8B-B14F-4D97-AF65-F5344CB8AC3E}">
        <p14:creationId xmlns:p14="http://schemas.microsoft.com/office/powerpoint/2010/main" val="307024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3029447"/>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1959654"/>
            <a:ext cx="10515600" cy="672105"/>
          </a:xfrm>
        </p:spPr>
        <p:txBody>
          <a:bodyPr anchor="ctr"/>
          <a:lstStyle>
            <a:lvl1pP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D1292A-4755-41B5-9583-D0EB188CD007}"/>
              </a:ext>
            </a:extLst>
          </p:cNvPr>
          <p:cNvSpPr>
            <a:spLocks noGrp="1"/>
          </p:cNvSpPr>
          <p:nvPr>
            <p:ph sz="quarter" idx="12"/>
          </p:nvPr>
        </p:nvSpPr>
        <p:spPr>
          <a:xfrm>
            <a:off x="2720975" y="6356350"/>
            <a:ext cx="9155113" cy="38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50663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Miller, Business Law Today Comprehensive Edition Text &amp; Cases, 13</a:t>
            </a:r>
            <a:r>
              <a:rPr lang="en-US" baseline="30000" dirty="0"/>
              <a:t>th</a:t>
            </a:r>
            <a:r>
              <a:rPr lang="en-US" dirty="0"/>
              <a:t> edition. © 2022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24" r:id="rId4"/>
    <p:sldLayoutId id="2147483726" r:id="rId5"/>
    <p:sldLayoutId id="2147483725" r:id="rId6"/>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4.em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package" Target="../embeddings/Microsoft_Word_Document.docx"/><Relationship Id="rId5" Type="http://schemas.openxmlformats.org/officeDocument/2006/relationships/image" Target="../media/image33.png"/><Relationship Id="rId4" Type="http://schemas.microsoft.com/office/2017/04/relationships/track" Target="../media/track1.vtt"/></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0" dirty="0"/>
              <a:t>Chapter 16</a:t>
            </a:r>
          </a:p>
        </p:txBody>
      </p:sp>
      <p:sp>
        <p:nvSpPr>
          <p:cNvPr id="6" name="Text Placeholder 5"/>
          <p:cNvSpPr>
            <a:spLocks noGrp="1"/>
          </p:cNvSpPr>
          <p:nvPr>
            <p:ph type="body" sz="quarter" idx="11"/>
          </p:nvPr>
        </p:nvSpPr>
        <p:spPr>
          <a:xfrm>
            <a:off x="1274574" y="3029446"/>
            <a:ext cx="9642852" cy="1330797"/>
          </a:xfrm>
        </p:spPr>
        <p:txBody>
          <a:bodyPr/>
          <a:lstStyle/>
          <a:p>
            <a:r>
              <a:rPr lang="en-US" sz="4000" b="1" dirty="0"/>
              <a:t>Performance and Discharge</a:t>
            </a:r>
          </a:p>
        </p:txBody>
      </p:sp>
      <p:sp>
        <p:nvSpPr>
          <p:cNvPr id="2" name="Content Placeholder 1">
            <a:extLst>
              <a:ext uri="{FF2B5EF4-FFF2-40B4-BE49-F238E27FC236}">
                <a16:creationId xmlns:a16="http://schemas.microsoft.com/office/drawing/2014/main" id="{B4CE56DE-F83E-4CE2-BF41-3839DBBA3A64}"/>
              </a:ext>
            </a:extLst>
          </p:cNvPr>
          <p:cNvSpPr>
            <a:spLocks noGrp="1"/>
          </p:cNvSpPr>
          <p:nvPr>
            <p:ph sz="quarter" idx="12"/>
          </p:nvPr>
        </p:nvSpPr>
        <p:spPr/>
        <p:txBody>
          <a:bodyPr/>
          <a:lstStyle/>
          <a:p>
            <a:r>
              <a:rPr lang="en-US" sz="1400" dirty="0">
                <a:solidFill>
                  <a:schemeClr val="bg1"/>
                </a:solidFill>
              </a:rPr>
              <a:t>Miller, Business Law Today Comprehensive Edition Text &amp; Cases, 13</a:t>
            </a:r>
            <a:r>
              <a:rPr lang="en-US" sz="1400" baseline="30000" dirty="0">
                <a:solidFill>
                  <a:schemeClr val="bg1"/>
                </a:solidFill>
              </a:rPr>
              <a:t>th</a:t>
            </a:r>
            <a:r>
              <a:rPr lang="en-US" sz="1400" dirty="0">
                <a:solidFill>
                  <a:schemeClr val="bg1"/>
                </a:solidFill>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0223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a:t>Anticipatory Repudiation of a Contract</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5" y="1944413"/>
            <a:ext cx="10831653" cy="2511973"/>
          </a:xfrm>
        </p:spPr>
        <p:txBody>
          <a:bodyPr>
            <a:noAutofit/>
          </a:bodyPr>
          <a:lstStyle/>
          <a:p>
            <a:pPr>
              <a:lnSpc>
                <a:spcPct val="100000"/>
              </a:lnSpc>
              <a:spcBef>
                <a:spcPts val="624"/>
              </a:spcBef>
              <a:spcAft>
                <a:spcPts val="1800"/>
              </a:spcAft>
            </a:pPr>
            <a:r>
              <a:rPr lang="en-US" sz="2600" b="1" dirty="0">
                <a:solidFill>
                  <a:srgbClr val="006298"/>
                </a:solidFill>
                <a:latin typeface="Arial" panose="020B0604020202020204" pitchFamily="34" charset="0"/>
                <a:cs typeface="Arial" panose="020B0604020202020204" pitchFamily="34" charset="0"/>
              </a:rPr>
              <a:t>Repudiation is a Material Breach</a:t>
            </a:r>
          </a:p>
          <a:p>
            <a:pPr marL="914400" lvl="1" indent="-452438">
              <a:lnSpc>
                <a:spcPct val="100000"/>
              </a:lnSpc>
              <a:spcBef>
                <a:spcPts val="624"/>
              </a:spcBef>
              <a:spcAft>
                <a:spcPts val="18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Nonbreaching party permitted to file suit for damages immediately</a:t>
            </a:r>
          </a:p>
          <a:p>
            <a:pPr>
              <a:lnSpc>
                <a:spcPct val="100000"/>
              </a:lnSpc>
              <a:spcBef>
                <a:spcPts val="624"/>
              </a:spcBef>
              <a:spcAft>
                <a:spcPts val="1800"/>
              </a:spcAft>
            </a:pPr>
            <a:r>
              <a:rPr lang="en-US" sz="2600" b="1" dirty="0">
                <a:solidFill>
                  <a:srgbClr val="006298"/>
                </a:solidFill>
                <a:latin typeface="Arial" panose="020B0604020202020204" pitchFamily="34" charset="0"/>
                <a:cs typeface="Arial" panose="020B0604020202020204" pitchFamily="34" charset="0"/>
              </a:rPr>
              <a:t>Repudiation May Occur When Market Prices Fluctuate</a:t>
            </a:r>
          </a:p>
          <a:p>
            <a:pPr marL="914400" lvl="1" indent="-452438">
              <a:lnSpc>
                <a:spcPct val="100000"/>
              </a:lnSpc>
              <a:spcBef>
                <a:spcPts val="624"/>
              </a:spcBef>
              <a:spcAft>
                <a:spcPts val="1800"/>
              </a:spcAft>
              <a:buFont typeface="Arial" panose="020B0604020202020204" pitchFamily="34" charset="0"/>
              <a:buChar char="•"/>
            </a:pPr>
            <a:r>
              <a:rPr lang="en-US" sz="2400" b="1" dirty="0">
                <a:solidFill>
                  <a:srgbClr val="000000"/>
                </a:solidFill>
                <a:latin typeface="Arial" panose="020B0604020202020204" pitchFamily="34" charset="0"/>
                <a:cs typeface="Arial" panose="020B0604020202020204" pitchFamily="34" charset="0"/>
              </a:rPr>
              <a:t>Example 16.6 </a:t>
            </a:r>
            <a:r>
              <a:rPr lang="en-US" sz="2400" dirty="0">
                <a:solidFill>
                  <a:srgbClr val="000000"/>
                </a:solidFill>
                <a:latin typeface="Arial" panose="020B0604020202020204" pitchFamily="34" charset="0"/>
                <a:cs typeface="Arial" panose="020B0604020202020204" pitchFamily="34" charset="0"/>
              </a:rPr>
              <a:t>Mobile X</a:t>
            </a:r>
          </a:p>
        </p:txBody>
      </p:sp>
      <p:pic>
        <p:nvPicPr>
          <p:cNvPr id="6" name="Picture Placeholder 5">
            <a:extLst>
              <a:ext uri="{FF2B5EF4-FFF2-40B4-BE49-F238E27FC236}">
                <a16:creationId xmlns:a16="http://schemas.microsoft.com/office/drawing/2014/main" id="{716DCD33-9FFB-495C-BCDC-43AE53306C5E}"/>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5005771" y="3810170"/>
            <a:ext cx="914400" cy="914400"/>
          </a:xfrm>
          <a:prstGeom prst="rect">
            <a:avLst/>
          </a:prstGeom>
        </p:spPr>
      </p:pic>
    </p:spTree>
    <p:extLst>
      <p:ext uri="{BB962C8B-B14F-4D97-AF65-F5344CB8AC3E}">
        <p14:creationId xmlns:p14="http://schemas.microsoft.com/office/powerpoint/2010/main" val="1165217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a:t>Chalk Supply, LLC v. </a:t>
            </a:r>
            <a:r>
              <a:rPr lang="en-US" dirty="0" err="1"/>
              <a:t>Ribble</a:t>
            </a:r>
            <a:r>
              <a:rPr lang="en-US" dirty="0"/>
              <a:t> Real Estate, LLC</a:t>
            </a:r>
            <a:br>
              <a:rPr lang="en-US" dirty="0"/>
            </a:br>
            <a:r>
              <a:rPr lang="en-US" dirty="0"/>
              <a:t>Polling Question</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5" y="1975945"/>
            <a:ext cx="11011277" cy="4204138"/>
          </a:xfrm>
        </p:spPr>
        <p:txBody>
          <a:bodyPr>
            <a:noAutofit/>
          </a:bodyPr>
          <a:lstStyle/>
          <a:p>
            <a:pPr>
              <a:lnSpc>
                <a:spcPct val="100000"/>
              </a:lnSpc>
              <a:spcAft>
                <a:spcPts val="1200"/>
              </a:spcAft>
            </a:pPr>
            <a:r>
              <a:rPr lang="en-US" sz="2600" dirty="0">
                <a:solidFill>
                  <a:srgbClr val="006298"/>
                </a:solidFill>
              </a:rPr>
              <a:t>The lease between </a:t>
            </a:r>
            <a:r>
              <a:rPr lang="en-US" sz="2600" dirty="0" err="1">
                <a:solidFill>
                  <a:srgbClr val="006298"/>
                </a:solidFill>
              </a:rPr>
              <a:t>Ribble</a:t>
            </a:r>
            <a:r>
              <a:rPr lang="en-US" sz="2600" dirty="0">
                <a:solidFill>
                  <a:srgbClr val="006298"/>
                </a:solidFill>
              </a:rPr>
              <a:t> Real Estate (RRE) and Chalk Supply required a security deposit to cover any default on a month’s rent by the tenant. Chalk Supply did not pay the deposit. Should the court have ruled that this breach prevented Chalk Supply from prevailing on its claim against RRE?</a:t>
            </a:r>
          </a:p>
          <a:p>
            <a:pPr marL="342900" indent="-342900" algn="ctr">
              <a:lnSpc>
                <a:spcPct val="100000"/>
              </a:lnSpc>
              <a:spcAft>
                <a:spcPts val="0"/>
              </a:spcAft>
              <a:buFont typeface="Wingdings" pitchFamily="2" charset="2"/>
              <a:buChar char="q"/>
            </a:pPr>
            <a:r>
              <a:rPr lang="en-US" sz="2600" dirty="0">
                <a:solidFill>
                  <a:srgbClr val="006298"/>
                </a:solidFill>
              </a:rPr>
              <a:t>Yes</a:t>
            </a:r>
          </a:p>
          <a:p>
            <a:pPr marL="342900" indent="-342900" algn="ctr">
              <a:lnSpc>
                <a:spcPct val="100000"/>
              </a:lnSpc>
              <a:spcAft>
                <a:spcPts val="1200"/>
              </a:spcAft>
              <a:buFont typeface="Wingdings" pitchFamily="2" charset="2"/>
              <a:buChar char="q"/>
            </a:pPr>
            <a:r>
              <a:rPr lang="en-US" sz="2600" dirty="0">
                <a:solidFill>
                  <a:srgbClr val="006298"/>
                </a:solidFill>
              </a:rPr>
              <a:t>No</a:t>
            </a:r>
          </a:p>
          <a:p>
            <a:pPr>
              <a:lnSpc>
                <a:spcPct val="100000"/>
              </a:lnSpc>
              <a:spcAft>
                <a:spcPts val="1200"/>
              </a:spcAft>
            </a:pPr>
            <a:r>
              <a:rPr lang="en-US" sz="2600" dirty="0">
                <a:solidFill>
                  <a:srgbClr val="006298"/>
                </a:solidFill>
              </a:rPr>
              <a:t>Explain your reasoning to another person or classmate. </a:t>
            </a:r>
          </a:p>
        </p:txBody>
      </p:sp>
    </p:spTree>
    <p:extLst>
      <p:ext uri="{BB962C8B-B14F-4D97-AF65-F5344CB8AC3E}">
        <p14:creationId xmlns:p14="http://schemas.microsoft.com/office/powerpoint/2010/main" val="340085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a:t>Discharge by Agreement</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5" y="1944413"/>
            <a:ext cx="10831653" cy="3804746"/>
          </a:xfrm>
        </p:spPr>
        <p:txBody>
          <a:bodyPr>
            <a:noAutofit/>
          </a:bodyPr>
          <a:lstStyle/>
          <a:p>
            <a:pPr marL="461963" lvl="1" indent="-455613">
              <a:lnSpc>
                <a:spcPct val="150000"/>
              </a:lnSpc>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Discharge by mutual rescission</a:t>
            </a:r>
          </a:p>
          <a:p>
            <a:pPr marL="461963" lvl="1" indent="-455613">
              <a:lnSpc>
                <a:spcPct val="150000"/>
              </a:lnSpc>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Discharge by novation</a:t>
            </a:r>
          </a:p>
          <a:p>
            <a:pPr marL="914400" lvl="2" indent="-452438">
              <a:lnSpc>
                <a:spcPct val="150000"/>
              </a:lnSpc>
              <a:buClr>
                <a:srgbClr val="004A78"/>
              </a:buClr>
              <a:buFont typeface="+mj-lt"/>
              <a:buAutoNum type="arabicPeriod"/>
            </a:pPr>
            <a:r>
              <a:rPr lang="en-US" dirty="0">
                <a:solidFill>
                  <a:srgbClr val="000000"/>
                </a:solidFill>
                <a:latin typeface="Arial" panose="020B0604020202020204" pitchFamily="34" charset="0"/>
                <a:cs typeface="Arial" panose="020B0604020202020204" pitchFamily="34" charset="0"/>
              </a:rPr>
              <a:t>Previous valid obligation</a:t>
            </a:r>
          </a:p>
          <a:p>
            <a:pPr marL="914400" lvl="2" indent="-452438">
              <a:lnSpc>
                <a:spcPct val="150000"/>
              </a:lnSpc>
              <a:buClr>
                <a:srgbClr val="004A78"/>
              </a:buClr>
              <a:buFont typeface="+mj-lt"/>
              <a:buAutoNum type="arabicPeriod"/>
            </a:pPr>
            <a:r>
              <a:rPr lang="en-US" dirty="0">
                <a:solidFill>
                  <a:srgbClr val="000000"/>
                </a:solidFill>
                <a:latin typeface="Arial" panose="020B0604020202020204" pitchFamily="34" charset="0"/>
                <a:cs typeface="Arial" panose="020B0604020202020204" pitchFamily="34" charset="0"/>
              </a:rPr>
              <a:t>Agreement by all parties to a new contract</a:t>
            </a:r>
          </a:p>
          <a:p>
            <a:pPr marL="914400" lvl="2" indent="-452438">
              <a:lnSpc>
                <a:spcPct val="150000"/>
              </a:lnSpc>
              <a:buClr>
                <a:srgbClr val="004A78"/>
              </a:buClr>
              <a:buFont typeface="+mj-lt"/>
              <a:buAutoNum type="arabicPeriod"/>
            </a:pPr>
            <a:r>
              <a:rPr lang="en-US" dirty="0">
                <a:solidFill>
                  <a:srgbClr val="000000"/>
                </a:solidFill>
                <a:latin typeface="Arial" panose="020B0604020202020204" pitchFamily="34" charset="0"/>
                <a:cs typeface="Arial" panose="020B0604020202020204" pitchFamily="34" charset="0"/>
              </a:rPr>
              <a:t>Extinguishing of old obligation (discharge of prior party)</a:t>
            </a:r>
          </a:p>
          <a:p>
            <a:pPr marL="914400" lvl="2" indent="-452438">
              <a:lnSpc>
                <a:spcPct val="150000"/>
              </a:lnSpc>
              <a:buClr>
                <a:srgbClr val="004A78"/>
              </a:buClr>
              <a:buFont typeface="+mj-lt"/>
              <a:buAutoNum type="arabicPeriod"/>
            </a:pPr>
            <a:r>
              <a:rPr lang="en-US" dirty="0">
                <a:solidFill>
                  <a:srgbClr val="000000"/>
                </a:solidFill>
                <a:latin typeface="Arial" panose="020B0604020202020204" pitchFamily="34" charset="0"/>
                <a:cs typeface="Arial" panose="020B0604020202020204" pitchFamily="34" charset="0"/>
              </a:rPr>
              <a:t>New, valid contract</a:t>
            </a:r>
          </a:p>
          <a:p>
            <a:pPr marL="461963" lvl="1" indent="-455613">
              <a:lnSpc>
                <a:spcPct val="150000"/>
              </a:lnSpc>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Discharge by accord and satisfaction</a:t>
            </a:r>
          </a:p>
        </p:txBody>
      </p:sp>
      <p:pic>
        <p:nvPicPr>
          <p:cNvPr id="7" name="Picture Placeholder 6">
            <a:extLst>
              <a:ext uri="{FF2B5EF4-FFF2-40B4-BE49-F238E27FC236}">
                <a16:creationId xmlns:a16="http://schemas.microsoft.com/office/drawing/2014/main" id="{FB20051D-A218-4521-B8F8-4ED505F43BEF}"/>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8053026" y="3008872"/>
            <a:ext cx="2156108" cy="2156108"/>
          </a:xfrm>
          <a:prstGeom prst="rect">
            <a:avLst/>
          </a:prstGeom>
        </p:spPr>
      </p:pic>
    </p:spTree>
    <p:extLst>
      <p:ext uri="{BB962C8B-B14F-4D97-AF65-F5344CB8AC3E}">
        <p14:creationId xmlns:p14="http://schemas.microsoft.com/office/powerpoint/2010/main" val="1763671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a:t>DWB, LLC v. D&amp;T Pure Trust</a:t>
            </a:r>
            <a:br>
              <a:rPr lang="en-US" dirty="0"/>
            </a:br>
            <a:r>
              <a:rPr lang="en-US" dirty="0"/>
              <a:t>Polling Question</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975945"/>
            <a:ext cx="10848656" cy="4204138"/>
          </a:xfrm>
        </p:spPr>
        <p:txBody>
          <a:bodyPr>
            <a:noAutofit/>
          </a:bodyPr>
          <a:lstStyle/>
          <a:p>
            <a:pPr>
              <a:lnSpc>
                <a:spcPct val="100000"/>
              </a:lnSpc>
              <a:spcBef>
                <a:spcPts val="624"/>
              </a:spcBef>
            </a:pPr>
            <a:r>
              <a:rPr lang="en-US" sz="2800" dirty="0">
                <a:solidFill>
                  <a:srgbClr val="006298"/>
                </a:solidFill>
              </a:rPr>
              <a:t>Did Danny Brown and DWB breach the lease?  </a:t>
            </a:r>
          </a:p>
          <a:p>
            <a:pPr marL="342900" indent="-342900" algn="ctr">
              <a:lnSpc>
                <a:spcPct val="100000"/>
              </a:lnSpc>
              <a:spcBef>
                <a:spcPts val="624"/>
              </a:spcBef>
              <a:buFont typeface="Wingdings" pitchFamily="2" charset="2"/>
              <a:buChar char="q"/>
            </a:pPr>
            <a:r>
              <a:rPr lang="en-US" sz="2800" dirty="0">
                <a:solidFill>
                  <a:srgbClr val="006298"/>
                </a:solidFill>
              </a:rPr>
              <a:t>Yes</a:t>
            </a:r>
          </a:p>
          <a:p>
            <a:pPr marL="342900" indent="-342900" algn="ctr">
              <a:lnSpc>
                <a:spcPct val="100000"/>
              </a:lnSpc>
              <a:spcBef>
                <a:spcPts val="624"/>
              </a:spcBef>
              <a:spcAft>
                <a:spcPts val="1800"/>
              </a:spcAft>
              <a:buFont typeface="Wingdings" pitchFamily="2" charset="2"/>
              <a:buChar char="q"/>
            </a:pPr>
            <a:r>
              <a:rPr lang="en-US" sz="2800" dirty="0">
                <a:solidFill>
                  <a:srgbClr val="006298"/>
                </a:solidFill>
              </a:rPr>
              <a:t>No</a:t>
            </a:r>
          </a:p>
          <a:p>
            <a:pPr>
              <a:lnSpc>
                <a:spcPct val="100000"/>
              </a:lnSpc>
              <a:spcBef>
                <a:spcPts val="624"/>
              </a:spcBef>
            </a:pPr>
            <a:r>
              <a:rPr lang="en-US" sz="2800" dirty="0">
                <a:solidFill>
                  <a:srgbClr val="006298"/>
                </a:solidFill>
              </a:rPr>
              <a:t>Explain your reasoning to another person or classmate. </a:t>
            </a:r>
          </a:p>
        </p:txBody>
      </p:sp>
    </p:spTree>
    <p:extLst>
      <p:ext uri="{BB962C8B-B14F-4D97-AF65-F5344CB8AC3E}">
        <p14:creationId xmlns:p14="http://schemas.microsoft.com/office/powerpoint/2010/main" val="706767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Discharge by Operation of Law</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6" y="1429407"/>
            <a:ext cx="10726364" cy="2175641"/>
          </a:xfrm>
        </p:spPr>
        <p:txBody>
          <a:bodyPr>
            <a:normAutofit/>
          </a:bodyPr>
          <a:lstStyle/>
          <a:p>
            <a:pPr marL="461963" indent="-461963">
              <a:lnSpc>
                <a:spcPct val="100000"/>
              </a:lnSpc>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Material alteration</a:t>
            </a:r>
          </a:p>
          <a:p>
            <a:pPr marL="461963" indent="-461963">
              <a:lnSpc>
                <a:spcPct val="100000"/>
              </a:lnSpc>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Statutes of limitations</a:t>
            </a:r>
          </a:p>
          <a:p>
            <a:pPr marL="914400" lvl="1" indent="-452438">
              <a:lnSpc>
                <a:spcPct val="100000"/>
              </a:lnSpc>
              <a:spcBef>
                <a:spcPts val="624"/>
              </a:spcBef>
              <a:spcAft>
                <a:spcPts val="1200"/>
              </a:spcAft>
              <a:buClr>
                <a:srgbClr val="004A78"/>
              </a:buClr>
              <a:buFont typeface="Calibri" panose="020F0502020204030204" pitchFamily="34" charset="0"/>
              <a:buChar char="–"/>
            </a:pPr>
            <a:r>
              <a:rPr lang="en-US" sz="2200" dirty="0">
                <a:solidFill>
                  <a:srgbClr val="000000"/>
                </a:solidFill>
                <a:latin typeface="Arial" panose="020B0604020202020204" pitchFamily="34" charset="0"/>
                <a:cs typeface="Arial" panose="020B0604020202020204" pitchFamily="34" charset="0"/>
              </a:rPr>
              <a:t>Oral 2-3 years</a:t>
            </a:r>
          </a:p>
          <a:p>
            <a:pPr marL="914400" lvl="1" indent="-452438">
              <a:lnSpc>
                <a:spcPct val="100000"/>
              </a:lnSpc>
              <a:spcBef>
                <a:spcPts val="624"/>
              </a:spcBef>
              <a:spcAft>
                <a:spcPts val="1200"/>
              </a:spcAft>
              <a:buClr>
                <a:srgbClr val="004A78"/>
              </a:buClr>
              <a:buFont typeface="Calibri" panose="020F0502020204030204" pitchFamily="34" charset="0"/>
              <a:buChar char="–"/>
            </a:pPr>
            <a:r>
              <a:rPr lang="en-US" sz="2200" dirty="0">
                <a:solidFill>
                  <a:srgbClr val="000000"/>
                </a:solidFill>
                <a:latin typeface="Arial" panose="020B0604020202020204" pitchFamily="34" charset="0"/>
                <a:cs typeface="Arial" panose="020B0604020202020204" pitchFamily="34" charset="0"/>
              </a:rPr>
              <a:t>Written 4-5 years</a:t>
            </a:r>
          </a:p>
        </p:txBody>
      </p:sp>
      <p:pic>
        <p:nvPicPr>
          <p:cNvPr id="8" name="Picture Placeholder 7">
            <a:extLst>
              <a:ext uri="{FF2B5EF4-FFF2-40B4-BE49-F238E27FC236}">
                <a16:creationId xmlns:a16="http://schemas.microsoft.com/office/drawing/2014/main" id="{401CBCC4-EFF7-4131-AB85-34D7FB9F093B}"/>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4316741" y="2527138"/>
            <a:ext cx="1472650" cy="1472650"/>
          </a:xfrm>
          <a:prstGeom prst="rect">
            <a:avLst/>
          </a:prstGeom>
        </p:spPr>
      </p:pic>
      <p:sp>
        <p:nvSpPr>
          <p:cNvPr id="4" name="Content Placeholder 3">
            <a:extLst>
              <a:ext uri="{FF2B5EF4-FFF2-40B4-BE49-F238E27FC236}">
                <a16:creationId xmlns:a16="http://schemas.microsoft.com/office/drawing/2014/main" id="{4BABA5ED-560A-418A-9B5A-20FF362983C9}"/>
              </a:ext>
            </a:extLst>
          </p:cNvPr>
          <p:cNvSpPr>
            <a:spLocks noGrp="1"/>
          </p:cNvSpPr>
          <p:nvPr>
            <p:ph sz="quarter" idx="18"/>
          </p:nvPr>
        </p:nvSpPr>
        <p:spPr>
          <a:xfrm>
            <a:off x="722060" y="3605048"/>
            <a:ext cx="10849830" cy="2575035"/>
          </a:xfrm>
        </p:spPr>
        <p:txBody>
          <a:bodyPr/>
          <a:lstStyle/>
          <a:p>
            <a:pPr marL="461963" indent="-461963">
              <a:lnSpc>
                <a:spcPct val="100000"/>
              </a:lnSpc>
              <a:spcBef>
                <a:spcPts val="624"/>
              </a:spcBef>
              <a:spcAft>
                <a:spcPts val="1200"/>
              </a:spcAft>
              <a:buClr>
                <a:srgbClr val="004A78"/>
              </a:buClr>
              <a:buFont typeface="Arial" panose="020B0604020202020204" pitchFamily="34" charset="0"/>
              <a:buChar char="•"/>
            </a:pPr>
            <a:r>
              <a:rPr lang="en-US" sz="2400" dirty="0">
                <a:latin typeface="Arial" panose="020B0604020202020204" pitchFamily="34" charset="0"/>
                <a:cs typeface="Arial" panose="020B0604020202020204" pitchFamily="34" charset="0"/>
              </a:rPr>
              <a:t>Bankruptcy</a:t>
            </a:r>
          </a:p>
          <a:p>
            <a:pPr marL="461963" indent="-461963">
              <a:lnSpc>
                <a:spcPct val="100000"/>
              </a:lnSpc>
              <a:spcBef>
                <a:spcPts val="624"/>
              </a:spcBef>
              <a:spcAft>
                <a:spcPts val="1200"/>
              </a:spcAft>
              <a:buClr>
                <a:srgbClr val="004A78"/>
              </a:buClr>
              <a:buFont typeface="Arial" panose="020B0604020202020204" pitchFamily="34" charset="0"/>
              <a:buChar char="•"/>
            </a:pPr>
            <a:r>
              <a:rPr lang="en-US" sz="2400" dirty="0">
                <a:latin typeface="Arial" panose="020B0604020202020204" pitchFamily="34" charset="0"/>
                <a:cs typeface="Arial" panose="020B0604020202020204" pitchFamily="34" charset="0"/>
              </a:rPr>
              <a:t>Impossibility of performance</a:t>
            </a:r>
          </a:p>
          <a:p>
            <a:pPr marL="914400" lvl="1" indent="-452438">
              <a:lnSpc>
                <a:spcPct val="100000"/>
              </a:lnSpc>
              <a:spcBef>
                <a:spcPts val="624"/>
              </a:spcBef>
              <a:spcAft>
                <a:spcPts val="1200"/>
              </a:spcAft>
              <a:buClr>
                <a:srgbClr val="004A78"/>
              </a:buClr>
              <a:buFont typeface="Calibri" panose="020F0502020204030204" pitchFamily="34" charset="0"/>
              <a:buChar char="–"/>
            </a:pPr>
            <a:r>
              <a:rPr lang="en-US" sz="2200" dirty="0">
                <a:solidFill>
                  <a:srgbClr val="000000"/>
                </a:solidFill>
                <a:latin typeface="Arial" panose="020B0604020202020204" pitchFamily="34" charset="0"/>
                <a:cs typeface="Arial" panose="020B0604020202020204" pitchFamily="34" charset="0"/>
              </a:rPr>
              <a:t>Objective impossibility</a:t>
            </a:r>
          </a:p>
          <a:p>
            <a:pPr marL="914400" lvl="1" indent="-452438">
              <a:lnSpc>
                <a:spcPct val="100000"/>
              </a:lnSpc>
              <a:spcBef>
                <a:spcPts val="624"/>
              </a:spcBef>
              <a:spcAft>
                <a:spcPts val="1200"/>
              </a:spcAft>
              <a:buClr>
                <a:srgbClr val="004A78"/>
              </a:buClr>
              <a:buFont typeface="Calibri" panose="020F0502020204030204" pitchFamily="34" charset="0"/>
              <a:buChar char="–"/>
            </a:pPr>
            <a:r>
              <a:rPr lang="en-US" sz="2200" dirty="0">
                <a:solidFill>
                  <a:srgbClr val="000000"/>
                </a:solidFill>
                <a:latin typeface="Arial" panose="020B0604020202020204" pitchFamily="34" charset="0"/>
                <a:cs typeface="Arial" panose="020B0604020202020204" pitchFamily="34" charset="0"/>
              </a:rPr>
              <a:t>Subjective impossibility</a:t>
            </a:r>
          </a:p>
        </p:txBody>
      </p:sp>
    </p:spTree>
    <p:extLst>
      <p:ext uri="{BB962C8B-B14F-4D97-AF65-F5344CB8AC3E}">
        <p14:creationId xmlns:p14="http://schemas.microsoft.com/office/powerpoint/2010/main" val="688184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When Performance Is Impossible</a:t>
            </a:r>
          </a:p>
        </p:txBody>
      </p:sp>
      <p:sp>
        <p:nvSpPr>
          <p:cNvPr id="6" name="Text Placeholder 5">
            <a:extLst>
              <a:ext uri="{FF2B5EF4-FFF2-40B4-BE49-F238E27FC236}">
                <a16:creationId xmlns:a16="http://schemas.microsoft.com/office/drawing/2014/main" id="{09BC9674-00AE-434D-9FA6-E3A3AFAB8BA0}"/>
              </a:ext>
            </a:extLst>
          </p:cNvPr>
          <p:cNvSpPr>
            <a:spLocks noGrp="1"/>
          </p:cNvSpPr>
          <p:nvPr>
            <p:ph type="body" sz="quarter" idx="17"/>
          </p:nvPr>
        </p:nvSpPr>
        <p:spPr>
          <a:xfrm>
            <a:off x="743576" y="1638300"/>
            <a:ext cx="5636203" cy="989013"/>
          </a:xfrm>
        </p:spPr>
        <p:txBody>
          <a:bodyPr>
            <a:normAutofit/>
          </a:bodyPr>
          <a:lstStyle/>
          <a:p>
            <a:pPr marL="461963" lvl="1" indent="-461963">
              <a:lnSpc>
                <a:spcPct val="110000"/>
              </a:lnSpc>
              <a:spcBef>
                <a:spcPts val="624"/>
              </a:spcBef>
              <a:buClr>
                <a:srgbClr val="004A78"/>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Party dies or becomes incapacitated</a:t>
            </a:r>
          </a:p>
          <a:p>
            <a:pPr marL="914400" lvl="2" indent="-452438">
              <a:lnSpc>
                <a:spcPct val="110000"/>
              </a:lnSpc>
              <a:spcBef>
                <a:spcPts val="624"/>
              </a:spcBef>
              <a:buClr>
                <a:srgbClr val="004A78"/>
              </a:buClr>
              <a:buFont typeface="Calibri" panose="020F0502020204030204" pitchFamily="34" charset="0"/>
              <a:buChar char="–"/>
            </a:pPr>
            <a:r>
              <a:rPr lang="en-US" b="1" dirty="0">
                <a:solidFill>
                  <a:srgbClr val="000000"/>
                </a:solidFill>
                <a:latin typeface="Arial" panose="020B0604020202020204" pitchFamily="34" charset="0"/>
                <a:cs typeface="Arial" panose="020B0604020202020204" pitchFamily="34" charset="0"/>
              </a:rPr>
              <a:t>Example 16.9 </a:t>
            </a:r>
            <a:r>
              <a:rPr lang="en-US" dirty="0">
                <a:solidFill>
                  <a:srgbClr val="000000"/>
                </a:solidFill>
                <a:latin typeface="Arial" panose="020B0604020202020204" pitchFamily="34" charset="0"/>
                <a:cs typeface="Arial" panose="020B0604020202020204" pitchFamily="34" charset="0"/>
              </a:rPr>
              <a:t>Fred</a:t>
            </a:r>
          </a:p>
        </p:txBody>
      </p:sp>
      <p:pic>
        <p:nvPicPr>
          <p:cNvPr id="12" name="Picture Placeholder 11">
            <a:extLst>
              <a:ext uri="{FF2B5EF4-FFF2-40B4-BE49-F238E27FC236}">
                <a16:creationId xmlns:a16="http://schemas.microsoft.com/office/drawing/2014/main" id="{728C0178-B11F-4BB5-AB36-55DF1BE81D9F}"/>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4037452" y="2026610"/>
            <a:ext cx="914400" cy="914400"/>
          </a:xfrm>
          <a:prstGeom prst="rect">
            <a:avLst/>
          </a:prstGeom>
        </p:spPr>
      </p:pic>
      <p:sp>
        <p:nvSpPr>
          <p:cNvPr id="8" name="Content Placeholder 7">
            <a:extLst>
              <a:ext uri="{FF2B5EF4-FFF2-40B4-BE49-F238E27FC236}">
                <a16:creationId xmlns:a16="http://schemas.microsoft.com/office/drawing/2014/main" id="{E420B73B-8DC5-4D9C-94B6-24FDB3D95DDB}"/>
              </a:ext>
            </a:extLst>
          </p:cNvPr>
          <p:cNvSpPr>
            <a:spLocks noGrp="1"/>
          </p:cNvSpPr>
          <p:nvPr>
            <p:ph sz="quarter" idx="18"/>
          </p:nvPr>
        </p:nvSpPr>
        <p:spPr>
          <a:xfrm>
            <a:off x="743576" y="2950997"/>
            <a:ext cx="5447018" cy="989013"/>
          </a:xfrm>
        </p:spPr>
        <p:txBody>
          <a:bodyPr/>
          <a:lstStyle/>
          <a:p>
            <a:pPr marL="461963" lvl="1" indent="-461963">
              <a:lnSpc>
                <a:spcPct val="100000"/>
              </a:lnSpc>
              <a:spcBef>
                <a:spcPts val="624"/>
              </a:spcBef>
              <a:spcAft>
                <a:spcPts val="1200"/>
              </a:spcAft>
              <a:buClr>
                <a:srgbClr val="004A78"/>
              </a:buClr>
              <a:buFont typeface="+mj-lt"/>
              <a:buAutoNum type="arabicPeriod" startAt="2"/>
            </a:pPr>
            <a:r>
              <a:rPr lang="en-US" dirty="0">
                <a:solidFill>
                  <a:srgbClr val="000000"/>
                </a:solidFill>
                <a:latin typeface="Arial" panose="020B0604020202020204" pitchFamily="34" charset="0"/>
                <a:cs typeface="Arial" panose="020B0604020202020204" pitchFamily="34" charset="0"/>
              </a:rPr>
              <a:t>Specific subject matter destroyed</a:t>
            </a:r>
          </a:p>
          <a:p>
            <a:pPr marL="914400" lvl="3" indent="-452438">
              <a:lnSpc>
                <a:spcPct val="100000"/>
              </a:lnSpc>
              <a:spcBef>
                <a:spcPts val="624"/>
              </a:spcBef>
              <a:spcAft>
                <a:spcPts val="1200"/>
              </a:spcAft>
              <a:buClr>
                <a:srgbClr val="004A78"/>
              </a:buClr>
              <a:buFont typeface="Calibri" panose="020F0502020204030204" pitchFamily="34" charset="0"/>
              <a:buChar char="–"/>
            </a:pPr>
            <a:r>
              <a:rPr lang="en-US" sz="2000" b="1" dirty="0">
                <a:solidFill>
                  <a:srgbClr val="000000"/>
                </a:solidFill>
                <a:latin typeface="Arial" panose="020B0604020202020204" pitchFamily="34" charset="0"/>
                <a:cs typeface="Arial" panose="020B0604020202020204" pitchFamily="34" charset="0"/>
              </a:rPr>
              <a:t>Example 16.10 </a:t>
            </a:r>
            <a:r>
              <a:rPr lang="en-US" sz="2000" dirty="0">
                <a:solidFill>
                  <a:srgbClr val="000000"/>
                </a:solidFill>
                <a:latin typeface="Arial" panose="020B0604020202020204" pitchFamily="34" charset="0"/>
                <a:cs typeface="Arial" panose="020B0604020202020204" pitchFamily="34" charset="0"/>
              </a:rPr>
              <a:t>A-1 Farm Equipment</a:t>
            </a:r>
          </a:p>
        </p:txBody>
      </p:sp>
      <p:pic>
        <p:nvPicPr>
          <p:cNvPr id="14" name="Picture Placeholder 13">
            <a:extLst>
              <a:ext uri="{FF2B5EF4-FFF2-40B4-BE49-F238E27FC236}">
                <a16:creationId xmlns:a16="http://schemas.microsoft.com/office/drawing/2014/main" id="{17A85DF1-7FF1-4607-B339-9AB9EF4399E2}"/>
              </a:ext>
              <a:ext uri="{C183D7F6-B498-43B3-948B-1728B52AA6E4}">
                <adec:decorative xmlns:adec="http://schemas.microsoft.com/office/drawing/2017/decorative" val="1"/>
              </a:ext>
            </a:extLst>
          </p:cNvPr>
          <p:cNvPicPr>
            <a:picLocks noGrp="1" noChangeAspect="1"/>
          </p:cNvPicPr>
          <p:nvPr>
            <p:ph type="pic" sz="quarter" idx="20"/>
          </p:nvPr>
        </p:nvPicPr>
        <p:blipFill>
          <a:blip r:embed="rId5">
            <a:extLst>
              <a:ext uri="{96DAC541-7B7A-43D3-8B79-37D633B846F1}">
                <asvg:svgBlip xmlns:asvg="http://schemas.microsoft.com/office/drawing/2016/SVG/main" r:embed="rId6"/>
              </a:ext>
            </a:extLst>
          </a:blip>
          <a:stretch>
            <a:fillRect/>
          </a:stretch>
        </p:blipFill>
        <p:spPr>
          <a:xfrm>
            <a:off x="5933089" y="3302161"/>
            <a:ext cx="914400" cy="914400"/>
          </a:xfrm>
          <a:prstGeom prst="rect">
            <a:avLst/>
          </a:prstGeom>
        </p:spPr>
      </p:pic>
      <p:sp>
        <p:nvSpPr>
          <p:cNvPr id="15" name="Content Placeholder 14">
            <a:extLst>
              <a:ext uri="{FF2B5EF4-FFF2-40B4-BE49-F238E27FC236}">
                <a16:creationId xmlns:a16="http://schemas.microsoft.com/office/drawing/2014/main" id="{D5785BDE-1E21-48A4-8886-2731E1335553}"/>
              </a:ext>
            </a:extLst>
          </p:cNvPr>
          <p:cNvSpPr>
            <a:spLocks noGrp="1"/>
          </p:cNvSpPr>
          <p:nvPr>
            <p:ph sz="quarter" idx="26"/>
          </p:nvPr>
        </p:nvSpPr>
        <p:spPr>
          <a:xfrm>
            <a:off x="746234" y="4164362"/>
            <a:ext cx="6421821" cy="1041579"/>
          </a:xfrm>
        </p:spPr>
        <p:txBody>
          <a:bodyPr/>
          <a:lstStyle/>
          <a:p>
            <a:pPr marL="461963" lvl="1" indent="-461963">
              <a:lnSpc>
                <a:spcPct val="100000"/>
              </a:lnSpc>
              <a:spcBef>
                <a:spcPts val="624"/>
              </a:spcBef>
              <a:spcAft>
                <a:spcPts val="1200"/>
              </a:spcAft>
              <a:buClr>
                <a:srgbClr val="004A78"/>
              </a:buClr>
              <a:buFont typeface="+mj-lt"/>
              <a:buAutoNum type="arabicPeriod" startAt="3"/>
            </a:pPr>
            <a:r>
              <a:rPr lang="en-US" dirty="0">
                <a:solidFill>
                  <a:srgbClr val="000000"/>
                </a:solidFill>
                <a:latin typeface="Arial" panose="020B0604020202020204" pitchFamily="34" charset="0"/>
                <a:cs typeface="Arial" panose="020B0604020202020204" pitchFamily="34" charset="0"/>
              </a:rPr>
              <a:t>Change in law renders performance illegal</a:t>
            </a:r>
          </a:p>
          <a:p>
            <a:pPr marL="914400" lvl="3" indent="-452438">
              <a:lnSpc>
                <a:spcPct val="100000"/>
              </a:lnSpc>
              <a:spcBef>
                <a:spcPts val="624"/>
              </a:spcBef>
              <a:spcAft>
                <a:spcPts val="1200"/>
              </a:spcAft>
              <a:buClr>
                <a:srgbClr val="004A78"/>
              </a:buClr>
              <a:buFont typeface="Calibri" panose="020F0502020204030204" pitchFamily="34" charset="0"/>
              <a:buChar char="–"/>
            </a:pPr>
            <a:r>
              <a:rPr lang="en-US" sz="2200" b="1" dirty="0">
                <a:solidFill>
                  <a:srgbClr val="000000"/>
                </a:solidFill>
                <a:latin typeface="Arial" panose="020B0604020202020204" pitchFamily="34" charset="0"/>
                <a:cs typeface="Arial" panose="020B0604020202020204" pitchFamily="34" charset="0"/>
              </a:rPr>
              <a:t>Example 16.11 </a:t>
            </a:r>
            <a:r>
              <a:rPr lang="en-US" sz="2200" dirty="0">
                <a:solidFill>
                  <a:srgbClr val="000000"/>
                </a:solidFill>
                <a:latin typeface="Arial" panose="020B0604020202020204" pitchFamily="34" charset="0"/>
                <a:cs typeface="Arial" panose="020B0604020202020204" pitchFamily="34" charset="0"/>
              </a:rPr>
              <a:t>Russo</a:t>
            </a:r>
            <a:endParaRPr lang="en-US" sz="2200" dirty="0">
              <a:solidFill>
                <a:srgbClr val="000000"/>
              </a:solidFill>
            </a:endParaRPr>
          </a:p>
        </p:txBody>
      </p:sp>
      <p:pic>
        <p:nvPicPr>
          <p:cNvPr id="22" name="Picture Placeholder 21">
            <a:extLst>
              <a:ext uri="{FF2B5EF4-FFF2-40B4-BE49-F238E27FC236}">
                <a16:creationId xmlns:a16="http://schemas.microsoft.com/office/drawing/2014/main" id="{080B8DED-3DCA-429A-9C7F-5E265E0FDF85}"/>
              </a:ext>
              <a:ext uri="{C183D7F6-B498-43B3-948B-1728B52AA6E4}">
                <adec:decorative xmlns:adec="http://schemas.microsoft.com/office/drawing/2017/decorative" val="1"/>
              </a:ext>
            </a:extLst>
          </p:cNvPr>
          <p:cNvPicPr>
            <a:picLocks noGrp="1" noChangeAspect="1"/>
          </p:cNvPicPr>
          <p:nvPr>
            <p:ph type="pic" sz="quarter" idx="24"/>
          </p:nvPr>
        </p:nvPicPr>
        <p:blipFill>
          <a:blip r:embed="rId7">
            <a:extLst>
              <a:ext uri="{96DAC541-7B7A-43D3-8B79-37D633B846F1}">
                <asvg:svgBlip xmlns:asvg="http://schemas.microsoft.com/office/drawing/2016/SVG/main" r:embed="rId8"/>
              </a:ext>
            </a:extLst>
          </a:blip>
          <a:stretch>
            <a:fillRect/>
          </a:stretch>
        </p:blipFill>
        <p:spPr>
          <a:xfrm>
            <a:off x="4658382" y="4515893"/>
            <a:ext cx="914400" cy="914400"/>
          </a:xfrm>
          <a:prstGeom prst="rect">
            <a:avLst/>
          </a:prstGeom>
        </p:spPr>
      </p:pic>
    </p:spTree>
    <p:extLst>
      <p:ext uri="{BB962C8B-B14F-4D97-AF65-F5344CB8AC3E}">
        <p14:creationId xmlns:p14="http://schemas.microsoft.com/office/powerpoint/2010/main" val="1229952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a:t>Hampton Road </a:t>
            </a:r>
            <a:r>
              <a:rPr lang="en-US" dirty="0" err="1"/>
              <a:t>Bankshares</a:t>
            </a:r>
            <a:r>
              <a:rPr lang="en-US" dirty="0"/>
              <a:t>, Inc. v. Harvard</a:t>
            </a:r>
            <a:br>
              <a:rPr lang="en-US" dirty="0"/>
            </a:br>
            <a:r>
              <a:rPr lang="en-US" dirty="0"/>
              <a:t>Polling Question</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975945"/>
            <a:ext cx="10848656" cy="4204138"/>
          </a:xfrm>
        </p:spPr>
        <p:txBody>
          <a:bodyPr>
            <a:noAutofit/>
          </a:bodyPr>
          <a:lstStyle/>
          <a:p>
            <a:pPr>
              <a:lnSpc>
                <a:spcPct val="100000"/>
              </a:lnSpc>
            </a:pPr>
            <a:r>
              <a:rPr lang="en-US" sz="2800" dirty="0">
                <a:solidFill>
                  <a:srgbClr val="006298"/>
                </a:solidFill>
              </a:rPr>
              <a:t>Could the institution assert Troubled Assets Relief Program’s prohibition on “golden parachute” payments as a defense to a breach of contract action brought by one of its former senior executive officers?  </a:t>
            </a:r>
          </a:p>
          <a:p>
            <a:pPr marL="342900" indent="-342900" algn="ctr">
              <a:lnSpc>
                <a:spcPct val="100000"/>
              </a:lnSpc>
              <a:buFont typeface="Wingdings" pitchFamily="2" charset="2"/>
              <a:buChar char="q"/>
            </a:pPr>
            <a:r>
              <a:rPr lang="en-US" sz="2800" dirty="0">
                <a:solidFill>
                  <a:srgbClr val="006298"/>
                </a:solidFill>
              </a:rPr>
              <a:t>Yes</a:t>
            </a:r>
          </a:p>
          <a:p>
            <a:pPr marL="342900" indent="-342900" algn="ctr">
              <a:lnSpc>
                <a:spcPct val="100000"/>
              </a:lnSpc>
              <a:spcAft>
                <a:spcPts val="2400"/>
              </a:spcAft>
              <a:buFont typeface="Wingdings" pitchFamily="2" charset="2"/>
              <a:buChar char="q"/>
            </a:pPr>
            <a:r>
              <a:rPr lang="en-US" sz="2800" dirty="0">
                <a:solidFill>
                  <a:srgbClr val="006298"/>
                </a:solidFill>
              </a:rPr>
              <a:t>No</a:t>
            </a:r>
          </a:p>
          <a:p>
            <a:pPr>
              <a:lnSpc>
                <a:spcPct val="100000"/>
              </a:lnSpc>
            </a:pPr>
            <a:r>
              <a:rPr lang="en-US" sz="2800" dirty="0">
                <a:solidFill>
                  <a:srgbClr val="006298"/>
                </a:solidFill>
              </a:rPr>
              <a:t>Explain your reasoning to another person or classmate. </a:t>
            </a:r>
          </a:p>
        </p:txBody>
      </p:sp>
    </p:spTree>
    <p:extLst>
      <p:ext uri="{BB962C8B-B14F-4D97-AF65-F5344CB8AC3E}">
        <p14:creationId xmlns:p14="http://schemas.microsoft.com/office/powerpoint/2010/main" val="86109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Temporary Impossibility</a:t>
            </a:r>
          </a:p>
        </p:txBody>
      </p:sp>
      <p:sp>
        <p:nvSpPr>
          <p:cNvPr id="6" name="Text Placeholder 5">
            <a:extLst>
              <a:ext uri="{FF2B5EF4-FFF2-40B4-BE49-F238E27FC236}">
                <a16:creationId xmlns:a16="http://schemas.microsoft.com/office/drawing/2014/main" id="{09BC9674-00AE-434D-9FA6-E3A3AFAB8BA0}"/>
              </a:ext>
            </a:extLst>
          </p:cNvPr>
          <p:cNvSpPr>
            <a:spLocks noGrp="1"/>
          </p:cNvSpPr>
          <p:nvPr>
            <p:ph type="body" sz="quarter" idx="17"/>
          </p:nvPr>
        </p:nvSpPr>
        <p:spPr>
          <a:xfrm>
            <a:off x="743576" y="1638300"/>
            <a:ext cx="8095624" cy="1088345"/>
          </a:xfrm>
        </p:spPr>
        <p:txBody>
          <a:bodyPr>
            <a:normAutofit/>
          </a:bodyPr>
          <a:lstStyle/>
          <a:p>
            <a:pPr marL="461963" indent="-461963">
              <a:lnSpc>
                <a:spcPct val="100000"/>
              </a:lnSpc>
              <a:spcBef>
                <a:spcPts val="624"/>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Once temporary pause ceases, contract must resume</a:t>
            </a:r>
          </a:p>
          <a:p>
            <a:pPr marL="914400" lvl="1" indent="-452438">
              <a:lnSpc>
                <a:spcPct val="100000"/>
              </a:lnSpc>
              <a:spcBef>
                <a:spcPts val="624"/>
              </a:spcBef>
              <a:spcAft>
                <a:spcPts val="1200"/>
              </a:spcAft>
              <a:buClr>
                <a:srgbClr val="004A78"/>
              </a:buClr>
              <a:buFont typeface="Calibri" panose="020F0502020204030204" pitchFamily="34" charset="0"/>
              <a:buChar char="–"/>
            </a:pPr>
            <a:r>
              <a:rPr lang="en-US" sz="2200" b="1" dirty="0">
                <a:solidFill>
                  <a:srgbClr val="000000"/>
                </a:solidFill>
                <a:latin typeface="Arial" panose="020B0604020202020204" pitchFamily="34" charset="0"/>
                <a:cs typeface="Arial" panose="020B0604020202020204" pitchFamily="34" charset="0"/>
              </a:rPr>
              <a:t>Example 16.12 </a:t>
            </a:r>
            <a:r>
              <a:rPr lang="en-US" sz="2200" dirty="0">
                <a:solidFill>
                  <a:srgbClr val="000000"/>
                </a:solidFill>
                <a:latin typeface="Arial" panose="020B0604020202020204" pitchFamily="34" charset="0"/>
                <a:cs typeface="Arial" panose="020B0604020202020204" pitchFamily="34" charset="0"/>
              </a:rPr>
              <a:t>Mindy and Lyn</a:t>
            </a:r>
          </a:p>
        </p:txBody>
      </p:sp>
      <p:pic>
        <p:nvPicPr>
          <p:cNvPr id="10" name="Picture Placeholder 9">
            <a:extLst>
              <a:ext uri="{FF2B5EF4-FFF2-40B4-BE49-F238E27FC236}">
                <a16:creationId xmlns:a16="http://schemas.microsoft.com/office/drawing/2014/main" id="{1270354C-EB07-485D-B2B4-88C391595A94}"/>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5416840" y="2100003"/>
            <a:ext cx="914400" cy="914400"/>
          </a:xfrm>
          <a:prstGeom prst="rect">
            <a:avLst/>
          </a:prstGeom>
        </p:spPr>
      </p:pic>
      <p:sp>
        <p:nvSpPr>
          <p:cNvPr id="8" name="Content Placeholder 7">
            <a:extLst>
              <a:ext uri="{FF2B5EF4-FFF2-40B4-BE49-F238E27FC236}">
                <a16:creationId xmlns:a16="http://schemas.microsoft.com/office/drawing/2014/main" id="{E420B73B-8DC5-4D9C-94B6-24FDB3D95DDB}"/>
              </a:ext>
            </a:extLst>
          </p:cNvPr>
          <p:cNvSpPr>
            <a:spLocks noGrp="1"/>
          </p:cNvSpPr>
          <p:nvPr>
            <p:ph sz="quarter" idx="18"/>
          </p:nvPr>
        </p:nvSpPr>
        <p:spPr>
          <a:xfrm>
            <a:off x="743576" y="2950997"/>
            <a:ext cx="5793858" cy="989013"/>
          </a:xfrm>
        </p:spPr>
        <p:txBody>
          <a:bodyPr/>
          <a:lstStyle/>
          <a:p>
            <a:pPr marL="914400" lvl="1" indent="-452438">
              <a:lnSpc>
                <a:spcPct val="150000"/>
              </a:lnSpc>
              <a:buClr>
                <a:srgbClr val="004A78"/>
              </a:buClr>
              <a:buFont typeface="Calibri" panose="020F0502020204030204" pitchFamily="34" charset="0"/>
              <a:buChar char="–"/>
            </a:pPr>
            <a:r>
              <a:rPr lang="en-US" sz="2000" b="1" dirty="0">
                <a:solidFill>
                  <a:srgbClr val="000000"/>
                </a:solidFill>
                <a:latin typeface="Arial" panose="020B0604020202020204" pitchFamily="34" charset="0"/>
                <a:cs typeface="Arial" panose="020B0604020202020204" pitchFamily="34" charset="0"/>
              </a:rPr>
              <a:t>Classic Case example 16.13 </a:t>
            </a:r>
            <a:r>
              <a:rPr lang="en-US" sz="2000" dirty="0">
                <a:solidFill>
                  <a:srgbClr val="000000"/>
                </a:solidFill>
                <a:latin typeface="Arial" panose="020B0604020202020204" pitchFamily="34" charset="0"/>
                <a:cs typeface="Arial" panose="020B0604020202020204" pitchFamily="34" charset="0"/>
              </a:rPr>
              <a:t>Gene Autry</a:t>
            </a:r>
          </a:p>
        </p:txBody>
      </p:sp>
      <p:pic>
        <p:nvPicPr>
          <p:cNvPr id="13" name="Picture Placeholder 12">
            <a:extLst>
              <a:ext uri="{FF2B5EF4-FFF2-40B4-BE49-F238E27FC236}">
                <a16:creationId xmlns:a16="http://schemas.microsoft.com/office/drawing/2014/main" id="{2728E2B9-528F-4C03-B8EE-65F91FEF0346}"/>
              </a:ext>
              <a:ext uri="{C183D7F6-B498-43B3-948B-1728B52AA6E4}">
                <adec:decorative xmlns:adec="http://schemas.microsoft.com/office/drawing/2017/decorative" val="1"/>
              </a:ext>
            </a:extLst>
          </p:cNvPr>
          <p:cNvPicPr>
            <a:picLocks noGrp="1" noChangeAspect="1"/>
          </p:cNvPicPr>
          <p:nvPr>
            <p:ph type="pic" sz="quarter" idx="20"/>
          </p:nvPr>
        </p:nvPicPr>
        <p:blipFill>
          <a:blip r:embed="rId5">
            <a:extLst>
              <a:ext uri="{96DAC541-7B7A-43D3-8B79-37D633B846F1}">
                <asvg:svgBlip xmlns:asvg="http://schemas.microsoft.com/office/drawing/2016/SVG/main" r:embed="rId6"/>
              </a:ext>
            </a:extLst>
          </a:blip>
          <a:stretch>
            <a:fillRect/>
          </a:stretch>
        </p:blipFill>
        <p:spPr>
          <a:xfrm>
            <a:off x="6537434" y="2870515"/>
            <a:ext cx="914400" cy="914400"/>
          </a:xfrm>
          <a:prstGeom prst="rect">
            <a:avLst/>
          </a:prstGeom>
        </p:spPr>
      </p:pic>
      <p:sp>
        <p:nvSpPr>
          <p:cNvPr id="15" name="Content Placeholder 14">
            <a:extLst>
              <a:ext uri="{FF2B5EF4-FFF2-40B4-BE49-F238E27FC236}">
                <a16:creationId xmlns:a16="http://schemas.microsoft.com/office/drawing/2014/main" id="{D5785BDE-1E21-48A4-8886-2731E1335553}"/>
              </a:ext>
            </a:extLst>
          </p:cNvPr>
          <p:cNvSpPr>
            <a:spLocks noGrp="1"/>
          </p:cNvSpPr>
          <p:nvPr>
            <p:ph sz="quarter" idx="26"/>
          </p:nvPr>
        </p:nvSpPr>
        <p:spPr>
          <a:xfrm>
            <a:off x="746234" y="3784916"/>
            <a:ext cx="10857187" cy="2447718"/>
          </a:xfrm>
        </p:spPr>
        <p:txBody>
          <a:bodyPr/>
          <a:lstStyle/>
          <a:p>
            <a:pPr>
              <a:lnSpc>
                <a:spcPct val="100000"/>
              </a:lnSpc>
              <a:spcBef>
                <a:spcPts val="624"/>
              </a:spcBef>
              <a:spcAft>
                <a:spcPts val="1200"/>
              </a:spcAft>
            </a:pPr>
            <a:r>
              <a:rPr lang="en-US" sz="2400" b="1" dirty="0">
                <a:solidFill>
                  <a:srgbClr val="004A78"/>
                </a:solidFill>
                <a:latin typeface="Arial" panose="020B0604020202020204" pitchFamily="34" charset="0"/>
                <a:cs typeface="Arial" panose="020B0604020202020204" pitchFamily="34" charset="0"/>
              </a:rPr>
              <a:t>Commercial Impracticability</a:t>
            </a:r>
          </a:p>
          <a:p>
            <a:pPr marL="914400" lvl="1" indent="-452438">
              <a:lnSpc>
                <a:spcPct val="100000"/>
              </a:lnSpc>
              <a:spcBef>
                <a:spcPts val="624"/>
              </a:spcBef>
              <a:spcAft>
                <a:spcPts val="1200"/>
              </a:spcAft>
              <a:buFont typeface="Calibri" panose="020F0502020204030204" pitchFamily="34" charset="0"/>
              <a:buChar char="–"/>
            </a:pPr>
            <a:r>
              <a:rPr lang="en-US" sz="2200" dirty="0">
                <a:solidFill>
                  <a:srgbClr val="000000"/>
                </a:solidFill>
                <a:latin typeface="Arial" panose="020B0604020202020204" pitchFamily="34" charset="0"/>
                <a:cs typeface="Arial" panose="020B0604020202020204" pitchFamily="34" charset="0"/>
              </a:rPr>
              <a:t>Extreme difficulty, or cost was unforeseeable when contract was formed</a:t>
            </a:r>
          </a:p>
          <a:p>
            <a:pPr>
              <a:lnSpc>
                <a:spcPct val="100000"/>
              </a:lnSpc>
              <a:spcBef>
                <a:spcPts val="624"/>
              </a:spcBef>
              <a:spcAft>
                <a:spcPts val="1200"/>
              </a:spcAft>
            </a:pPr>
            <a:r>
              <a:rPr lang="en-US" sz="2400" b="1" dirty="0">
                <a:solidFill>
                  <a:srgbClr val="004A78"/>
                </a:solidFill>
                <a:latin typeface="Arial" panose="020B0604020202020204" pitchFamily="34" charset="0"/>
                <a:cs typeface="Arial" panose="020B0604020202020204" pitchFamily="34" charset="0"/>
              </a:rPr>
              <a:t>Frustration of Purpose</a:t>
            </a:r>
          </a:p>
          <a:p>
            <a:pPr marL="914400" lvl="1" indent="-452438">
              <a:lnSpc>
                <a:spcPct val="100000"/>
              </a:lnSpc>
              <a:spcBef>
                <a:spcPts val="624"/>
              </a:spcBef>
              <a:spcAft>
                <a:spcPts val="1200"/>
              </a:spcAft>
              <a:buFont typeface="Calibri" panose="020F0502020204030204" pitchFamily="34" charset="0"/>
              <a:buChar char="–"/>
            </a:pPr>
            <a:r>
              <a:rPr lang="en-US" sz="2200" dirty="0">
                <a:solidFill>
                  <a:srgbClr val="000000"/>
                </a:solidFill>
                <a:latin typeface="Arial" panose="020B0604020202020204" pitchFamily="34" charset="0"/>
                <a:cs typeface="Arial" panose="020B0604020202020204" pitchFamily="34" charset="0"/>
              </a:rPr>
              <a:t>Involves decrease in value of what party receives under contract</a:t>
            </a:r>
          </a:p>
        </p:txBody>
      </p:sp>
    </p:spTree>
    <p:extLst>
      <p:ext uri="{BB962C8B-B14F-4D97-AF65-F5344CB8AC3E}">
        <p14:creationId xmlns:p14="http://schemas.microsoft.com/office/powerpoint/2010/main" val="229806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Knowledge Check 2</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4457700"/>
          </a:xfrm>
        </p:spPr>
        <p:txBody>
          <a:bodyPr>
            <a:noAutofit/>
          </a:bodyPr>
          <a:lstStyle/>
          <a:p>
            <a:pPr>
              <a:lnSpc>
                <a:spcPct val="100000"/>
              </a:lnSpc>
              <a:spcAft>
                <a:spcPts val="1800"/>
              </a:spcAft>
            </a:pPr>
            <a:r>
              <a:rPr lang="en-US" sz="2600" dirty="0"/>
              <a:t>After a contract has been made, supervening events such as __________ may make performance objectively impossible, and thus discharge the contract.</a:t>
            </a:r>
          </a:p>
          <a:p>
            <a:pPr marL="1431925" lvl="4" indent="-461963">
              <a:lnSpc>
                <a:spcPct val="100000"/>
              </a:lnSpc>
              <a:buClr>
                <a:srgbClr val="004A78"/>
              </a:buClr>
              <a:buFont typeface="+mj-lt"/>
              <a:buAutoNum type="alphaUcPeriod"/>
              <a:tabLst>
                <a:tab pos="1431925" algn="l"/>
              </a:tabLst>
            </a:pPr>
            <a:r>
              <a:rPr lang="en-US" sz="2600" dirty="0"/>
              <a:t>Earthquake</a:t>
            </a:r>
          </a:p>
          <a:p>
            <a:pPr marL="1431925" lvl="4" indent="-461963">
              <a:lnSpc>
                <a:spcPct val="100000"/>
              </a:lnSpc>
              <a:buClr>
                <a:srgbClr val="004A78"/>
              </a:buClr>
              <a:buFont typeface="+mj-lt"/>
              <a:buAutoNum type="alphaUcPeriod"/>
              <a:tabLst>
                <a:tab pos="1431925" algn="l"/>
              </a:tabLst>
            </a:pPr>
            <a:r>
              <a:rPr lang="en-US" sz="2600" dirty="0"/>
              <a:t>Fire</a:t>
            </a:r>
          </a:p>
          <a:p>
            <a:pPr marL="1431925" lvl="4" indent="-461963">
              <a:lnSpc>
                <a:spcPct val="100000"/>
              </a:lnSpc>
              <a:buClr>
                <a:srgbClr val="004A78"/>
              </a:buClr>
              <a:buFont typeface="+mj-lt"/>
              <a:buAutoNum type="alphaUcPeriod"/>
              <a:tabLst>
                <a:tab pos="1431925" algn="l"/>
              </a:tabLst>
            </a:pPr>
            <a:r>
              <a:rPr lang="en-US" sz="2600" dirty="0">
                <a:latin typeface="Arial" panose="020B0604020202020204" pitchFamily="34" charset="0"/>
                <a:cs typeface="Arial" panose="020B0604020202020204" pitchFamily="34" charset="0"/>
              </a:rPr>
              <a:t>Hurricane</a:t>
            </a:r>
          </a:p>
          <a:p>
            <a:pPr marL="1431925" lvl="4" indent="-461963">
              <a:lnSpc>
                <a:spcPct val="100000"/>
              </a:lnSpc>
              <a:buClr>
                <a:srgbClr val="004A78"/>
              </a:buClr>
              <a:buFont typeface="+mj-lt"/>
              <a:buAutoNum type="alphaUcPeriod"/>
              <a:tabLst>
                <a:tab pos="1431925" algn="l"/>
              </a:tabLst>
            </a:pPr>
            <a:r>
              <a:rPr lang="en-US" sz="2600" dirty="0"/>
              <a:t>All of the above</a:t>
            </a:r>
          </a:p>
        </p:txBody>
      </p:sp>
    </p:spTree>
    <p:extLst>
      <p:ext uri="{BB962C8B-B14F-4D97-AF65-F5344CB8AC3E}">
        <p14:creationId xmlns:p14="http://schemas.microsoft.com/office/powerpoint/2010/main" val="2241672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Knowledge Check Video: Contract Capacity</a:t>
            </a:r>
          </a:p>
        </p:txBody>
      </p:sp>
      <p:pic>
        <p:nvPicPr>
          <p:cNvPr id="6" name="Contract Capacity" descr="Knowledge Check Video: Contract Capacity">
            <a:hlinkClick r:id="" action="ppaction://media"/>
            <a:extLst>
              <a:ext uri="{FF2B5EF4-FFF2-40B4-BE49-F238E27FC236}">
                <a16:creationId xmlns:a16="http://schemas.microsoft.com/office/drawing/2014/main" id="{2F5C3C15-3CE4-47A4-9904-8BC577E97060}"/>
              </a:ext>
            </a:extLst>
          </p:cNvPr>
          <p:cNvPicPr>
            <a:picLocks noGrp="1" noChangeAspect="1"/>
          </p:cNvPicPr>
          <p:nvPr>
            <p:ph type="media" sz="quarter" idx="23"/>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4AD6AE31-F4F5-456B-A091-D3FFFFE7D9DD}" label="blaw_ql_yordy_contract_capacity" lang="" r:embed="rId4"/>
                        </p173:trackLst>
                      </p173:tracksInfo>
                    </p:ext>
                  </p14:extLst>
                </p14:media>
              </p:ext>
            </p:extLst>
          </p:nvPr>
        </p:nvPicPr>
        <p:blipFill>
          <a:blip r:embed="rId5"/>
          <a:stretch>
            <a:fillRect/>
          </a:stretch>
        </p:blipFill>
        <p:spPr>
          <a:xfrm>
            <a:off x="2946800" y="1266352"/>
            <a:ext cx="6298400" cy="4723800"/>
          </a:xfrm>
          <a:prstGeom prst="rect">
            <a:avLst/>
          </a:prstGeom>
        </p:spPr>
      </p:pic>
      <p:graphicFrame>
        <p:nvGraphicFramePr>
          <p:cNvPr id="7" name="Object 6" descr="Contract Capacity transcripts">
            <a:extLst>
              <a:ext uri="{FF2B5EF4-FFF2-40B4-BE49-F238E27FC236}">
                <a16:creationId xmlns:a16="http://schemas.microsoft.com/office/drawing/2014/main" id="{F36D0E1D-CBCD-40AA-B794-B40484EA9552}"/>
              </a:ext>
            </a:extLst>
          </p:cNvPr>
          <p:cNvGraphicFramePr>
            <a:graphicFrameLocks noChangeAspect="1"/>
          </p:cNvGraphicFramePr>
          <p:nvPr>
            <p:extLst>
              <p:ext uri="{D42A27DB-BD31-4B8C-83A1-F6EECF244321}">
                <p14:modId xmlns:p14="http://schemas.microsoft.com/office/powerpoint/2010/main" val="3894972006"/>
              </p:ext>
            </p:extLst>
          </p:nvPr>
        </p:nvGraphicFramePr>
        <p:xfrm>
          <a:off x="9609221" y="2294188"/>
          <a:ext cx="914400" cy="771525"/>
        </p:xfrm>
        <a:graphic>
          <a:graphicData uri="http://schemas.openxmlformats.org/presentationml/2006/ole">
            <mc:AlternateContent xmlns:mc="http://schemas.openxmlformats.org/markup-compatibility/2006">
              <mc:Choice xmlns:v="urn:schemas-microsoft-com:vml" Requires="v">
                <p:oleObj name="Document" showAsIcon="1" r:id="rId6" imgW="914545" imgH="771380" progId="Word.Document.12">
                  <p:embed/>
                </p:oleObj>
              </mc:Choice>
              <mc:Fallback>
                <p:oleObj name="Document" showAsIcon="1" r:id="rId6" imgW="914545" imgH="771380" progId="Word.Document.12">
                  <p:embed/>
                  <p:pic>
                    <p:nvPicPr>
                      <p:cNvPr id="0" name=""/>
                      <p:cNvPicPr/>
                      <p:nvPr/>
                    </p:nvPicPr>
                    <p:blipFill>
                      <a:blip r:embed="rId7"/>
                      <a:stretch>
                        <a:fillRect/>
                      </a:stretch>
                    </p:blipFill>
                    <p:spPr>
                      <a:xfrm>
                        <a:off x="9609221" y="229418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1958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9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p:txBody>
          <a:bodyPr/>
          <a:lstStyle/>
          <a:p>
            <a:r>
              <a:rPr lang="en-IN" dirty="0"/>
              <a:t>Chapter Objectives</a:t>
            </a:r>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a:lnSpc>
                <a:spcPct val="100000"/>
              </a:lnSpc>
            </a:pPr>
            <a:r>
              <a:rPr lang="en-US" sz="2400" dirty="0"/>
              <a:t>By the end of this chapter, you should be able to:</a:t>
            </a:r>
          </a:p>
          <a:p>
            <a:pPr marL="461963" indent="-461963">
              <a:lnSpc>
                <a:spcPct val="100000"/>
              </a:lnSpc>
              <a:buFont typeface="Arial" panose="020B0604020202020204" pitchFamily="34" charset="0"/>
              <a:buChar char="•"/>
            </a:pPr>
            <a:r>
              <a:rPr lang="en-US" sz="2400" dirty="0"/>
              <a:t>Describe how contract conditions affect performance.</a:t>
            </a:r>
          </a:p>
          <a:p>
            <a:pPr marL="461963" indent="-461963">
              <a:lnSpc>
                <a:spcPct val="100000"/>
              </a:lnSpc>
              <a:buFont typeface="Arial" panose="020B0604020202020204" pitchFamily="34" charset="0"/>
              <a:buChar char="•"/>
            </a:pPr>
            <a:r>
              <a:rPr lang="en-US" sz="2400" dirty="0"/>
              <a:t>Identify possible grounds for discharge of a contract.</a:t>
            </a:r>
          </a:p>
          <a:p>
            <a:pPr marL="461963" indent="-461963">
              <a:lnSpc>
                <a:spcPct val="100000"/>
              </a:lnSpc>
              <a:buFont typeface="Arial" panose="020B0604020202020204" pitchFamily="34" charset="0"/>
              <a:buChar char="•"/>
            </a:pPr>
            <a:r>
              <a:rPr lang="en-US" sz="2400" dirty="0"/>
              <a:t>Describe the remedies available after an anticipatory repudiation.</a:t>
            </a:r>
          </a:p>
          <a:p>
            <a:pPr marL="461963" indent="-461963">
              <a:lnSpc>
                <a:spcPct val="100000"/>
              </a:lnSpc>
              <a:buFont typeface="Arial" panose="020B0604020202020204" pitchFamily="34" charset="0"/>
              <a:buChar char="•"/>
            </a:pPr>
            <a:r>
              <a:rPr lang="en-US" sz="2400" dirty="0"/>
              <a:t>Compare commercial impracticability, and frustration of purpose as they apply to contract law.</a:t>
            </a:r>
          </a:p>
          <a:p>
            <a:pPr marL="461963" indent="-461963">
              <a:lnSpc>
                <a:spcPct val="100000"/>
              </a:lnSpc>
              <a:buFont typeface="Arial" panose="020B0604020202020204" pitchFamily="34" charset="0"/>
              <a:buChar char="•"/>
            </a:pPr>
            <a:r>
              <a:rPr lang="en-US" sz="2400" dirty="0"/>
              <a:t>Describe the impact of mental capacity in determining the validity of a contract.</a:t>
            </a:r>
          </a:p>
        </p:txBody>
      </p:sp>
    </p:spTree>
    <p:extLst>
      <p:ext uri="{BB962C8B-B14F-4D97-AF65-F5344CB8AC3E}">
        <p14:creationId xmlns:p14="http://schemas.microsoft.com/office/powerpoint/2010/main" val="1991519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Knowledge Check Video Question</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4457700"/>
          </a:xfrm>
        </p:spPr>
        <p:txBody>
          <a:bodyPr>
            <a:noAutofit/>
          </a:bodyPr>
          <a:lstStyle/>
          <a:p>
            <a:pPr>
              <a:lnSpc>
                <a:spcPct val="100000"/>
              </a:lnSpc>
            </a:pPr>
            <a:r>
              <a:rPr lang="en-US" sz="2600" dirty="0">
                <a:solidFill>
                  <a:srgbClr val="006298"/>
                </a:solidFill>
              </a:rPr>
              <a:t>Which statement here is false?</a:t>
            </a:r>
          </a:p>
          <a:p>
            <a:pPr marL="1431925" indent="-514350">
              <a:lnSpc>
                <a:spcPct val="100000"/>
              </a:lnSpc>
              <a:buFont typeface="+mj-lt"/>
              <a:buAutoNum type="alphaUcPeriod"/>
            </a:pPr>
            <a:r>
              <a:rPr lang="en-US" sz="2600" dirty="0">
                <a:solidFill>
                  <a:srgbClr val="006298"/>
                </a:solidFill>
              </a:rPr>
              <a:t>Age, sobriety, and sanity are needed to evaluate capacity.</a:t>
            </a:r>
          </a:p>
          <a:p>
            <a:pPr marL="1431925" indent="-514350">
              <a:lnSpc>
                <a:spcPct val="100000"/>
              </a:lnSpc>
              <a:buFont typeface="+mj-lt"/>
              <a:buAutoNum type="alphaUcPeriod"/>
            </a:pPr>
            <a:r>
              <a:rPr lang="en-US" sz="2600" dirty="0">
                <a:solidFill>
                  <a:srgbClr val="006298"/>
                </a:solidFill>
              </a:rPr>
              <a:t>In Nebraska and Alabama, 19 is the age to contract.</a:t>
            </a:r>
          </a:p>
          <a:p>
            <a:pPr marL="1431925" indent="-514350">
              <a:lnSpc>
                <a:spcPct val="100000"/>
              </a:lnSpc>
              <a:buFont typeface="+mj-lt"/>
              <a:buAutoNum type="alphaUcPeriod"/>
            </a:pPr>
            <a:r>
              <a:rPr lang="en-US" sz="2600" dirty="0">
                <a:solidFill>
                  <a:srgbClr val="006298"/>
                </a:solidFill>
              </a:rPr>
              <a:t>A person is insane if they understand the nature of their actions.</a:t>
            </a:r>
          </a:p>
          <a:p>
            <a:pPr marL="1431925" indent="-514350">
              <a:lnSpc>
                <a:spcPct val="100000"/>
              </a:lnSpc>
              <a:buFont typeface="+mj-lt"/>
              <a:buAutoNum type="alphaUcPeriod"/>
            </a:pPr>
            <a:r>
              <a:rPr lang="en-US" sz="2600" dirty="0">
                <a:solidFill>
                  <a:srgbClr val="006298"/>
                </a:solidFill>
              </a:rPr>
              <a:t>None of the above.</a:t>
            </a:r>
          </a:p>
        </p:txBody>
      </p:sp>
    </p:spTree>
    <p:extLst>
      <p:ext uri="{BB962C8B-B14F-4D97-AF65-F5344CB8AC3E}">
        <p14:creationId xmlns:p14="http://schemas.microsoft.com/office/powerpoint/2010/main" val="2575709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Video Debrief: Contract Capacity</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4457700"/>
          </a:xfrm>
        </p:spPr>
        <p:txBody>
          <a:bodyPr>
            <a:noAutofit/>
          </a:bodyPr>
          <a:lstStyle/>
          <a:p>
            <a:pPr>
              <a:lnSpc>
                <a:spcPct val="100000"/>
              </a:lnSpc>
              <a:spcBef>
                <a:spcPts val="624"/>
              </a:spcBef>
              <a:spcAft>
                <a:spcPts val="1800"/>
              </a:spcAft>
            </a:pPr>
            <a:r>
              <a:rPr lang="en-US" sz="2600" dirty="0">
                <a:solidFill>
                  <a:srgbClr val="006298"/>
                </a:solidFill>
              </a:rPr>
              <a:t>If Robert has memory issues from time to time that may be symptomatic of early onset dementia, would he have the capacity to contract if he’s thinking of creating a living trust?</a:t>
            </a:r>
          </a:p>
          <a:p>
            <a:pPr>
              <a:lnSpc>
                <a:spcPct val="100000"/>
              </a:lnSpc>
              <a:spcBef>
                <a:spcPts val="624"/>
              </a:spcBef>
              <a:spcAft>
                <a:spcPts val="1800"/>
              </a:spcAft>
            </a:pPr>
            <a:r>
              <a:rPr lang="en-US" sz="2600" dirty="0">
                <a:solidFill>
                  <a:srgbClr val="006298"/>
                </a:solidFill>
              </a:rPr>
              <a:t>Explain your answer.</a:t>
            </a:r>
          </a:p>
        </p:txBody>
      </p:sp>
    </p:spTree>
    <p:extLst>
      <p:ext uri="{BB962C8B-B14F-4D97-AF65-F5344CB8AC3E}">
        <p14:creationId xmlns:p14="http://schemas.microsoft.com/office/powerpoint/2010/main" val="2715034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Self-Assessment</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3769442"/>
          </a:xfrm>
        </p:spPr>
        <p:txBody>
          <a:bodyPr>
            <a:noAutofit/>
          </a:bodyPr>
          <a:lstStyle/>
          <a:p>
            <a:pPr marL="514350" indent="-514350">
              <a:lnSpc>
                <a:spcPct val="100000"/>
              </a:lnSpc>
              <a:buFont typeface="+mj-lt"/>
              <a:buAutoNum type="arabicPeriod"/>
            </a:pPr>
            <a:r>
              <a:rPr lang="en-US" sz="2600" dirty="0"/>
              <a:t>What concepts did you find difficult, and thus need to review?</a:t>
            </a:r>
          </a:p>
          <a:p>
            <a:pPr marL="514350" indent="-514350">
              <a:lnSpc>
                <a:spcPct val="100000"/>
              </a:lnSpc>
              <a:buFont typeface="+mj-lt"/>
              <a:buAutoNum type="arabicPeriod"/>
            </a:pPr>
            <a:r>
              <a:rPr lang="en-US" sz="2600" dirty="0"/>
              <a:t>How might the topics in this chapter come up in the future in your personal (or work) life?</a:t>
            </a:r>
          </a:p>
          <a:p>
            <a:pPr marL="514350" indent="-514350">
              <a:lnSpc>
                <a:spcPct val="100000"/>
              </a:lnSpc>
              <a:buFont typeface="+mj-lt"/>
              <a:buAutoNum type="arabicPeriod"/>
            </a:pPr>
            <a:r>
              <a:rPr lang="en-US" sz="2600" dirty="0"/>
              <a:t>How can you use your personal (or work) experience to contribute for a class discussion on the topics in this chapter?</a:t>
            </a:r>
          </a:p>
          <a:p>
            <a:pPr marL="514350" indent="-514350">
              <a:lnSpc>
                <a:spcPct val="100000"/>
              </a:lnSpc>
              <a:buFont typeface="+mj-lt"/>
              <a:buAutoNum type="arabicPeriod"/>
            </a:pPr>
            <a:r>
              <a:rPr lang="en-US" sz="2600" dirty="0"/>
              <a:t>Which topics would you like to independently learn more about?</a:t>
            </a:r>
          </a:p>
        </p:txBody>
      </p:sp>
    </p:spTree>
    <p:extLst>
      <p:ext uri="{BB962C8B-B14F-4D97-AF65-F5344CB8AC3E}">
        <p14:creationId xmlns:p14="http://schemas.microsoft.com/office/powerpoint/2010/main" val="3685785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7" y="1638300"/>
            <a:ext cx="10858488" cy="4545932"/>
          </a:xfrm>
        </p:spPr>
        <p:txBody>
          <a:bodyPr>
            <a:noAutofit/>
          </a:bodyPr>
          <a:lstStyle/>
          <a:p>
            <a:pPr>
              <a:lnSpc>
                <a:spcPct val="100000"/>
              </a:lnSpc>
            </a:pPr>
            <a:r>
              <a:rPr lang="en-US" sz="2400" dirty="0"/>
              <a:t>Now that the lesson has ended, you should have learned how to:</a:t>
            </a:r>
          </a:p>
          <a:p>
            <a:pPr marL="461963" indent="-461963">
              <a:lnSpc>
                <a:spcPct val="100000"/>
              </a:lnSpc>
              <a:buFont typeface="Arial" panose="020B0604020202020204" pitchFamily="34" charset="0"/>
              <a:buChar char="•"/>
            </a:pPr>
            <a:r>
              <a:rPr lang="en-US" sz="2400" dirty="0"/>
              <a:t>Describe how contract conditions affect performance.</a:t>
            </a:r>
          </a:p>
          <a:p>
            <a:pPr marL="461963" indent="-461963">
              <a:lnSpc>
                <a:spcPct val="100000"/>
              </a:lnSpc>
              <a:buFont typeface="Arial" panose="020B0604020202020204" pitchFamily="34" charset="0"/>
              <a:buChar char="•"/>
            </a:pPr>
            <a:r>
              <a:rPr lang="en-US" sz="2400" dirty="0"/>
              <a:t>Identify possible grounds for discharge of a contract.</a:t>
            </a:r>
          </a:p>
          <a:p>
            <a:pPr marL="461963" indent="-461963">
              <a:lnSpc>
                <a:spcPct val="100000"/>
              </a:lnSpc>
              <a:buFont typeface="Arial" panose="020B0604020202020204" pitchFamily="34" charset="0"/>
              <a:buChar char="•"/>
            </a:pPr>
            <a:r>
              <a:rPr lang="en-US" sz="2400" dirty="0"/>
              <a:t>Describe the remedies available after an anticipatory repudiation.</a:t>
            </a:r>
          </a:p>
          <a:p>
            <a:pPr marL="461963" indent="-461963">
              <a:lnSpc>
                <a:spcPct val="100000"/>
              </a:lnSpc>
              <a:buFont typeface="Arial" panose="020B0604020202020204" pitchFamily="34" charset="0"/>
              <a:buChar char="•"/>
            </a:pPr>
            <a:r>
              <a:rPr lang="en-US" sz="2400" dirty="0"/>
              <a:t>Compare commercial impracticability, and frustration of purpose as they apply to contract law.</a:t>
            </a:r>
          </a:p>
          <a:p>
            <a:pPr marL="461963" indent="-461963">
              <a:lnSpc>
                <a:spcPct val="100000"/>
              </a:lnSpc>
              <a:buFont typeface="Arial" panose="020B0604020202020204" pitchFamily="34" charset="0"/>
              <a:buChar char="•"/>
            </a:pPr>
            <a:r>
              <a:rPr lang="en-US" sz="2400" dirty="0"/>
              <a:t>Describe the impact of mental capacity in determining the validity of a contract.</a:t>
            </a:r>
          </a:p>
        </p:txBody>
      </p:sp>
    </p:spTree>
    <p:extLst>
      <p:ext uri="{BB962C8B-B14F-4D97-AF65-F5344CB8AC3E}">
        <p14:creationId xmlns:p14="http://schemas.microsoft.com/office/powerpoint/2010/main" val="351383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Why Does Performance and Discharge Matter?</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5318235"/>
            <a:ext cx="10890705" cy="891676"/>
          </a:xfrm>
        </p:spPr>
        <p:txBody>
          <a:bodyPr>
            <a:noAutofit/>
          </a:bodyPr>
          <a:lstStyle/>
          <a:p>
            <a:pPr>
              <a:lnSpc>
                <a:spcPct val="100000"/>
              </a:lnSpc>
            </a:pPr>
            <a:r>
              <a:rPr lang="en-US" sz="2200" b="1" dirty="0">
                <a:latin typeface="Arial" panose="020B0604020202020204" pitchFamily="34" charset="0"/>
                <a:ea typeface="Open Sans" panose="020B0606030504020204" pitchFamily="34" charset="0"/>
                <a:cs typeface="Arial" panose="020B0604020202020204" pitchFamily="34" charset="0"/>
              </a:rPr>
              <a:t>Scenario: </a:t>
            </a:r>
            <a:r>
              <a:rPr lang="en-US" sz="2200" dirty="0">
                <a:latin typeface="Arial" panose="020B0604020202020204" pitchFamily="34" charset="0"/>
                <a:ea typeface="Open Sans" panose="020B0606030504020204" pitchFamily="34" charset="0"/>
                <a:cs typeface="Arial" panose="020B0604020202020204" pitchFamily="34" charset="0"/>
              </a:rPr>
              <a:t>Kelly’s contract states that she will offer consulting services on soft skills training for one month. She fulfills her duties. Has the contract now been discharged?</a:t>
            </a:r>
          </a:p>
        </p:txBody>
      </p:sp>
      <p:pic>
        <p:nvPicPr>
          <p:cNvPr id="6" name="Picture Placeholder 5" descr="An illustration shows a sheet of paper with one of its corner folded, and a question mark sign; a handshake sign; and a pen writing over a blank sheet of paper; with a tick mark sign.">
            <a:extLst>
              <a:ext uri="{FF2B5EF4-FFF2-40B4-BE49-F238E27FC236}">
                <a16:creationId xmlns:a16="http://schemas.microsoft.com/office/drawing/2014/main" id="{EDB71466-292C-4549-9A51-A5C046D91C67}"/>
              </a:ext>
            </a:extLst>
          </p:cNvPr>
          <p:cNvPicPr>
            <a:picLocks noGrp="1" noChangeAspect="1"/>
          </p:cNvPicPr>
          <p:nvPr>
            <p:ph type="pic" sz="quarter" idx="19"/>
          </p:nvPr>
        </p:nvPicPr>
        <p:blipFill>
          <a:blip r:embed="rId3"/>
          <a:stretch>
            <a:fillRect/>
          </a:stretch>
        </p:blipFill>
        <p:spPr>
          <a:xfrm>
            <a:off x="1963882" y="1396586"/>
            <a:ext cx="8264236" cy="3823855"/>
          </a:xfrm>
          <a:prstGeom prst="rect">
            <a:avLst/>
          </a:prstGeom>
        </p:spPr>
      </p:pic>
    </p:spTree>
    <p:extLst>
      <p:ext uri="{BB962C8B-B14F-4D97-AF65-F5344CB8AC3E}">
        <p14:creationId xmlns:p14="http://schemas.microsoft.com/office/powerpoint/2010/main" val="25103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p:txBody>
          <a:bodyPr/>
          <a:lstStyle/>
          <a:p>
            <a:r>
              <a:rPr lang="en-US" dirty="0"/>
              <a:t>Conditions of Performance</a:t>
            </a:r>
          </a:p>
        </p:txBody>
      </p:sp>
      <p:sp>
        <p:nvSpPr>
          <p:cNvPr id="6" name="Text Placeholder 5">
            <a:extLst>
              <a:ext uri="{FF2B5EF4-FFF2-40B4-BE49-F238E27FC236}">
                <a16:creationId xmlns:a16="http://schemas.microsoft.com/office/drawing/2014/main" id="{09BC9674-00AE-434D-9FA6-E3A3AFAB8BA0}"/>
              </a:ext>
            </a:extLst>
          </p:cNvPr>
          <p:cNvSpPr>
            <a:spLocks noGrp="1"/>
          </p:cNvSpPr>
          <p:nvPr>
            <p:ph type="body" sz="quarter" idx="17"/>
          </p:nvPr>
        </p:nvSpPr>
        <p:spPr>
          <a:xfrm>
            <a:off x="743576" y="1638300"/>
            <a:ext cx="4885847" cy="989013"/>
          </a:xfrm>
        </p:spPr>
        <p:txBody>
          <a:bodyPr/>
          <a:lstStyle/>
          <a:p>
            <a:pPr marL="461963" indent="-461963">
              <a:lnSpc>
                <a:spcPct val="130000"/>
              </a:lnSpc>
              <a:buFont typeface="Arial" panose="020B0604020202020204" pitchFamily="34" charset="0"/>
              <a:buChar char="•"/>
            </a:pPr>
            <a:r>
              <a:rPr lang="en-US" dirty="0">
                <a:latin typeface="Arial" panose="020B0604020202020204" pitchFamily="34" charset="0"/>
                <a:cs typeface="Arial" panose="020B0604020202020204" pitchFamily="34" charset="0"/>
              </a:rPr>
              <a:t>Most contracts are absolute promises</a:t>
            </a:r>
          </a:p>
          <a:p>
            <a:pPr marL="914400" lvl="1" indent="-452438">
              <a:lnSpc>
                <a:spcPct val="130000"/>
              </a:lnSpc>
              <a:buFont typeface="Calibri" panose="020F0502020204030204" pitchFamily="34" charset="0"/>
              <a:buChar char="–"/>
            </a:pPr>
            <a:r>
              <a:rPr lang="en-US" b="1" dirty="0">
                <a:solidFill>
                  <a:srgbClr val="000000"/>
                </a:solidFill>
                <a:latin typeface="Arial" panose="020B0604020202020204" pitchFamily="34" charset="0"/>
                <a:cs typeface="Arial" panose="020B0604020202020204" pitchFamily="34" charset="0"/>
              </a:rPr>
              <a:t>Example 16.1 </a:t>
            </a:r>
            <a:r>
              <a:rPr lang="en-US" dirty="0">
                <a:solidFill>
                  <a:srgbClr val="000000"/>
                </a:solidFill>
                <a:latin typeface="Arial" panose="020B0604020202020204" pitchFamily="34" charset="0"/>
                <a:cs typeface="Arial" panose="020B0604020202020204" pitchFamily="34" charset="0"/>
              </a:rPr>
              <a:t>Paloma Enterprises</a:t>
            </a:r>
          </a:p>
        </p:txBody>
      </p:sp>
      <p:pic>
        <p:nvPicPr>
          <p:cNvPr id="18" name="Picture Placeholder 17">
            <a:extLst>
              <a:ext uri="{FF2B5EF4-FFF2-40B4-BE49-F238E27FC236}">
                <a16:creationId xmlns:a16="http://schemas.microsoft.com/office/drawing/2014/main" id="{8B3F295E-3AE6-4012-A1CE-861F5FF0284E}"/>
              </a:ext>
              <a:ext uri="{C183D7F6-B498-43B3-948B-1728B52AA6E4}">
                <adec:decorative xmlns:adec="http://schemas.microsoft.com/office/drawing/2017/decorative" val="1"/>
              </a:ext>
            </a:extLst>
          </p:cNvPr>
          <p:cNvPicPr>
            <a:picLocks noGrp="1" noChangeAspect="1"/>
          </p:cNvPicPr>
          <p:nvPr>
            <p:ph type="pic" sz="quarter" idx="19"/>
          </p:nvPr>
        </p:nvPicPr>
        <p:blipFill>
          <a:blip r:embed="rId3"/>
          <a:stretch>
            <a:fillRect/>
          </a:stretch>
        </p:blipFill>
        <p:spPr>
          <a:xfrm>
            <a:off x="5806845" y="1682030"/>
            <a:ext cx="1455420" cy="1005840"/>
          </a:xfrm>
          <a:prstGeom prst="rect">
            <a:avLst/>
          </a:prstGeom>
        </p:spPr>
      </p:pic>
      <p:sp>
        <p:nvSpPr>
          <p:cNvPr id="8" name="Content Placeholder 7">
            <a:extLst>
              <a:ext uri="{FF2B5EF4-FFF2-40B4-BE49-F238E27FC236}">
                <a16:creationId xmlns:a16="http://schemas.microsoft.com/office/drawing/2014/main" id="{E420B73B-8DC5-4D9C-94B6-24FDB3D95DDB}"/>
              </a:ext>
            </a:extLst>
          </p:cNvPr>
          <p:cNvSpPr>
            <a:spLocks noGrp="1"/>
          </p:cNvSpPr>
          <p:nvPr>
            <p:ph sz="quarter" idx="18"/>
          </p:nvPr>
        </p:nvSpPr>
        <p:spPr>
          <a:xfrm>
            <a:off x="743576" y="2780638"/>
            <a:ext cx="5352424" cy="1402552"/>
          </a:xfrm>
        </p:spPr>
        <p:txBody>
          <a:bodyPr/>
          <a:lstStyle/>
          <a:p>
            <a:pPr marL="342900" indent="-342900">
              <a:lnSpc>
                <a:spcPct val="130000"/>
              </a:lnSpc>
              <a:buClr>
                <a:srgbClr val="004A78"/>
              </a:buClr>
              <a:buFont typeface="Arial" panose="020B0604020202020204" pitchFamily="34" charset="0"/>
              <a:buChar char="•"/>
            </a:pPr>
            <a:r>
              <a:rPr lang="en-US" sz="2000" dirty="0">
                <a:latin typeface="Arial" panose="020B0604020202020204" pitchFamily="34" charset="0"/>
                <a:cs typeface="Arial" panose="020B0604020202020204" pitchFamily="34" charset="0"/>
              </a:rPr>
              <a:t>Some contractual promises are conditioned</a:t>
            </a:r>
          </a:p>
          <a:p>
            <a:pPr marL="914400" lvl="1" indent="-452438">
              <a:lnSpc>
                <a:spcPct val="130000"/>
              </a:lnSpc>
              <a:buClr>
                <a:srgbClr val="004A78"/>
              </a:buClr>
              <a:buFont typeface="+mj-lt"/>
              <a:buAutoNum type="arabicPeriod"/>
            </a:pPr>
            <a:r>
              <a:rPr lang="en-US" sz="2000" dirty="0">
                <a:solidFill>
                  <a:srgbClr val="000000"/>
                </a:solidFill>
                <a:latin typeface="Arial" panose="020B0604020202020204" pitchFamily="34" charset="0"/>
                <a:cs typeface="Arial" panose="020B0604020202020204" pitchFamily="34" charset="0"/>
              </a:rPr>
              <a:t>Conditions precedent</a:t>
            </a:r>
          </a:p>
          <a:p>
            <a:pPr lvl="2">
              <a:lnSpc>
                <a:spcPct val="130000"/>
              </a:lnSpc>
              <a:buFont typeface="Wingdings" panose="05000000000000000000" pitchFamily="2" charset="2"/>
              <a:buChar char="§"/>
            </a:pPr>
            <a:r>
              <a:rPr lang="en-US" b="1" dirty="0">
                <a:solidFill>
                  <a:srgbClr val="000000"/>
                </a:solidFill>
                <a:latin typeface="Arial" panose="020B0604020202020204" pitchFamily="34" charset="0"/>
                <a:cs typeface="Arial" panose="020B0604020202020204" pitchFamily="34" charset="0"/>
              </a:rPr>
              <a:t>Example 16.2 </a:t>
            </a:r>
            <a:r>
              <a:rPr lang="en-US" dirty="0">
                <a:solidFill>
                  <a:srgbClr val="000000"/>
                </a:solidFill>
                <a:latin typeface="Arial" panose="020B0604020202020204" pitchFamily="34" charset="0"/>
                <a:cs typeface="Arial" panose="020B0604020202020204" pitchFamily="34" charset="0"/>
              </a:rPr>
              <a:t>Restoration Motors</a:t>
            </a:r>
          </a:p>
        </p:txBody>
      </p:sp>
      <p:pic>
        <p:nvPicPr>
          <p:cNvPr id="19" name="Picture Placeholder 18">
            <a:extLst>
              <a:ext uri="{FF2B5EF4-FFF2-40B4-BE49-F238E27FC236}">
                <a16:creationId xmlns:a16="http://schemas.microsoft.com/office/drawing/2014/main" id="{2C3F1FA8-B250-4A1E-A325-E6270E0D4C2D}"/>
              </a:ext>
              <a:ext uri="{C183D7F6-B498-43B3-948B-1728B52AA6E4}">
                <adec:decorative xmlns:adec="http://schemas.microsoft.com/office/drawing/2017/decorative" val="1"/>
              </a:ext>
            </a:extLst>
          </p:cNvPr>
          <p:cNvPicPr>
            <a:picLocks noGrp="1" noChangeAspect="1"/>
          </p:cNvPicPr>
          <p:nvPr>
            <p:ph type="pic" sz="quarter" idx="20"/>
          </p:nvPr>
        </p:nvPicPr>
        <p:blipFill>
          <a:blip r:embed="rId4">
            <a:extLst>
              <a:ext uri="{96DAC541-7B7A-43D3-8B79-37D633B846F1}">
                <asvg:svgBlip xmlns:asvg="http://schemas.microsoft.com/office/drawing/2016/SVG/main" r:embed="rId5"/>
              </a:ext>
            </a:extLst>
          </a:blip>
          <a:stretch>
            <a:fillRect/>
          </a:stretch>
        </p:blipFill>
        <p:spPr>
          <a:xfrm>
            <a:off x="6205184" y="3209564"/>
            <a:ext cx="914400" cy="914400"/>
          </a:xfrm>
          <a:prstGeom prst="rect">
            <a:avLst/>
          </a:prstGeom>
        </p:spPr>
      </p:pic>
      <p:sp>
        <p:nvSpPr>
          <p:cNvPr id="15" name="Content Placeholder 14">
            <a:extLst>
              <a:ext uri="{FF2B5EF4-FFF2-40B4-BE49-F238E27FC236}">
                <a16:creationId xmlns:a16="http://schemas.microsoft.com/office/drawing/2014/main" id="{D5785BDE-1E21-48A4-8886-2731E1335553}"/>
              </a:ext>
            </a:extLst>
          </p:cNvPr>
          <p:cNvSpPr>
            <a:spLocks noGrp="1"/>
          </p:cNvSpPr>
          <p:nvPr>
            <p:ph sz="quarter" idx="26"/>
          </p:nvPr>
        </p:nvSpPr>
        <p:spPr>
          <a:xfrm>
            <a:off x="743576" y="4340846"/>
            <a:ext cx="3668772" cy="833437"/>
          </a:xfrm>
        </p:spPr>
        <p:txBody>
          <a:bodyPr/>
          <a:lstStyle/>
          <a:p>
            <a:pPr marL="919163" lvl="1" indent="-457200">
              <a:lnSpc>
                <a:spcPct val="130000"/>
              </a:lnSpc>
              <a:buClr>
                <a:srgbClr val="004A78"/>
              </a:buClr>
              <a:buFont typeface="+mj-lt"/>
              <a:buAutoNum type="arabicPeriod" startAt="2"/>
            </a:pPr>
            <a:r>
              <a:rPr lang="en-US" sz="2000" dirty="0">
                <a:solidFill>
                  <a:srgbClr val="000000"/>
                </a:solidFill>
                <a:latin typeface="Arial" panose="020B0604020202020204" pitchFamily="34" charset="0"/>
                <a:cs typeface="Arial" panose="020B0604020202020204" pitchFamily="34" charset="0"/>
              </a:rPr>
              <a:t>Conditions subsequent</a:t>
            </a:r>
          </a:p>
          <a:p>
            <a:pPr lvl="2">
              <a:lnSpc>
                <a:spcPct val="130000"/>
              </a:lnSpc>
              <a:buFont typeface="Wingdings" panose="05000000000000000000" pitchFamily="2" charset="2"/>
              <a:buChar char="§"/>
            </a:pPr>
            <a:r>
              <a:rPr lang="en-US" b="1" dirty="0">
                <a:solidFill>
                  <a:srgbClr val="000000"/>
                </a:solidFill>
                <a:latin typeface="Arial" panose="020B0604020202020204" pitchFamily="34" charset="0"/>
                <a:cs typeface="Arial" panose="020B0604020202020204" pitchFamily="34" charset="0"/>
              </a:rPr>
              <a:t>Example 16.3 </a:t>
            </a:r>
            <a:r>
              <a:rPr lang="en-US" dirty="0">
                <a:solidFill>
                  <a:srgbClr val="000000"/>
                </a:solidFill>
                <a:latin typeface="Arial" panose="020B0604020202020204" pitchFamily="34" charset="0"/>
                <a:cs typeface="Arial" panose="020B0604020202020204" pitchFamily="34" charset="0"/>
              </a:rPr>
              <a:t>Julia</a:t>
            </a:r>
          </a:p>
        </p:txBody>
      </p:sp>
      <p:pic>
        <p:nvPicPr>
          <p:cNvPr id="20" name="Picture Placeholder 19">
            <a:extLst>
              <a:ext uri="{FF2B5EF4-FFF2-40B4-BE49-F238E27FC236}">
                <a16:creationId xmlns:a16="http://schemas.microsoft.com/office/drawing/2014/main" id="{65A7CDC1-DC65-4A3D-8CE8-F417706ED6D4}"/>
              </a:ext>
              <a:ext uri="{C183D7F6-B498-43B3-948B-1728B52AA6E4}">
                <adec:decorative xmlns:adec="http://schemas.microsoft.com/office/drawing/2017/decorative" val="1"/>
              </a:ext>
            </a:extLst>
          </p:cNvPr>
          <p:cNvPicPr>
            <a:picLocks noGrp="1" noChangeAspect="1"/>
          </p:cNvPicPr>
          <p:nvPr>
            <p:ph type="pic" sz="quarter" idx="24"/>
          </p:nvPr>
        </p:nvPicPr>
        <p:blipFill>
          <a:blip r:embed="rId6">
            <a:extLst>
              <a:ext uri="{96DAC541-7B7A-43D3-8B79-37D633B846F1}">
                <asvg:svgBlip xmlns:asvg="http://schemas.microsoft.com/office/drawing/2016/SVG/main" r:embed="rId7"/>
              </a:ext>
            </a:extLst>
          </a:blip>
          <a:stretch>
            <a:fillRect/>
          </a:stretch>
        </p:blipFill>
        <p:spPr>
          <a:xfrm>
            <a:off x="4658010" y="4559007"/>
            <a:ext cx="755703" cy="755703"/>
          </a:xfrm>
          <a:prstGeom prst="rect">
            <a:avLst/>
          </a:prstGeom>
        </p:spPr>
      </p:pic>
      <p:sp>
        <p:nvSpPr>
          <p:cNvPr id="16" name="Content Placeholder 15">
            <a:extLst>
              <a:ext uri="{FF2B5EF4-FFF2-40B4-BE49-F238E27FC236}">
                <a16:creationId xmlns:a16="http://schemas.microsoft.com/office/drawing/2014/main" id="{18B0FFD6-45DD-4428-AB92-9503BD3F3814}"/>
              </a:ext>
            </a:extLst>
          </p:cNvPr>
          <p:cNvSpPr>
            <a:spLocks noGrp="1"/>
          </p:cNvSpPr>
          <p:nvPr>
            <p:ph sz="quarter" idx="27"/>
          </p:nvPr>
        </p:nvSpPr>
        <p:spPr>
          <a:xfrm>
            <a:off x="743575" y="5354613"/>
            <a:ext cx="3859843" cy="833437"/>
          </a:xfrm>
        </p:spPr>
        <p:txBody>
          <a:bodyPr/>
          <a:lstStyle/>
          <a:p>
            <a:pPr marL="917575" lvl="1" indent="-457200">
              <a:lnSpc>
                <a:spcPct val="130000"/>
              </a:lnSpc>
              <a:buClr>
                <a:srgbClr val="004A78"/>
              </a:buClr>
              <a:buFont typeface="+mj-lt"/>
              <a:buAutoNum type="arabicPeriod" startAt="3"/>
            </a:pPr>
            <a:r>
              <a:rPr lang="en-US" sz="2000" dirty="0">
                <a:solidFill>
                  <a:srgbClr val="000000"/>
                </a:solidFill>
                <a:latin typeface="Arial" panose="020B0604020202020204" pitchFamily="34" charset="0"/>
                <a:cs typeface="Arial" panose="020B0604020202020204" pitchFamily="34" charset="0"/>
              </a:rPr>
              <a:t>Concurrent conditions</a:t>
            </a:r>
          </a:p>
          <a:p>
            <a:pPr lvl="2">
              <a:lnSpc>
                <a:spcPct val="130000"/>
              </a:lnSpc>
              <a:buFont typeface="Wingdings" panose="05000000000000000000" pitchFamily="2" charset="2"/>
              <a:buChar char="§"/>
            </a:pPr>
            <a:r>
              <a:rPr lang="en-US" b="1" dirty="0">
                <a:solidFill>
                  <a:srgbClr val="000000"/>
                </a:solidFill>
                <a:latin typeface="Arial" panose="020B0604020202020204" pitchFamily="34" charset="0"/>
                <a:cs typeface="Arial" panose="020B0604020202020204" pitchFamily="34" charset="0"/>
              </a:rPr>
              <a:t>Example 16.4 </a:t>
            </a:r>
            <a:r>
              <a:rPr lang="en-US" dirty="0">
                <a:solidFill>
                  <a:srgbClr val="000000"/>
                </a:solidFill>
                <a:latin typeface="Arial" panose="020B0604020202020204" pitchFamily="34" charset="0"/>
                <a:cs typeface="Arial" panose="020B0604020202020204" pitchFamily="34" charset="0"/>
              </a:rPr>
              <a:t>Janet</a:t>
            </a:r>
          </a:p>
        </p:txBody>
      </p:sp>
      <p:pic>
        <p:nvPicPr>
          <p:cNvPr id="21" name="Picture Placeholder 20">
            <a:extLst>
              <a:ext uri="{FF2B5EF4-FFF2-40B4-BE49-F238E27FC236}">
                <a16:creationId xmlns:a16="http://schemas.microsoft.com/office/drawing/2014/main" id="{0153C580-7627-4DFD-9437-C52AD0AE6E9D}"/>
              </a:ext>
              <a:ext uri="{C183D7F6-B498-43B3-948B-1728B52AA6E4}">
                <adec:decorative xmlns:adec="http://schemas.microsoft.com/office/drawing/2017/decorative" val="1"/>
              </a:ext>
            </a:extLst>
          </p:cNvPr>
          <p:cNvPicPr>
            <a:picLocks noGrp="1" noChangeAspect="1"/>
          </p:cNvPicPr>
          <p:nvPr>
            <p:ph type="pic" sz="quarter" idx="25"/>
          </p:nvPr>
        </p:nvPicPr>
        <p:blipFill>
          <a:blip r:embed="rId8">
            <a:extLst>
              <a:ext uri="{96DAC541-7B7A-43D3-8B79-37D633B846F1}">
                <asvg:svgBlip xmlns:asvg="http://schemas.microsoft.com/office/drawing/2016/SVG/main" r:embed="rId9"/>
              </a:ext>
            </a:extLst>
          </a:blip>
          <a:stretch>
            <a:fillRect/>
          </a:stretch>
        </p:blipFill>
        <p:spPr>
          <a:xfrm>
            <a:off x="4724129" y="5561796"/>
            <a:ext cx="755703" cy="755703"/>
          </a:xfrm>
          <a:prstGeom prst="rect">
            <a:avLst/>
          </a:prstGeom>
        </p:spPr>
      </p:pic>
    </p:spTree>
    <p:extLst>
      <p:ext uri="{BB962C8B-B14F-4D97-AF65-F5344CB8AC3E}">
        <p14:creationId xmlns:p14="http://schemas.microsoft.com/office/powerpoint/2010/main" val="412487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Exhibit 16-1 Contract Discharge</a:t>
            </a:r>
          </a:p>
        </p:txBody>
      </p:sp>
      <p:pic>
        <p:nvPicPr>
          <p:cNvPr id="5" name="Picture Placeholder 4" descr="An illustration shows a circle at the center which reads, Contract discharge. It points to five headings. They are as follows. By agreement: Mutual decision, novation, accord and satisfaction. By performance: Complete, substantial. By breach: Material breach, anticipatory repudiation. By operation of law. Material alteration, statutes of limitations, bankruptcy, impossibility or impracticability of performance, frustration of purpose. By failure of a condition. If performance is conditional, duty to perform does not become absolute until that condition occurs.">
            <a:extLst>
              <a:ext uri="{FF2B5EF4-FFF2-40B4-BE49-F238E27FC236}">
                <a16:creationId xmlns:a16="http://schemas.microsoft.com/office/drawing/2014/main" id="{5DC6FF54-B44A-4C40-9BC4-835B2B316E69}"/>
              </a:ext>
            </a:extLst>
          </p:cNvPr>
          <p:cNvPicPr>
            <a:picLocks noGrp="1" noChangeAspect="1"/>
          </p:cNvPicPr>
          <p:nvPr>
            <p:ph type="pic" sz="quarter" idx="19"/>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009420" y="1276191"/>
            <a:ext cx="8173160" cy="4779221"/>
          </a:xfrm>
          <a:prstGeom prst="rect">
            <a:avLst/>
          </a:prstGeom>
        </p:spPr>
      </p:pic>
    </p:spTree>
    <p:extLst>
      <p:ext uri="{BB962C8B-B14F-4D97-AF65-F5344CB8AC3E}">
        <p14:creationId xmlns:p14="http://schemas.microsoft.com/office/powerpoint/2010/main" val="2426600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2A285-B20B-4719-BB7A-F5AE58B31597}"/>
              </a:ext>
            </a:extLst>
          </p:cNvPr>
          <p:cNvSpPr>
            <a:spLocks noGrp="1"/>
          </p:cNvSpPr>
          <p:nvPr>
            <p:ph type="title"/>
          </p:nvPr>
        </p:nvSpPr>
        <p:spPr/>
        <p:txBody>
          <a:bodyPr/>
          <a:lstStyle/>
          <a:p>
            <a:r>
              <a:rPr lang="en-US" dirty="0"/>
              <a:t>Knowledge Check 1</a:t>
            </a:r>
            <a:endParaRPr lang="en-IN" dirty="0"/>
          </a:p>
        </p:txBody>
      </p:sp>
      <p:sp>
        <p:nvSpPr>
          <p:cNvPr id="6" name="Text Placeholder 5">
            <a:extLst>
              <a:ext uri="{FF2B5EF4-FFF2-40B4-BE49-F238E27FC236}">
                <a16:creationId xmlns:a16="http://schemas.microsoft.com/office/drawing/2014/main" id="{DF8A2190-00C6-425F-A3BA-EA6E1AF64FF5}"/>
              </a:ext>
            </a:extLst>
          </p:cNvPr>
          <p:cNvSpPr>
            <a:spLocks noGrp="1"/>
          </p:cNvSpPr>
          <p:nvPr>
            <p:ph type="body" sz="quarter" idx="17"/>
          </p:nvPr>
        </p:nvSpPr>
        <p:spPr/>
        <p:txBody>
          <a:bodyPr>
            <a:normAutofit/>
          </a:bodyPr>
          <a:lstStyle/>
          <a:p>
            <a:pPr>
              <a:lnSpc>
                <a:spcPct val="100000"/>
              </a:lnSpc>
              <a:spcAft>
                <a:spcPts val="2400"/>
              </a:spcAft>
            </a:pPr>
            <a:r>
              <a:rPr lang="en-US" sz="2800" dirty="0">
                <a:solidFill>
                  <a:srgbClr val="006298"/>
                </a:solidFill>
              </a:rPr>
              <a:t>Contracts may be absolute or conditioned.</a:t>
            </a:r>
          </a:p>
          <a:p>
            <a:pPr marL="4306888" indent="-342900">
              <a:lnSpc>
                <a:spcPct val="100000"/>
              </a:lnSpc>
              <a:buFont typeface="Wingdings" pitchFamily="2" charset="2"/>
              <a:buChar char="q"/>
            </a:pPr>
            <a:r>
              <a:rPr lang="en-US" sz="2800" dirty="0">
                <a:solidFill>
                  <a:srgbClr val="006298"/>
                </a:solidFill>
              </a:rPr>
              <a:t>True</a:t>
            </a:r>
          </a:p>
          <a:p>
            <a:pPr marL="4306888" indent="-342900">
              <a:lnSpc>
                <a:spcPct val="100000"/>
              </a:lnSpc>
              <a:buFont typeface="Wingdings" pitchFamily="2" charset="2"/>
              <a:buChar char="q"/>
            </a:pPr>
            <a:r>
              <a:rPr lang="en-US" sz="2800" dirty="0">
                <a:solidFill>
                  <a:srgbClr val="006298"/>
                </a:solidFill>
              </a:rPr>
              <a:t>False</a:t>
            </a:r>
          </a:p>
        </p:txBody>
      </p:sp>
    </p:spTree>
    <p:extLst>
      <p:ext uri="{BB962C8B-B14F-4D97-AF65-F5344CB8AC3E}">
        <p14:creationId xmlns:p14="http://schemas.microsoft.com/office/powerpoint/2010/main" val="42478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B716-2943-420C-B7D5-F60BB562D226}"/>
              </a:ext>
            </a:extLst>
          </p:cNvPr>
          <p:cNvSpPr>
            <a:spLocks noGrp="1"/>
          </p:cNvSpPr>
          <p:nvPr>
            <p:ph type="title"/>
          </p:nvPr>
        </p:nvSpPr>
        <p:spPr/>
        <p:txBody>
          <a:bodyPr/>
          <a:lstStyle/>
          <a:p>
            <a:r>
              <a:rPr lang="en-US" dirty="0"/>
              <a:t>Discharge by Performance</a:t>
            </a:r>
          </a:p>
        </p:txBody>
      </p:sp>
      <p:sp>
        <p:nvSpPr>
          <p:cNvPr id="3" name="Text Placeholder 2">
            <a:extLst>
              <a:ext uri="{FF2B5EF4-FFF2-40B4-BE49-F238E27FC236}">
                <a16:creationId xmlns:a16="http://schemas.microsoft.com/office/drawing/2014/main" id="{9CC47D6A-DBD2-4124-81FC-9E85028E8F8F}"/>
              </a:ext>
            </a:extLst>
          </p:cNvPr>
          <p:cNvSpPr>
            <a:spLocks noGrp="1"/>
          </p:cNvSpPr>
          <p:nvPr>
            <p:ph type="body" sz="quarter" idx="17"/>
          </p:nvPr>
        </p:nvSpPr>
        <p:spPr>
          <a:xfrm>
            <a:off x="743576" y="1429407"/>
            <a:ext cx="10726364" cy="3258207"/>
          </a:xfrm>
        </p:spPr>
        <p:txBody>
          <a:bodyPr>
            <a:normAutofit/>
          </a:bodyPr>
          <a:lstStyle/>
          <a:p>
            <a:pPr marL="461963" lvl="1" indent="-461963">
              <a:lnSpc>
                <a:spcPct val="150000"/>
              </a:lnSpc>
              <a:buClr>
                <a:srgbClr val="004A78"/>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Complete performance</a:t>
            </a:r>
          </a:p>
          <a:p>
            <a:pPr marL="461963" lvl="1" indent="-461963">
              <a:lnSpc>
                <a:spcPct val="150000"/>
              </a:lnSpc>
              <a:buClr>
                <a:srgbClr val="004A78"/>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Substantial performance</a:t>
            </a:r>
          </a:p>
          <a:p>
            <a:pPr marL="914400" lvl="2" indent="-452438">
              <a:lnSpc>
                <a:spcPct val="150000"/>
              </a:lnSpc>
              <a:buClr>
                <a:srgbClr val="004A78"/>
              </a:buClr>
              <a:buFont typeface="+mj-lt"/>
              <a:buAutoNum type="arabicPeriod"/>
            </a:pPr>
            <a:r>
              <a:rPr lang="en-US" dirty="0">
                <a:solidFill>
                  <a:srgbClr val="000000"/>
                </a:solidFill>
                <a:latin typeface="Arial" panose="020B0604020202020204" pitchFamily="34" charset="0"/>
                <a:cs typeface="Arial" panose="020B0604020202020204" pitchFamily="34" charset="0"/>
              </a:rPr>
              <a:t>Good faith</a:t>
            </a:r>
          </a:p>
          <a:p>
            <a:pPr marL="914400" lvl="2" indent="-452438">
              <a:lnSpc>
                <a:spcPct val="150000"/>
              </a:lnSpc>
              <a:buClr>
                <a:srgbClr val="004A78"/>
              </a:buClr>
              <a:buFont typeface="+mj-lt"/>
              <a:buAutoNum type="arabicPeriod"/>
            </a:pPr>
            <a:r>
              <a:rPr lang="en-US" dirty="0">
                <a:solidFill>
                  <a:srgbClr val="000000"/>
                </a:solidFill>
                <a:latin typeface="Arial" panose="020B0604020202020204" pitchFamily="34" charset="0"/>
                <a:cs typeface="Arial" panose="020B0604020202020204" pitchFamily="34" charset="0"/>
              </a:rPr>
              <a:t>Must not vary greatly from promise (omission, variance, defect is minor)</a:t>
            </a:r>
          </a:p>
          <a:p>
            <a:pPr marL="914400" lvl="2" indent="-452438">
              <a:lnSpc>
                <a:spcPct val="150000"/>
              </a:lnSpc>
              <a:buClr>
                <a:srgbClr val="004A78"/>
              </a:buClr>
              <a:buFont typeface="+mj-lt"/>
              <a:buAutoNum type="arabicPeriod"/>
            </a:pPr>
            <a:r>
              <a:rPr lang="en-US" dirty="0">
                <a:solidFill>
                  <a:srgbClr val="000000"/>
                </a:solidFill>
                <a:latin typeface="Arial" panose="020B0604020202020204" pitchFamily="34" charset="0"/>
                <a:cs typeface="Arial" panose="020B0604020202020204" pitchFamily="34" charset="0"/>
              </a:rPr>
              <a:t>Create substantially same benefits as originally promised</a:t>
            </a:r>
          </a:p>
          <a:p>
            <a:pPr lvl="2">
              <a:lnSpc>
                <a:spcPct val="150000"/>
              </a:lnSpc>
              <a:buFont typeface="Wingdings" panose="05000000000000000000" pitchFamily="2" charset="2"/>
              <a:buChar char="§"/>
            </a:pPr>
            <a:r>
              <a:rPr lang="en-US" b="1" dirty="0">
                <a:solidFill>
                  <a:srgbClr val="000000"/>
                </a:solidFill>
                <a:latin typeface="Arial" panose="020B0604020202020204" pitchFamily="34" charset="0"/>
                <a:cs typeface="Arial" panose="020B0604020202020204" pitchFamily="34" charset="0"/>
              </a:rPr>
              <a:t>Case Example 16.5 </a:t>
            </a:r>
            <a:r>
              <a:rPr lang="en-US" dirty="0">
                <a:solidFill>
                  <a:srgbClr val="000000"/>
                </a:solidFill>
                <a:latin typeface="Arial" panose="020B0604020202020204" pitchFamily="34" charset="0"/>
                <a:cs typeface="Arial" panose="020B0604020202020204" pitchFamily="34" charset="0"/>
              </a:rPr>
              <a:t>Magic Carpet Ride (MCR)</a:t>
            </a:r>
          </a:p>
        </p:txBody>
      </p:sp>
      <p:pic>
        <p:nvPicPr>
          <p:cNvPr id="7" name="Picture Placeholder 6">
            <a:extLst>
              <a:ext uri="{FF2B5EF4-FFF2-40B4-BE49-F238E27FC236}">
                <a16:creationId xmlns:a16="http://schemas.microsoft.com/office/drawing/2014/main" id="{AD939CC1-1BC0-4AA3-9A07-9F825BDBC6B8}"/>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7538764" y="4104291"/>
            <a:ext cx="914400" cy="914400"/>
          </a:xfrm>
          <a:prstGeom prst="rect">
            <a:avLst/>
          </a:prstGeom>
        </p:spPr>
      </p:pic>
      <p:sp>
        <p:nvSpPr>
          <p:cNvPr id="4" name="Content Placeholder 3">
            <a:extLst>
              <a:ext uri="{FF2B5EF4-FFF2-40B4-BE49-F238E27FC236}">
                <a16:creationId xmlns:a16="http://schemas.microsoft.com/office/drawing/2014/main" id="{4BABA5ED-560A-418A-9B5A-20FF362983C9}"/>
              </a:ext>
            </a:extLst>
          </p:cNvPr>
          <p:cNvSpPr>
            <a:spLocks noGrp="1"/>
          </p:cNvSpPr>
          <p:nvPr>
            <p:ph sz="quarter" idx="18"/>
          </p:nvPr>
        </p:nvSpPr>
        <p:spPr>
          <a:xfrm>
            <a:off x="722060" y="4761721"/>
            <a:ext cx="10849830" cy="1418362"/>
          </a:xfrm>
        </p:spPr>
        <p:txBody>
          <a:bodyPr/>
          <a:lstStyle/>
          <a:p>
            <a:pPr marL="461963" lvl="1" indent="-461963">
              <a:lnSpc>
                <a:spcPct val="100000"/>
              </a:lnSpc>
              <a:spcBef>
                <a:spcPts val="624"/>
              </a:spcBef>
              <a:spcAft>
                <a:spcPts val="1200"/>
              </a:spcAft>
              <a:buClr>
                <a:srgbClr val="004A78"/>
              </a:buClr>
            </a:pPr>
            <a:r>
              <a:rPr lang="en-US" sz="2200" dirty="0">
                <a:solidFill>
                  <a:srgbClr val="000000"/>
                </a:solidFill>
                <a:latin typeface="Arial" panose="020B0604020202020204" pitchFamily="34" charset="0"/>
                <a:cs typeface="Arial" panose="020B0604020202020204" pitchFamily="34" charset="0"/>
              </a:rPr>
              <a:t>Performance to the satisfaction of another</a:t>
            </a:r>
          </a:p>
          <a:p>
            <a:pPr marL="461963" lvl="1" indent="-461963">
              <a:lnSpc>
                <a:spcPct val="100000"/>
              </a:lnSpc>
              <a:spcBef>
                <a:spcPts val="624"/>
              </a:spcBef>
              <a:spcAft>
                <a:spcPts val="1200"/>
              </a:spcAft>
              <a:buClr>
                <a:srgbClr val="004A78"/>
              </a:buClr>
            </a:pPr>
            <a:r>
              <a:rPr lang="en-US" sz="2200" dirty="0">
                <a:solidFill>
                  <a:srgbClr val="000000"/>
                </a:solidFill>
                <a:latin typeface="Arial" panose="020B0604020202020204" pitchFamily="34" charset="0"/>
                <a:cs typeface="Arial" panose="020B0604020202020204" pitchFamily="34" charset="0"/>
              </a:rPr>
              <a:t>Material breach of contract</a:t>
            </a:r>
          </a:p>
        </p:txBody>
      </p:sp>
    </p:spTree>
    <p:extLst>
      <p:ext uri="{BB962C8B-B14F-4D97-AF65-F5344CB8AC3E}">
        <p14:creationId xmlns:p14="http://schemas.microsoft.com/office/powerpoint/2010/main" val="337071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a:t>Group Breakout Discussion</a:t>
            </a:r>
            <a:br>
              <a:rPr lang="en-US" dirty="0"/>
            </a:br>
            <a:r>
              <a:rPr lang="en-US" dirty="0"/>
              <a:t>Business Law Analysis</a:t>
            </a:r>
            <a:br>
              <a:rPr lang="en-US" dirty="0"/>
            </a:br>
            <a:r>
              <a:rPr lang="en-US" dirty="0"/>
              <a:t>Determining When a Breach is Material</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6" y="1975945"/>
            <a:ext cx="10848656" cy="4204138"/>
          </a:xfrm>
        </p:spPr>
        <p:txBody>
          <a:bodyPr>
            <a:noAutofit/>
          </a:bodyPr>
          <a:lstStyle/>
          <a:p>
            <a:pPr marL="461963" indent="-461963">
              <a:lnSpc>
                <a:spcPct val="100000"/>
              </a:lnSpc>
              <a:buFont typeface="Arial" panose="020B0604020202020204" pitchFamily="34" charset="0"/>
              <a:buChar char="•"/>
            </a:pPr>
            <a:r>
              <a:rPr lang="en-US" sz="2600" dirty="0">
                <a:solidFill>
                  <a:srgbClr val="006298"/>
                </a:solidFill>
              </a:rPr>
              <a:t>Despite NTI’s requests for payment, STR remitted only half the amount due under their contract. When the school district refu­sed to accept the kitchen, including the tile work, STR told NTI to quickly make repairs. A week later, STR terminated their contract. </a:t>
            </a:r>
          </a:p>
          <a:p>
            <a:pPr marL="461963" indent="-461963">
              <a:lnSpc>
                <a:spcPct val="150000"/>
              </a:lnSpc>
              <a:buFont typeface="Arial" panose="020B0604020202020204" pitchFamily="34" charset="0"/>
              <a:buChar char="•"/>
            </a:pPr>
            <a:r>
              <a:rPr lang="en-US" sz="2600" dirty="0">
                <a:solidFill>
                  <a:srgbClr val="006298"/>
                </a:solidFill>
              </a:rPr>
              <a:t>Did STR breach the contract with NTI? </a:t>
            </a:r>
          </a:p>
        </p:txBody>
      </p:sp>
    </p:spTree>
    <p:extLst>
      <p:ext uri="{BB962C8B-B14F-4D97-AF65-F5344CB8AC3E}">
        <p14:creationId xmlns:p14="http://schemas.microsoft.com/office/powerpoint/2010/main" val="132455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749-267C-4E55-85AF-9C0410B392D3}"/>
              </a:ext>
            </a:extLst>
          </p:cNvPr>
          <p:cNvSpPr>
            <a:spLocks noGrp="1"/>
          </p:cNvSpPr>
          <p:nvPr>
            <p:ph type="title"/>
          </p:nvPr>
        </p:nvSpPr>
        <p:spPr>
          <a:xfrm>
            <a:off x="838200" y="365125"/>
            <a:ext cx="10515600" cy="1237534"/>
          </a:xfrm>
        </p:spPr>
        <p:txBody>
          <a:bodyPr/>
          <a:lstStyle/>
          <a:p>
            <a:r>
              <a:rPr lang="en-US" dirty="0"/>
              <a:t>Further Discussion</a:t>
            </a:r>
            <a:br>
              <a:rPr lang="en-US" dirty="0"/>
            </a:br>
            <a:r>
              <a:rPr lang="en-US" dirty="0"/>
              <a:t>Ethical Issue: Garth Brooks v. Integris Rural Health, Inc.</a:t>
            </a:r>
          </a:p>
        </p:txBody>
      </p:sp>
      <p:sp>
        <p:nvSpPr>
          <p:cNvPr id="3" name="Text Placeholder 2">
            <a:extLst>
              <a:ext uri="{FF2B5EF4-FFF2-40B4-BE49-F238E27FC236}">
                <a16:creationId xmlns:a16="http://schemas.microsoft.com/office/drawing/2014/main" id="{6253D3C0-EC47-4050-A2A7-F1C618082E6E}"/>
              </a:ext>
            </a:extLst>
          </p:cNvPr>
          <p:cNvSpPr>
            <a:spLocks noGrp="1"/>
          </p:cNvSpPr>
          <p:nvPr>
            <p:ph type="body" sz="quarter" idx="17"/>
          </p:nvPr>
        </p:nvSpPr>
        <p:spPr>
          <a:xfrm>
            <a:off x="743575" y="1944414"/>
            <a:ext cx="10831653" cy="998484"/>
          </a:xfrm>
        </p:spPr>
        <p:txBody>
          <a:bodyPr>
            <a:noAutofit/>
          </a:bodyPr>
          <a:lstStyle/>
          <a:p>
            <a:pPr marL="461963" indent="-461963">
              <a:lnSpc>
                <a:spcPct val="100000"/>
              </a:lnSpc>
              <a:buFont typeface="Arial" panose="020B0604020202020204" pitchFamily="34" charset="0"/>
              <a:buChar char="•"/>
            </a:pPr>
            <a:r>
              <a:rPr lang="en-US" sz="2600" dirty="0">
                <a:solidFill>
                  <a:srgbClr val="006298"/>
                </a:solidFill>
                <a:latin typeface="Arial" panose="020B0604020202020204" pitchFamily="34" charset="0"/>
                <a:cs typeface="Arial" panose="020B0604020202020204" pitchFamily="34" charset="0"/>
              </a:rPr>
              <a:t>Is it a material breach of contract for a hospital to accept a donation, and then refuse to honor part of its commitment?</a:t>
            </a:r>
          </a:p>
        </p:txBody>
      </p:sp>
      <p:pic>
        <p:nvPicPr>
          <p:cNvPr id="7" name="Picture Placeholder 6">
            <a:extLst>
              <a:ext uri="{FF2B5EF4-FFF2-40B4-BE49-F238E27FC236}">
                <a16:creationId xmlns:a16="http://schemas.microsoft.com/office/drawing/2014/main" id="{F40BA1C2-F220-4A90-9BD8-3390AB89256E}"/>
              </a:ext>
              <a:ext uri="{C183D7F6-B498-43B3-948B-1728B52AA6E4}">
                <adec:decorative xmlns:adec="http://schemas.microsoft.com/office/drawing/2017/decorative" val="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5286043" y="2910877"/>
            <a:ext cx="1619915" cy="1619915"/>
          </a:xfrm>
          <a:prstGeom prst="rect">
            <a:avLst/>
          </a:prstGeom>
        </p:spPr>
      </p:pic>
    </p:spTree>
    <p:extLst>
      <p:ext uri="{BB962C8B-B14F-4D97-AF65-F5344CB8AC3E}">
        <p14:creationId xmlns:p14="http://schemas.microsoft.com/office/powerpoint/2010/main" val="947598879"/>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fa25a7-52b6-4e1f-81c8-80356bf0725f">
      <UserInfo>
        <DisplayName/>
        <AccountId xsi:nil="true"/>
        <AccountType/>
      </UserInfo>
    </SharedWithUsers>
    <Status xmlns="0f302c04-584d-4df5-8948-8b6dd1f3c1a5">1. In development</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89A9510EA35640BFF9AA65172B1243" ma:contentTypeVersion="10" ma:contentTypeDescription="Create a new document." ma:contentTypeScope="" ma:versionID="320cf9d96ba60ad326f31ca465b90014">
  <xsd:schema xmlns:xsd="http://www.w3.org/2001/XMLSchema" xmlns:xs="http://www.w3.org/2001/XMLSchema" xmlns:p="http://schemas.microsoft.com/office/2006/metadata/properties" xmlns:ns2="0f302c04-584d-4df5-8948-8b6dd1f3c1a5" xmlns:ns3="48fa25a7-52b6-4e1f-81c8-80356bf0725f" targetNamespace="http://schemas.microsoft.com/office/2006/metadata/properties" ma:root="true" ma:fieldsID="b2b56c629f8f824a699d99d0a50051e2" ns2:_="" ns3:_="">
    <xsd:import namespace="0f302c04-584d-4df5-8948-8b6dd1f3c1a5"/>
    <xsd:import namespace="48fa25a7-52b6-4e1f-81c8-80356bf07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02c04-584d-4df5-8948-8b6dd1f3c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1. In development" ma:format="Dropdown" ma:internalName="Status">
      <xsd:simpleType>
        <xsd:restriction base="dms:Choice">
          <xsd:enumeration value="1. In development"/>
          <xsd:enumeration value="2. COH complete"/>
          <xsd:enumeration value="3. Under LCoE Review"/>
          <xsd:enumeration value="4. Ingested into Atlas"/>
        </xsd:restriction>
      </xsd:simpleType>
    </xsd:element>
  </xsd:schema>
  <xsd:schema xmlns:xsd="http://www.w3.org/2001/XMLSchema" xmlns:xs="http://www.w3.org/2001/XMLSchema" xmlns:dms="http://schemas.microsoft.com/office/2006/documentManagement/types" xmlns:pc="http://schemas.microsoft.com/office/infopath/2007/PartnerControls" targetNamespace="48fa25a7-52b6-4e1f-81c8-80356bf072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BA192-EF86-48DF-982C-2C526A268392}">
  <ds:schemaRefs>
    <ds:schemaRef ds:uri="http://schemas.microsoft.com/office/2006/metadata/properties"/>
    <ds:schemaRef ds:uri="http://schemas.microsoft.com/office/infopath/2007/PartnerControls"/>
    <ds:schemaRef ds:uri="48fa25a7-52b6-4e1f-81c8-80356bf0725f"/>
    <ds:schemaRef ds:uri="0f302c04-584d-4df5-8948-8b6dd1f3c1a5"/>
  </ds:schemaRefs>
</ds:datastoreItem>
</file>

<file path=customXml/itemProps2.xml><?xml version="1.0" encoding="utf-8"?>
<ds:datastoreItem xmlns:ds="http://schemas.openxmlformats.org/officeDocument/2006/customXml" ds:itemID="{385D83D5-733A-4FD2-B124-BEA55F840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02c04-584d-4df5-8948-8b6dd1f3c1a5"/>
    <ds:schemaRef ds:uri="48fa25a7-52b6-4e1f-81c8-80356bf07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3561</TotalTime>
  <Words>2413</Words>
  <Application>Microsoft Office PowerPoint</Application>
  <PresentationFormat>Widescreen</PresentationFormat>
  <Paragraphs>187</Paragraphs>
  <Slides>23</Slides>
  <Notes>20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Arial</vt:lpstr>
      <vt:lpstr>Calibri</vt:lpstr>
      <vt:lpstr>Helvetica</vt:lpstr>
      <vt:lpstr>Open Sans</vt:lpstr>
      <vt:lpstr>Summer Font</vt:lpstr>
      <vt:lpstr>Wingdings</vt:lpstr>
      <vt:lpstr>Office Theme</vt:lpstr>
      <vt:lpstr>Microsoft Word Document</vt:lpstr>
      <vt:lpstr>Chapter 16</vt:lpstr>
      <vt:lpstr>Chapter Objectives</vt:lpstr>
      <vt:lpstr>Why Does Performance and Discharge Matter?</vt:lpstr>
      <vt:lpstr>Conditions of Performance</vt:lpstr>
      <vt:lpstr>Exhibit 16-1 Contract Discharge</vt:lpstr>
      <vt:lpstr>Knowledge Check 1</vt:lpstr>
      <vt:lpstr>Discharge by Performance</vt:lpstr>
      <vt:lpstr>Group Breakout Discussion Business Law Analysis Determining When a Breach is Material</vt:lpstr>
      <vt:lpstr>Further Discussion Ethical Issue: Garth Brooks v. Integris Rural Health, Inc.</vt:lpstr>
      <vt:lpstr>Anticipatory Repudiation of a Contract</vt:lpstr>
      <vt:lpstr>Chalk Supply, LLC v. Ribble Real Estate, LLC Polling Question</vt:lpstr>
      <vt:lpstr>Discharge by Agreement</vt:lpstr>
      <vt:lpstr>DWB, LLC v. D&amp;T Pure Trust Polling Question</vt:lpstr>
      <vt:lpstr>Discharge by Operation of Law</vt:lpstr>
      <vt:lpstr>When Performance Is Impossible</vt:lpstr>
      <vt:lpstr>Hampton Road Bankshares, Inc. v. Harvard Polling Question</vt:lpstr>
      <vt:lpstr>Temporary Impossibility</vt:lpstr>
      <vt:lpstr>Knowledge Check 2</vt:lpstr>
      <vt:lpstr>Knowledge Check Video: Contract Capacity</vt:lpstr>
      <vt:lpstr>Knowledge Check Video Question</vt:lpstr>
      <vt:lpstr>Video Debrief: Contract Capacity</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Internet Law, Social Media, and Privacy </dc:title>
  <dc:creator>Gordner, Eliza</dc:creator>
  <cp:lastModifiedBy>LAVANYA K Kasirajan</cp:lastModifiedBy>
  <cp:revision>337</cp:revision>
  <dcterms:created xsi:type="dcterms:W3CDTF">2020-10-19T17:21:24Z</dcterms:created>
  <dcterms:modified xsi:type="dcterms:W3CDTF">2021-02-22T13:25:42Z</dcterms:modified>
</cp:coreProperties>
</file>