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tt" ContentType="text/vtt"/>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366" r:id="rId5"/>
    <p:sldId id="269" r:id="rId6"/>
    <p:sldId id="392" r:id="rId7"/>
    <p:sldId id="341" r:id="rId8"/>
    <p:sldId id="367" r:id="rId9"/>
    <p:sldId id="282" r:id="rId10"/>
    <p:sldId id="368" r:id="rId11"/>
    <p:sldId id="369" r:id="rId12"/>
    <p:sldId id="370" r:id="rId13"/>
    <p:sldId id="371" r:id="rId14"/>
    <p:sldId id="372" r:id="rId15"/>
    <p:sldId id="373" r:id="rId16"/>
    <p:sldId id="374" r:id="rId17"/>
    <p:sldId id="343"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0000"/>
    <a:srgbClr val="00629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3" autoAdjust="0"/>
    <p:restoredTop sz="93788" autoAdjust="0"/>
  </p:normalViewPr>
  <p:slideViewPr>
    <p:cSldViewPr snapToGrid="0" snapToObjects="1">
      <p:cViewPr varScale="1">
        <p:scale>
          <a:sx n="60" d="100"/>
          <a:sy n="60" d="100"/>
        </p:scale>
        <p:origin x="72" y="7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2/22/2021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Have students review ”The Power of Precedent” in the Managerial Strategy feature, and respond to the question applying the </a:t>
            </a:r>
            <a:r>
              <a:rPr lang="en-US" b="0" i="1" dirty="0"/>
              <a:t>stare decisis </a:t>
            </a:r>
            <a:r>
              <a:rPr lang="en-US" b="0" dirty="0"/>
              <a:t>doctrine.  How does this affect business overall?  </a:t>
            </a:r>
          </a:p>
          <a:p>
            <a:endParaRPr lang="en-US" b="0" dirty="0"/>
          </a:p>
          <a:p>
            <a:r>
              <a:rPr lang="en-US" b="1" dirty="0"/>
              <a:t>Answer: </a:t>
            </a:r>
            <a:r>
              <a:rPr lang="en-US" b="0" dirty="0"/>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172172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Students should review “Equitable Maxims” in the Landmark in the Law feature, and discuss how the doctrine of promissory estoppel is an equitable maxim applicable in contract law today.</a:t>
            </a:r>
          </a:p>
          <a:p>
            <a:endParaRPr lang="en-US" b="0" dirty="0"/>
          </a:p>
          <a:p>
            <a:r>
              <a:rPr lang="en-US" b="1" dirty="0"/>
              <a:t>Answer: </a:t>
            </a:r>
            <a:r>
              <a:rPr lang="en-US" b="0" dirty="0"/>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3144770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1.8: </a:t>
            </a:r>
            <a:r>
              <a:rPr lang="en-US" dirty="0"/>
              <a:t>A substantive state law provides worker’s compensation benefits for any on-the-job injuries, and creates legal rights.  In contrast, procedural laws require employees to notify the employer about an on-the-job injury, and then submit proof to receive worker’s compensation benefits.  A law may contain both substantive and procedural provisions.</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273071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a:t>
            </a:r>
            <a:r>
              <a:rPr lang="en-US" dirty="0"/>
              <a:t>True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313940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review the Business Law Analysis feature sample case brief, and discuss how the brief relates to the Issue, Rule of Law, Application, and Conclusion (IRAC) method of legal reasoning.</a:t>
            </a:r>
          </a:p>
          <a:p>
            <a:endParaRPr lang="en-US" dirty="0"/>
          </a:p>
          <a:p>
            <a:r>
              <a:rPr lang="en-US" b="1" dirty="0"/>
              <a:t>Answer</a:t>
            </a:r>
            <a:r>
              <a:rPr lang="en-US" dirty="0"/>
              <a:t>: Responses may vary.</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1046368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a:t>
            </a:r>
            <a:r>
              <a:rPr lang="en-US" b="0" dirty="0"/>
              <a:t> D</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1924531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Students are welcome to conduct further research on their devices to produce examples where </a:t>
            </a:r>
            <a:r>
              <a:rPr lang="en-US" b="0" i="1" dirty="0"/>
              <a:t>stare decisis </a:t>
            </a:r>
            <a:r>
              <a:rPr lang="en-US" b="0" dirty="0"/>
              <a:t>is applicable.</a:t>
            </a:r>
          </a:p>
          <a:p>
            <a:endParaRPr lang="en-US" b="0" dirty="0"/>
          </a:p>
          <a:p>
            <a:r>
              <a:rPr lang="en-US" b="1" dirty="0"/>
              <a:t>Answer: </a:t>
            </a:r>
            <a:r>
              <a:rPr lang="en-US" b="0" dirty="0"/>
              <a:t>Responses may vary.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21450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dirty="0"/>
          </a:p>
        </p:txBody>
      </p:sp>
    </p:spTree>
    <p:extLst>
      <p:ext uri="{BB962C8B-B14F-4D97-AF65-F5344CB8AC3E}">
        <p14:creationId xmlns:p14="http://schemas.microsoft.com/office/powerpoint/2010/main" val="98845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365730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brainstorm legal issues that may arise from a car company prematurely releasing a new electric car into the public without having it tested first.  </a:t>
            </a:r>
          </a:p>
          <a:p>
            <a:endParaRPr lang="en-US" dirty="0"/>
          </a:p>
          <a:p>
            <a:r>
              <a:rPr lang="en-US" dirty="0"/>
              <a:t>Students should also discuss the application of legal reasoning skills, and how certain laws would be applied in situations such as this.</a:t>
            </a:r>
          </a:p>
          <a:p>
            <a:endParaRPr lang="en-US" dirty="0"/>
          </a:p>
          <a:p>
            <a:r>
              <a:rPr lang="en-US" b="1" dirty="0"/>
              <a:t>Answer:  </a:t>
            </a:r>
            <a:r>
              <a:rPr lang="en-US" b="0" dirty="0"/>
              <a:t>Responses will vary.</a:t>
            </a:r>
            <a:r>
              <a:rPr lang="en-US" b="0" baseline="0" dirty="0"/>
              <a:t> </a:t>
            </a:r>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70475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1.1: </a:t>
            </a:r>
            <a:r>
              <a:rPr lang="en-US" b="0" dirty="0"/>
              <a:t>Soon after YouTube launched, Viacom filed a catastrophic $1 billion copyright infringement lawsuit claiming that YouTube was negligible in handling unlicensed use of Viacom’s content. A federal judge ruled in favor of YouTube; if they take down requests from providers, they would be compliant of copyright law.  </a:t>
            </a:r>
          </a:p>
          <a:p>
            <a:endParaRPr lang="en-US" sz="1200" b="1" kern="1200" dirty="0">
              <a:solidFill>
                <a:schemeClr val="tx1"/>
              </a:solidFill>
              <a:effectLst/>
              <a:latin typeface="+mn-lt"/>
              <a:ea typeface="+mn-ea"/>
              <a:cs typeface="+mn-cs"/>
            </a:endParaRPr>
          </a:p>
          <a:p>
            <a:r>
              <a:rPr lang="en-US" b="0" dirty="0"/>
              <a:t>YouTube constantly faces copyright infringement pressure as five hundred hours of video are uploaded to its site each minute. </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2166944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provide examples of each to better distinguish where types of American law originate from.</a:t>
            </a:r>
          </a:p>
          <a:p>
            <a:endParaRPr lang="en-US" dirty="0"/>
          </a:p>
          <a:p>
            <a:r>
              <a:rPr lang="en-US" b="1" dirty="0"/>
              <a:t>Answer: </a:t>
            </a:r>
            <a:r>
              <a:rPr lang="en-US" dirty="0"/>
              <a:t>Responses will vary.</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56178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1.2: </a:t>
            </a:r>
            <a:r>
              <a:rPr lang="en-US" dirty="0"/>
              <a:t>Some cities across the U.S. have adopted either local ordinances or explicit policies that do not follow the procedure for law enforcement to report undocumented immigrants to federal authorities.  Thus, tension among federal, state, and local laws continue to spark national debate over these so-called sanctuary cities.</a:t>
            </a:r>
          </a:p>
          <a:p>
            <a:endParaRPr lang="en-US" dirty="0"/>
          </a:p>
          <a:p>
            <a:r>
              <a:rPr lang="en-US" dirty="0"/>
              <a:t>Students may discuss the importance of the applicability of these statutes per this example with a sanctuary city they may be familiar with. </a:t>
            </a:r>
          </a:p>
          <a:p>
            <a:endParaRPr lang="en-IN"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dirty="0"/>
          </a:p>
        </p:txBody>
      </p:sp>
    </p:spTree>
    <p:extLst>
      <p:ext uri="{BB962C8B-B14F-4D97-AF65-F5344CB8AC3E}">
        <p14:creationId xmlns:p14="http://schemas.microsoft.com/office/powerpoint/2010/main" val="420861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Example 1.3: </a:t>
            </a:r>
            <a:r>
              <a:rPr lang="en-US" dirty="0"/>
              <a:t>The Federal Trade Commission (FTC) Act prohibits unfair and deceptive trade practices among businesses.  The act also describes the procedures, conducts investigations of violations, and provides judicial reviews during trial-like hearings.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249918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Break students out into small groups, and have students discuss the question posed on the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Have each group review the Ethical Issue feature and search FTC’s enforcement of rules over some businesses as examples, and discuss the ethical issue behind their authority.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380344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1.6: </a:t>
            </a:r>
            <a:r>
              <a:rPr lang="en-US" dirty="0"/>
              <a:t>In Brown v. Board of Education, the United States Supreme Court overturned a constitutional precedent, and declared that separate educational facilities for whites and blacks were unequal.</a:t>
            </a:r>
          </a:p>
          <a:p>
            <a:endParaRPr lang="en-US" dirty="0"/>
          </a:p>
          <a:p>
            <a:r>
              <a:rPr lang="en-US" b="1" dirty="0"/>
              <a:t>Example 1.7: </a:t>
            </a:r>
            <a:r>
              <a:rPr lang="en-US" dirty="0"/>
              <a:t>If Elena sues Rowan for injuring her and wins, a court can award a remedy to Elena by way of Rowan’s compensation.</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dirty="0"/>
          </a:p>
        </p:txBody>
      </p:sp>
    </p:spTree>
    <p:extLst>
      <p:ext uri="{BB962C8B-B14F-4D97-AF65-F5344CB8AC3E}">
        <p14:creationId xmlns:p14="http://schemas.microsoft.com/office/powerpoint/2010/main" val="90289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10" name="Rounded Rectangle 1" descr="Rounded rectangle showing slide title and scenario example.">
            <a:extLst>
              <a:ext uri="{FF2B5EF4-FFF2-40B4-BE49-F238E27FC236}">
                <a16:creationId xmlns:a16="http://schemas.microsoft.com/office/drawing/2014/main" id="{250B686A-333D-4B40-9120-D09DC0EFB8D8}"/>
              </a:ext>
            </a:extLst>
          </p:cNvPr>
          <p:cNvSpPr/>
          <p:nvPr userDrawn="1"/>
        </p:nvSpPr>
        <p:spPr>
          <a:xfrm>
            <a:off x="520148" y="380945"/>
            <a:ext cx="11151704" cy="5628917"/>
          </a:xfrm>
          <a:prstGeom prst="roundRect">
            <a:avLst/>
          </a:prstGeom>
          <a:gradFill flip="none" rotWithShape="1">
            <a:gsLst>
              <a:gs pos="0">
                <a:srgbClr val="006298">
                  <a:shade val="30000"/>
                  <a:satMod val="115000"/>
                </a:srgbClr>
              </a:gs>
              <a:gs pos="50000">
                <a:srgbClr val="006298">
                  <a:shade val="67500"/>
                  <a:satMod val="115000"/>
                </a:srgbClr>
              </a:gs>
              <a:gs pos="100000">
                <a:srgbClr val="006298">
                  <a:shade val="100000"/>
                  <a:satMod val="115000"/>
                </a:srgbClr>
              </a:gs>
            </a:gsLst>
            <a:lin ang="16200000" scaled="1"/>
            <a:tileRect/>
          </a:gradFill>
          <a:effectLst>
            <a:outerShdw blurRad="50800" dist="38100" dir="2700000" algn="tl" rotWithShape="0">
              <a:srgbClr val="00B0F0">
                <a:alpha val="40000"/>
              </a:srgbClr>
            </a:outerShdw>
          </a:effectLst>
          <a:scene3d>
            <a:camera prst="orthographicFront"/>
            <a:lightRig rig="chilly" dir="t"/>
          </a:scene3d>
          <a:sp3d extrusionH="63500" contourW="63500" prstMaterial="plastic">
            <a:bevelT w="63500" h="88900"/>
            <a:bevelB w="63500" h="88900"/>
            <a:extrusionClr>
              <a:srgbClr val="00B8E7"/>
            </a:extrusionClr>
            <a:contourClr>
              <a:srgbClr val="0098D4"/>
            </a:contourClr>
          </a:sp3d>
        </p:spPr>
        <p:style>
          <a:lnRef idx="3">
            <a:schemeClr val="lt1"/>
          </a:lnRef>
          <a:fillRef idx="1">
            <a:schemeClr val="dk1"/>
          </a:fillRef>
          <a:effectRef idx="1">
            <a:schemeClr val="dk1"/>
          </a:effectRef>
          <a:fontRef idx="minor">
            <a:schemeClr val="lt1"/>
          </a:fontRef>
        </p:style>
        <p:txBody>
          <a:bodyPr rtlCol="0" anchor="ctr"/>
          <a:lstStyle/>
          <a:p>
            <a:pPr algn="ctr"/>
            <a:endParaRPr lang="en-US" sz="3400" dirty="0"/>
          </a:p>
        </p:txBody>
      </p:sp>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cxnSp>
        <p:nvCxnSpPr>
          <p:cNvPr id="13" name="Straight Connector 12">
            <a:extLst>
              <a:ext uri="{FF2B5EF4-FFF2-40B4-BE49-F238E27FC236}">
                <a16:creationId xmlns:a16="http://schemas.microsoft.com/office/drawing/2014/main" id="{2344B58B-FB03-4F5F-83A8-0666796C7E96}"/>
              </a:ext>
              <a:ext uri="{C183D7F6-B498-43B3-948B-1728B52AA6E4}">
                <adec:decorative xmlns:adec="http://schemas.microsoft.com/office/drawing/2017/decorative" val="1"/>
              </a:ext>
            </a:extLst>
          </p:cNvPr>
          <p:cNvCxnSpPr>
            <a:cxnSpLocks/>
          </p:cNvCxnSpPr>
          <p:nvPr userDrawn="1"/>
        </p:nvCxnSpPr>
        <p:spPr>
          <a:xfrm>
            <a:off x="1028693" y="3408147"/>
            <a:ext cx="10134604" cy="4170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92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14" r:id="rId4"/>
    <p:sldLayoutId id="2147483718" r:id="rId5"/>
    <p:sldLayoutId id="2147483724" r:id="rId6"/>
    <p:sldLayoutId id="2147483725" r:id="rId7"/>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23.png"/><Relationship Id="rId4" Type="http://schemas.microsoft.com/office/2017/04/relationships/track" Target="../media/track1.vtt"/></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1</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Law and </a:t>
            </a:r>
            <a:r>
              <a:rPr lang="en-US" sz="4000" b="1"/>
              <a:t>Legal Reasoning</a:t>
            </a:r>
            <a:endParaRPr lang="en-US" sz="4000" b="1" dirty="0"/>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25246C-A157-4738-A397-6B7929F0F2A0}"/>
              </a:ext>
            </a:extLst>
          </p:cNvPr>
          <p:cNvSpPr>
            <a:spLocks noGrp="1"/>
          </p:cNvSpPr>
          <p:nvPr>
            <p:ph type="title"/>
          </p:nvPr>
        </p:nvSpPr>
        <p:spPr/>
        <p:txBody>
          <a:bodyPr/>
          <a:lstStyle/>
          <a:p>
            <a:r>
              <a:rPr lang="en-IN" dirty="0"/>
              <a:t>Administrative Law</a:t>
            </a:r>
          </a:p>
        </p:txBody>
      </p:sp>
      <p:sp>
        <p:nvSpPr>
          <p:cNvPr id="9" name="Text Placeholder 8">
            <a:extLst>
              <a:ext uri="{FF2B5EF4-FFF2-40B4-BE49-F238E27FC236}">
                <a16:creationId xmlns:a16="http://schemas.microsoft.com/office/drawing/2014/main" id="{8F55C6B8-11CA-4A1F-851D-53E6AF18C8B9}"/>
              </a:ext>
            </a:extLst>
          </p:cNvPr>
          <p:cNvSpPr>
            <a:spLocks noGrp="1"/>
          </p:cNvSpPr>
          <p:nvPr>
            <p:ph type="body" sz="quarter" idx="17"/>
          </p:nvPr>
        </p:nvSpPr>
        <p:spPr/>
        <p:txBody>
          <a:bodyPr/>
          <a:lstStyle/>
          <a:p>
            <a:pPr marL="0" indent="0">
              <a:buNone/>
            </a:pPr>
            <a:r>
              <a:rPr lang="en-US" b="1" dirty="0">
                <a:solidFill>
                  <a:srgbClr val="004A78"/>
                </a:solidFill>
              </a:rPr>
              <a:t>Federal, State, and Local Agencies</a:t>
            </a:r>
          </a:p>
          <a:p>
            <a:pPr lvl="1">
              <a:buClr>
                <a:srgbClr val="004A78"/>
              </a:buClr>
              <a:buSzPct val="100000"/>
              <a:buFont typeface="Arial" panose="020B0604020202020204" pitchFamily="34" charset="0"/>
              <a:buChar char="•"/>
            </a:pPr>
            <a:r>
              <a:rPr lang="en-US" dirty="0">
                <a:solidFill>
                  <a:srgbClr val="000000"/>
                </a:solidFill>
              </a:rPr>
              <a:t>Food and Drug Administration (FDA)</a:t>
            </a:r>
          </a:p>
          <a:p>
            <a:pPr lvl="1">
              <a:buClr>
                <a:srgbClr val="004A78"/>
              </a:buClr>
              <a:buSzPct val="100000"/>
              <a:buFont typeface="Arial" panose="020B0604020202020204" pitchFamily="34" charset="0"/>
              <a:buChar char="•"/>
            </a:pPr>
            <a:r>
              <a:rPr lang="en-US" dirty="0">
                <a:solidFill>
                  <a:srgbClr val="000000"/>
                </a:solidFill>
              </a:rPr>
              <a:t>Securities and Exchange Commission (SEC)</a:t>
            </a:r>
          </a:p>
          <a:p>
            <a:pPr lvl="1">
              <a:buClr>
                <a:srgbClr val="004A78"/>
              </a:buClr>
              <a:buSzPct val="100000"/>
              <a:buFont typeface="Arial" panose="020B0604020202020204" pitchFamily="34" charset="0"/>
              <a:buChar char="•"/>
            </a:pPr>
            <a:r>
              <a:rPr lang="en-US" dirty="0">
                <a:solidFill>
                  <a:srgbClr val="000000"/>
                </a:solidFill>
              </a:rPr>
              <a:t>Federal Communications Commission (FCC)</a:t>
            </a:r>
          </a:p>
          <a:p>
            <a:pPr marL="0" indent="0">
              <a:buNone/>
            </a:pPr>
            <a:r>
              <a:rPr lang="en-US" b="1" dirty="0">
                <a:solidFill>
                  <a:srgbClr val="004A78"/>
                </a:solidFill>
              </a:rPr>
              <a:t>Agency Creation</a:t>
            </a:r>
          </a:p>
          <a:p>
            <a:pPr lvl="1">
              <a:buClr>
                <a:srgbClr val="004A78"/>
              </a:buClr>
              <a:buSzPct val="100000"/>
              <a:buFont typeface="Arial" panose="020B0604020202020204" pitchFamily="34" charset="0"/>
              <a:buChar char="•"/>
            </a:pPr>
            <a:r>
              <a:rPr lang="en-US" b="1" dirty="0">
                <a:solidFill>
                  <a:srgbClr val="000000"/>
                </a:solidFill>
              </a:rPr>
              <a:t>Example 1.3 </a:t>
            </a:r>
            <a:r>
              <a:rPr lang="en-US" dirty="0">
                <a:solidFill>
                  <a:srgbClr val="000000"/>
                </a:solidFill>
              </a:rPr>
              <a:t>The Federal Trade Commission (FTC)</a:t>
            </a:r>
          </a:p>
        </p:txBody>
      </p:sp>
      <p:pic>
        <p:nvPicPr>
          <p:cNvPr id="10" name="Graphic 9">
            <a:extLst>
              <a:ext uri="{FF2B5EF4-FFF2-40B4-BE49-F238E27FC236}">
                <a16:creationId xmlns:a16="http://schemas.microsoft.com/office/drawing/2014/main" id="{68AC8A2F-3BD1-4DAE-8F56-BE271E04421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2734" y="3597589"/>
            <a:ext cx="914400" cy="914400"/>
          </a:xfrm>
          <a:prstGeom prst="rect">
            <a:avLst/>
          </a:prstGeom>
        </p:spPr>
      </p:pic>
    </p:spTree>
    <p:extLst>
      <p:ext uri="{BB962C8B-B14F-4D97-AF65-F5344CB8AC3E}">
        <p14:creationId xmlns:p14="http://schemas.microsoft.com/office/powerpoint/2010/main" val="13429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1B1744-D168-468F-97BB-843794E4D6B7}"/>
              </a:ext>
            </a:extLst>
          </p:cNvPr>
          <p:cNvSpPr>
            <a:spLocks noGrp="1"/>
          </p:cNvSpPr>
          <p:nvPr>
            <p:ph type="title"/>
          </p:nvPr>
        </p:nvSpPr>
        <p:spPr/>
        <p:txBody>
          <a:bodyPr/>
          <a:lstStyle/>
          <a:p>
            <a:r>
              <a:rPr lang="en-IN" dirty="0"/>
              <a:t>Rulemaking, Enforcement, and Investigation</a:t>
            </a:r>
          </a:p>
        </p:txBody>
      </p:sp>
      <p:sp>
        <p:nvSpPr>
          <p:cNvPr id="9" name="Text Placeholder 8">
            <a:extLst>
              <a:ext uri="{FF2B5EF4-FFF2-40B4-BE49-F238E27FC236}">
                <a16:creationId xmlns:a16="http://schemas.microsoft.com/office/drawing/2014/main" id="{19C61CA0-9ADB-434C-AEF5-49F94E8FB858}"/>
              </a:ext>
            </a:extLst>
          </p:cNvPr>
          <p:cNvSpPr>
            <a:spLocks noGrp="1"/>
          </p:cNvSpPr>
          <p:nvPr>
            <p:ph type="body" sz="quarter" idx="17"/>
          </p:nvPr>
        </p:nvSpPr>
        <p:spPr/>
        <p:txBody>
          <a:bodyPr/>
          <a:lstStyle/>
          <a:p>
            <a:pPr>
              <a:spcAft>
                <a:spcPts val="1200"/>
              </a:spcAft>
            </a:pPr>
            <a:r>
              <a:rPr lang="en-US" dirty="0"/>
              <a:t>Administrative agencies make new or amend old rules with investigatory and prosecutorial powers.</a:t>
            </a:r>
          </a:p>
          <a:p>
            <a:pPr marL="0" indent="0">
              <a:buNone/>
            </a:pPr>
            <a:r>
              <a:rPr lang="en-IN" b="1" dirty="0">
                <a:solidFill>
                  <a:srgbClr val="006298"/>
                </a:solidFill>
              </a:rPr>
              <a:t>Adjudication</a:t>
            </a:r>
          </a:p>
          <a:p>
            <a:r>
              <a:rPr lang="en-US" dirty="0"/>
              <a:t>Trial-like hearing before an administrative law judge (ALJ). </a:t>
            </a:r>
          </a:p>
          <a:p>
            <a:pPr marL="792163" lvl="2" indent="-342900">
              <a:buClr>
                <a:srgbClr val="004A78"/>
              </a:buClr>
              <a:buSzPct val="100000"/>
              <a:buFont typeface="Calibri" panose="020F0502020204030204" pitchFamily="34" charset="0"/>
              <a:buChar char="–"/>
            </a:pPr>
            <a:r>
              <a:rPr lang="en-US" sz="2400" dirty="0">
                <a:solidFill>
                  <a:srgbClr val="000000"/>
                </a:solidFill>
              </a:rPr>
              <a:t>Courts give significant weigh to ALJ’s decisions.</a:t>
            </a:r>
          </a:p>
        </p:txBody>
      </p:sp>
    </p:spTree>
    <p:extLst>
      <p:ext uri="{BB962C8B-B14F-4D97-AF65-F5344CB8AC3E}">
        <p14:creationId xmlns:p14="http://schemas.microsoft.com/office/powerpoint/2010/main" val="314631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BC0567-FE81-48DF-84A8-317414700C71}"/>
              </a:ext>
            </a:extLst>
          </p:cNvPr>
          <p:cNvSpPr>
            <a:spLocks noGrp="1"/>
          </p:cNvSpPr>
          <p:nvPr>
            <p:ph type="title"/>
          </p:nvPr>
        </p:nvSpPr>
        <p:spPr/>
        <p:txBody>
          <a:bodyPr/>
          <a:lstStyle/>
          <a:p>
            <a:r>
              <a:rPr lang="en-US" dirty="0"/>
              <a:t>Group Breakout Discussion: Ethical Issue</a:t>
            </a:r>
            <a:endParaRPr lang="en-IN" dirty="0"/>
          </a:p>
        </p:txBody>
      </p:sp>
      <p:sp>
        <p:nvSpPr>
          <p:cNvPr id="9" name="Text Placeholder 8">
            <a:extLst>
              <a:ext uri="{FF2B5EF4-FFF2-40B4-BE49-F238E27FC236}">
                <a16:creationId xmlns:a16="http://schemas.microsoft.com/office/drawing/2014/main" id="{35A8D2FB-CE8F-4F96-9813-89F6BE345F81}"/>
              </a:ext>
            </a:extLst>
          </p:cNvPr>
          <p:cNvSpPr>
            <a:spLocks noGrp="1"/>
          </p:cNvSpPr>
          <p:nvPr>
            <p:ph type="body" sz="quarter" idx="17"/>
          </p:nvPr>
        </p:nvSpPr>
        <p:spPr/>
        <p:txBody>
          <a:bodyPr>
            <a:normAutofit/>
          </a:bodyPr>
          <a:lstStyle/>
          <a:p>
            <a:r>
              <a:rPr lang="en-US" b="1" dirty="0"/>
              <a:t>Scenario: </a:t>
            </a:r>
            <a:r>
              <a:rPr lang="en-US" dirty="0"/>
              <a:t>The Federal Trade Commission (FTC) functions with the three branches of government: </a:t>
            </a:r>
          </a:p>
          <a:p>
            <a:pPr marL="914400" lvl="1" indent="-457200">
              <a:buClr>
                <a:srgbClr val="000000"/>
              </a:buClr>
              <a:buSzPct val="100000"/>
              <a:buFont typeface="+mj-lt"/>
              <a:buAutoNum type="arabicPeriod"/>
            </a:pPr>
            <a:r>
              <a:rPr lang="en-US" dirty="0">
                <a:solidFill>
                  <a:srgbClr val="000000"/>
                </a:solidFill>
              </a:rPr>
              <a:t>Create rules</a:t>
            </a:r>
          </a:p>
          <a:p>
            <a:pPr marL="914400" lvl="1" indent="-457200">
              <a:buClr>
                <a:srgbClr val="000000"/>
              </a:buClr>
              <a:buSzPct val="100000"/>
              <a:buFont typeface="+mj-lt"/>
              <a:buAutoNum type="arabicPeriod"/>
            </a:pPr>
            <a:r>
              <a:rPr lang="en-US" dirty="0">
                <a:solidFill>
                  <a:srgbClr val="000000"/>
                </a:solidFill>
              </a:rPr>
              <a:t>Conduct investigations</a:t>
            </a:r>
          </a:p>
          <a:p>
            <a:pPr marL="914400" lvl="1" indent="-457200">
              <a:spcAft>
                <a:spcPts val="1200"/>
              </a:spcAft>
              <a:buClr>
                <a:srgbClr val="000000"/>
              </a:buClr>
              <a:buSzPct val="100000"/>
              <a:buFont typeface="+mj-lt"/>
              <a:buAutoNum type="arabicPeriod"/>
            </a:pPr>
            <a:r>
              <a:rPr lang="en-US" dirty="0">
                <a:solidFill>
                  <a:srgbClr val="000000"/>
                </a:solidFill>
              </a:rPr>
              <a:t>Prosecute and pass judgement on violators</a:t>
            </a:r>
          </a:p>
          <a:p>
            <a:pPr>
              <a:spcAft>
                <a:spcPts val="1200"/>
              </a:spcAft>
            </a:pPr>
            <a:r>
              <a:rPr lang="en-US" dirty="0"/>
              <a:t>FTC powers often go unchecked and some businesspersons have suggested their exercise of this power is unethical.</a:t>
            </a:r>
          </a:p>
          <a:p>
            <a:r>
              <a:rPr lang="en-US" dirty="0"/>
              <a:t>Do administrative agencies exercise too much authority?</a:t>
            </a:r>
          </a:p>
        </p:txBody>
      </p:sp>
    </p:spTree>
    <p:extLst>
      <p:ext uri="{BB962C8B-B14F-4D97-AF65-F5344CB8AC3E}">
        <p14:creationId xmlns:p14="http://schemas.microsoft.com/office/powerpoint/2010/main" val="110749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6A66E7-D9C1-498C-B087-306169ACC779}"/>
              </a:ext>
            </a:extLst>
          </p:cNvPr>
          <p:cNvSpPr>
            <a:spLocks noGrp="1"/>
          </p:cNvSpPr>
          <p:nvPr>
            <p:ph type="title"/>
          </p:nvPr>
        </p:nvSpPr>
        <p:spPr/>
        <p:txBody>
          <a:bodyPr/>
          <a:lstStyle/>
          <a:p>
            <a:r>
              <a:rPr lang="en-IN" dirty="0"/>
              <a:t>The Common Law</a:t>
            </a:r>
          </a:p>
        </p:txBody>
      </p:sp>
      <p:sp>
        <p:nvSpPr>
          <p:cNvPr id="9" name="Text Placeholder 8">
            <a:extLst>
              <a:ext uri="{FF2B5EF4-FFF2-40B4-BE49-F238E27FC236}">
                <a16:creationId xmlns:a16="http://schemas.microsoft.com/office/drawing/2014/main" id="{DA0E8592-DB6F-4984-B25C-FA07DF23A5E4}"/>
              </a:ext>
            </a:extLst>
          </p:cNvPr>
          <p:cNvSpPr>
            <a:spLocks noGrp="1"/>
          </p:cNvSpPr>
          <p:nvPr>
            <p:ph type="body" sz="quarter" idx="17"/>
          </p:nvPr>
        </p:nvSpPr>
        <p:spPr/>
        <p:txBody>
          <a:bodyPr>
            <a:noAutofit/>
          </a:bodyPr>
          <a:lstStyle/>
          <a:p>
            <a:pPr marL="0" indent="0">
              <a:buNone/>
            </a:pPr>
            <a:r>
              <a:rPr lang="en-IN" sz="2200" b="1" dirty="0">
                <a:solidFill>
                  <a:srgbClr val="004A78"/>
                </a:solidFill>
              </a:rPr>
              <a:t>Early English Courts</a:t>
            </a:r>
          </a:p>
          <a:p>
            <a:pPr lvl="1">
              <a:buClr>
                <a:srgbClr val="004A78"/>
              </a:buClr>
              <a:buSzPct val="100000"/>
              <a:buFont typeface="Arial" panose="020B0604020202020204" pitchFamily="34" charset="0"/>
              <a:buChar char="•"/>
            </a:pPr>
            <a:r>
              <a:rPr lang="en-US" sz="2200" dirty="0">
                <a:solidFill>
                  <a:srgbClr val="000000"/>
                </a:solidFill>
              </a:rPr>
              <a:t>General rules that began in 1066</a:t>
            </a:r>
          </a:p>
          <a:p>
            <a:pPr marL="0" indent="0">
              <a:buNone/>
            </a:pPr>
            <a:r>
              <a:rPr lang="en-US" sz="2200" b="1" i="1" dirty="0">
                <a:solidFill>
                  <a:srgbClr val="004A78"/>
                </a:solidFill>
              </a:rPr>
              <a:t>Stare Decisis</a:t>
            </a:r>
          </a:p>
          <a:p>
            <a:pPr lvl="1">
              <a:buClr>
                <a:srgbClr val="004A78"/>
              </a:buClr>
              <a:buSzPct val="100000"/>
              <a:buFont typeface="Arial" panose="020B0604020202020204" pitchFamily="34" charset="0"/>
              <a:buChar char="•"/>
            </a:pPr>
            <a:r>
              <a:rPr lang="en-US" sz="2200" dirty="0">
                <a:solidFill>
                  <a:srgbClr val="000000"/>
                </a:solidFill>
              </a:rPr>
              <a:t>Controlling precedents</a:t>
            </a:r>
          </a:p>
          <a:p>
            <a:pPr lvl="1">
              <a:buClr>
                <a:srgbClr val="004A78"/>
              </a:buClr>
              <a:buSzPct val="100000"/>
              <a:buFont typeface="Arial" panose="020B0604020202020204" pitchFamily="34" charset="0"/>
              <a:buChar char="•"/>
            </a:pPr>
            <a:r>
              <a:rPr lang="en-US" sz="2200" i="1" dirty="0">
                <a:solidFill>
                  <a:srgbClr val="000000"/>
                </a:solidFill>
              </a:rPr>
              <a:t>Stare Decisis </a:t>
            </a:r>
            <a:r>
              <a:rPr lang="en-US" sz="2200" dirty="0">
                <a:solidFill>
                  <a:srgbClr val="000000"/>
                </a:solidFill>
              </a:rPr>
              <a:t>and Legal Stability</a:t>
            </a:r>
          </a:p>
          <a:p>
            <a:pPr lvl="1">
              <a:buClr>
                <a:srgbClr val="004A78"/>
              </a:buClr>
              <a:buSzPct val="100000"/>
              <a:buFont typeface="Arial" panose="020B0604020202020204" pitchFamily="34" charset="0"/>
              <a:buChar char="•"/>
            </a:pPr>
            <a:r>
              <a:rPr lang="en-US" sz="2200" dirty="0">
                <a:solidFill>
                  <a:srgbClr val="000000"/>
                </a:solidFill>
              </a:rPr>
              <a:t>Departures from precedent</a:t>
            </a:r>
          </a:p>
          <a:p>
            <a:pPr lvl="1">
              <a:buClr>
                <a:srgbClr val="004A78"/>
              </a:buClr>
              <a:buSzPct val="100000"/>
              <a:buFont typeface="Arial" panose="020B0604020202020204" pitchFamily="34" charset="0"/>
              <a:buChar char="•"/>
            </a:pPr>
            <a:r>
              <a:rPr lang="en-US" sz="2200" b="1" dirty="0">
                <a:solidFill>
                  <a:srgbClr val="000000"/>
                </a:solidFill>
              </a:rPr>
              <a:t>Case Example 1.6 </a:t>
            </a:r>
            <a:r>
              <a:rPr lang="en-US" sz="2200" dirty="0">
                <a:solidFill>
                  <a:srgbClr val="000000"/>
                </a:solidFill>
              </a:rPr>
              <a:t>Brown v. Board of Education of Topeka</a:t>
            </a:r>
          </a:p>
          <a:p>
            <a:pPr lvl="1">
              <a:buClr>
                <a:srgbClr val="004A78"/>
              </a:buClr>
              <a:buSzPct val="100000"/>
              <a:buFont typeface="Arial" panose="020B0604020202020204" pitchFamily="34" charset="0"/>
              <a:buChar char="•"/>
            </a:pPr>
            <a:r>
              <a:rPr lang="en-US" sz="2200" dirty="0">
                <a:solidFill>
                  <a:srgbClr val="000000"/>
                </a:solidFill>
              </a:rPr>
              <a:t>When there is no precedent</a:t>
            </a:r>
          </a:p>
          <a:p>
            <a:pPr lvl="1">
              <a:buClr>
                <a:srgbClr val="004A78"/>
              </a:buClr>
              <a:buSzPct val="100000"/>
              <a:buFont typeface="Arial" panose="020B0604020202020204" pitchFamily="34" charset="0"/>
              <a:buChar char="•"/>
            </a:pPr>
            <a:r>
              <a:rPr lang="en-US" sz="2200" i="1" dirty="0">
                <a:solidFill>
                  <a:srgbClr val="000000"/>
                </a:solidFill>
              </a:rPr>
              <a:t>Stare Decisis </a:t>
            </a:r>
            <a:r>
              <a:rPr lang="en-US" sz="2200" dirty="0">
                <a:solidFill>
                  <a:srgbClr val="000000"/>
                </a:solidFill>
              </a:rPr>
              <a:t>and Legal Reasoning</a:t>
            </a:r>
          </a:p>
          <a:p>
            <a:pPr marL="0" indent="0">
              <a:buNone/>
            </a:pPr>
            <a:r>
              <a:rPr lang="en-US" sz="2200" b="1" dirty="0">
                <a:solidFill>
                  <a:srgbClr val="004A78"/>
                </a:solidFill>
              </a:rPr>
              <a:t>Equitable Remedies and Courts of Equity</a:t>
            </a:r>
          </a:p>
          <a:p>
            <a:pPr lvl="1">
              <a:buClr>
                <a:srgbClr val="004A78"/>
              </a:buClr>
              <a:buSzPct val="100000"/>
              <a:buFont typeface="Arial" panose="020B0604020202020204" pitchFamily="34" charset="0"/>
              <a:buChar char="•"/>
            </a:pPr>
            <a:r>
              <a:rPr lang="es-ES" sz="2200" b="1" dirty="0" err="1">
                <a:solidFill>
                  <a:srgbClr val="000000"/>
                </a:solidFill>
              </a:rPr>
              <a:t>Example</a:t>
            </a:r>
            <a:r>
              <a:rPr lang="es-ES" sz="2200" b="1" dirty="0">
                <a:solidFill>
                  <a:srgbClr val="000000"/>
                </a:solidFill>
              </a:rPr>
              <a:t> 1.7</a:t>
            </a:r>
            <a:r>
              <a:rPr lang="es-ES" sz="2200" dirty="0">
                <a:solidFill>
                  <a:srgbClr val="000000"/>
                </a:solidFill>
              </a:rPr>
              <a:t> Elena v. Rowan</a:t>
            </a:r>
          </a:p>
        </p:txBody>
      </p:sp>
      <p:pic>
        <p:nvPicPr>
          <p:cNvPr id="12" name="Graphic 11">
            <a:extLst>
              <a:ext uri="{FF2B5EF4-FFF2-40B4-BE49-F238E27FC236}">
                <a16:creationId xmlns:a16="http://schemas.microsoft.com/office/drawing/2014/main" id="{3EE61476-DA83-4903-A40B-0074A1CE87D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02007" y="3787243"/>
            <a:ext cx="914400" cy="914400"/>
          </a:xfrm>
          <a:prstGeom prst="rect">
            <a:avLst/>
          </a:prstGeom>
        </p:spPr>
      </p:pic>
      <p:pic>
        <p:nvPicPr>
          <p:cNvPr id="13" name="Graphic 12">
            <a:extLst>
              <a:ext uri="{FF2B5EF4-FFF2-40B4-BE49-F238E27FC236}">
                <a16:creationId xmlns:a16="http://schemas.microsoft.com/office/drawing/2014/main" id="{E589EC0F-97E4-4FCB-BBE3-EC1E690EE00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15401">
            <a:off x="5327743" y="5588325"/>
            <a:ext cx="768626" cy="768626"/>
          </a:xfrm>
          <a:prstGeom prst="rect">
            <a:avLst/>
          </a:prstGeom>
        </p:spPr>
      </p:pic>
    </p:spTree>
    <p:extLst>
      <p:ext uri="{BB962C8B-B14F-4D97-AF65-F5344CB8AC3E}">
        <p14:creationId xmlns:p14="http://schemas.microsoft.com/office/powerpoint/2010/main" val="324473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a:xfrm>
            <a:off x="838200" y="365125"/>
            <a:ext cx="10515600" cy="857619"/>
          </a:xfrm>
        </p:spPr>
        <p:txBody>
          <a:bodyPr/>
          <a:lstStyle/>
          <a:p>
            <a:pPr>
              <a:lnSpc>
                <a:spcPct val="150000"/>
              </a:lnSpc>
              <a:spcBef>
                <a:spcPts val="600"/>
              </a:spcBef>
              <a:spcAft>
                <a:spcPts val="1800"/>
              </a:spcAft>
            </a:pPr>
            <a:r>
              <a:rPr lang="en-US" i="1" dirty="0"/>
              <a:t>Managerial Strategy: The Power of Precedent</a:t>
            </a:r>
            <a:br>
              <a:rPr lang="en-US" sz="2800" dirty="0"/>
            </a:br>
            <a:r>
              <a:rPr lang="en-US" sz="3200" dirty="0"/>
              <a:t>Polling Question</a:t>
            </a:r>
            <a:endParaRPr lang="en-US" sz="26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dirty="0">
                <a:solidFill>
                  <a:srgbClr val="006298"/>
                </a:solidFill>
              </a:rPr>
              <a:t>Should Roberta consider paying her salespeople overtime even though it is not required by federal law?</a:t>
            </a:r>
          </a:p>
          <a:p>
            <a:pPr marL="4751388" indent="-358775">
              <a:lnSpc>
                <a:spcPct val="100000"/>
              </a:lnSpc>
              <a:buFont typeface="Wingdings" pitchFamily="2" charset="2"/>
              <a:buChar char="q"/>
            </a:pPr>
            <a:r>
              <a:rPr lang="en-US" sz="2600" dirty="0">
                <a:solidFill>
                  <a:srgbClr val="006298"/>
                </a:solidFill>
              </a:rPr>
              <a:t>Yes</a:t>
            </a:r>
          </a:p>
          <a:p>
            <a:pPr marL="4751388" indent="-358775">
              <a:lnSpc>
                <a:spcPct val="100000"/>
              </a:lnSpc>
              <a:spcAft>
                <a:spcPts val="2400"/>
              </a:spcAft>
              <a:buFont typeface="Wingdings" pitchFamily="2" charset="2"/>
              <a:buChar char="q"/>
            </a:pPr>
            <a:r>
              <a:rPr lang="en-US" sz="2600" dirty="0">
                <a:solidFill>
                  <a:srgbClr val="006298"/>
                </a:solidFill>
              </a:rPr>
              <a:t>No</a:t>
            </a:r>
          </a:p>
          <a:p>
            <a:pPr marL="0" indent="0">
              <a:lnSpc>
                <a:spcPct val="100000"/>
              </a:lnSpc>
              <a:buNone/>
            </a:pPr>
            <a:r>
              <a:rPr lang="en-US" sz="2600" dirty="0">
                <a:solidFill>
                  <a:srgbClr val="006298"/>
                </a:solidFill>
              </a:rPr>
              <a:t>Explain your reasoning to another person or classmate.</a:t>
            </a:r>
          </a:p>
        </p:txBody>
      </p:sp>
    </p:spTree>
    <p:extLst>
      <p:ext uri="{BB962C8B-B14F-4D97-AF65-F5344CB8AC3E}">
        <p14:creationId xmlns:p14="http://schemas.microsoft.com/office/powerpoint/2010/main" val="106390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E1805B8-5CB1-4FAC-9D1F-0B4FC984FD6C}"/>
              </a:ext>
            </a:extLst>
          </p:cNvPr>
          <p:cNvSpPr>
            <a:spLocks noGrp="1"/>
          </p:cNvSpPr>
          <p:nvPr>
            <p:ph type="title"/>
          </p:nvPr>
        </p:nvSpPr>
        <p:spPr/>
        <p:txBody>
          <a:bodyPr/>
          <a:lstStyle/>
          <a:p>
            <a:r>
              <a:rPr lang="en-IN" dirty="0"/>
              <a:t>Schools of Legal Thought</a:t>
            </a:r>
          </a:p>
        </p:txBody>
      </p:sp>
      <p:sp>
        <p:nvSpPr>
          <p:cNvPr id="9" name="Text Placeholder 8">
            <a:extLst>
              <a:ext uri="{FF2B5EF4-FFF2-40B4-BE49-F238E27FC236}">
                <a16:creationId xmlns:a16="http://schemas.microsoft.com/office/drawing/2014/main" id="{0CD11645-9430-4059-867A-17BE5D61EA18}"/>
              </a:ext>
            </a:extLst>
          </p:cNvPr>
          <p:cNvSpPr>
            <a:spLocks noGrp="1"/>
          </p:cNvSpPr>
          <p:nvPr>
            <p:ph type="body" sz="quarter" idx="17"/>
          </p:nvPr>
        </p:nvSpPr>
        <p:spPr>
          <a:xfrm>
            <a:off x="743576" y="1638299"/>
            <a:ext cx="10711543" cy="4741479"/>
          </a:xfrm>
        </p:spPr>
        <p:txBody>
          <a:bodyPr>
            <a:normAutofit/>
          </a:bodyPr>
          <a:lstStyle/>
          <a:p>
            <a:pPr marL="0" indent="0">
              <a:buNone/>
            </a:pPr>
            <a:r>
              <a:rPr lang="en-IN" sz="2400" b="1" dirty="0">
                <a:solidFill>
                  <a:srgbClr val="004A78"/>
                </a:solidFill>
              </a:rPr>
              <a:t>The Natural Law School</a:t>
            </a:r>
          </a:p>
          <a:p>
            <a:pPr>
              <a:spcAft>
                <a:spcPts val="1200"/>
              </a:spcAft>
            </a:pPr>
            <a:r>
              <a:rPr lang="en-US" sz="2400" dirty="0"/>
              <a:t>Aristotle’s notion that people have natural rights</a:t>
            </a:r>
          </a:p>
          <a:p>
            <a:pPr marL="0" indent="0">
              <a:buNone/>
            </a:pPr>
            <a:r>
              <a:rPr lang="en-IN" sz="2400" b="1" dirty="0">
                <a:solidFill>
                  <a:srgbClr val="004A78"/>
                </a:solidFill>
              </a:rPr>
              <a:t>Legal Positivism</a:t>
            </a:r>
          </a:p>
          <a:p>
            <a:pPr>
              <a:spcAft>
                <a:spcPts val="1200"/>
              </a:spcAft>
            </a:pPr>
            <a:r>
              <a:rPr lang="en-US" sz="2400" dirty="0"/>
              <a:t>Antithetical to Aristotle, rights only exists because of laws</a:t>
            </a:r>
          </a:p>
          <a:p>
            <a:pPr marL="0" indent="0">
              <a:buNone/>
            </a:pPr>
            <a:r>
              <a:rPr lang="en-IN" sz="2400" b="1" dirty="0">
                <a:solidFill>
                  <a:srgbClr val="004A78"/>
                </a:solidFill>
              </a:rPr>
              <a:t>The Historical School</a:t>
            </a:r>
          </a:p>
          <a:p>
            <a:pPr>
              <a:spcAft>
                <a:spcPts val="1200"/>
              </a:spcAft>
            </a:pPr>
            <a:r>
              <a:rPr lang="en-US" sz="2400" dirty="0"/>
              <a:t>Past laws shape present laws</a:t>
            </a:r>
          </a:p>
          <a:p>
            <a:pPr marL="0" indent="0">
              <a:buNone/>
            </a:pPr>
            <a:r>
              <a:rPr lang="en-IN" sz="2400" b="1" dirty="0">
                <a:solidFill>
                  <a:srgbClr val="004A78"/>
                </a:solidFill>
              </a:rPr>
              <a:t>Legal Realism</a:t>
            </a:r>
          </a:p>
          <a:p>
            <a:r>
              <a:rPr lang="en-US" sz="2400" dirty="0"/>
              <a:t>Laws cannot be totally uniform, because human biases may or may not always exist </a:t>
            </a:r>
          </a:p>
        </p:txBody>
      </p:sp>
    </p:spTree>
    <p:extLst>
      <p:ext uri="{BB962C8B-B14F-4D97-AF65-F5344CB8AC3E}">
        <p14:creationId xmlns:p14="http://schemas.microsoft.com/office/powerpoint/2010/main" val="270760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pPr>
              <a:lnSpc>
                <a:spcPct val="150000"/>
              </a:lnSpc>
            </a:pPr>
            <a:r>
              <a:rPr lang="en-US" i="1" dirty="0"/>
              <a:t>Landmark in the Law: Equitable Maxims</a:t>
            </a:r>
            <a:br>
              <a:rPr lang="en-US" sz="2800" dirty="0"/>
            </a:br>
            <a:r>
              <a:rPr lang="en-US" sz="2800" dirty="0"/>
              <a:t>Polling Question</a:t>
            </a:r>
            <a:endParaRPr lang="en-US" sz="26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dirty="0">
                <a:solidFill>
                  <a:srgbClr val="006298"/>
                </a:solidFill>
              </a:rPr>
              <a:t>Under the doctrine of promissory estoppel, can a person who has reasonably and substantially relied on the promise of another, obtain some measure of recovery, even though no enforceable contract exists? </a:t>
            </a:r>
          </a:p>
          <a:p>
            <a:pPr marL="4751388" indent="-358775">
              <a:lnSpc>
                <a:spcPct val="100000"/>
              </a:lnSpc>
              <a:buFont typeface="Wingdings" pitchFamily="2" charset="2"/>
              <a:buChar char="q"/>
            </a:pPr>
            <a:r>
              <a:rPr lang="en-US" sz="2600" dirty="0">
                <a:solidFill>
                  <a:srgbClr val="006298"/>
                </a:solidFill>
              </a:rPr>
              <a:t>Yes</a:t>
            </a:r>
          </a:p>
          <a:p>
            <a:pPr marL="4751388" indent="-358775">
              <a:lnSpc>
                <a:spcPct val="100000"/>
              </a:lnSpc>
              <a:spcAft>
                <a:spcPts val="1200"/>
              </a:spcAft>
              <a:buFont typeface="Wingdings" pitchFamily="2" charset="2"/>
              <a:buChar char="q"/>
            </a:pPr>
            <a:r>
              <a:rPr lang="en-US" sz="2600" dirty="0">
                <a:solidFill>
                  <a:srgbClr val="006298"/>
                </a:solidFill>
              </a:rPr>
              <a:t>No</a:t>
            </a:r>
          </a:p>
          <a:p>
            <a:pPr marL="0" indent="0">
              <a:lnSpc>
                <a:spcPct val="100000"/>
              </a:lnSpc>
              <a:buNone/>
            </a:pPr>
            <a:r>
              <a:rPr lang="en-US" sz="2600" dirty="0">
                <a:solidFill>
                  <a:srgbClr val="006298"/>
                </a:solidFill>
              </a:rPr>
              <a:t>Share your answer and explain your reasoning to another person or classmate.</a:t>
            </a:r>
          </a:p>
        </p:txBody>
      </p:sp>
    </p:spTree>
    <p:extLst>
      <p:ext uri="{BB962C8B-B14F-4D97-AF65-F5344CB8AC3E}">
        <p14:creationId xmlns:p14="http://schemas.microsoft.com/office/powerpoint/2010/main" val="3587044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F9706E-7D08-4572-8B60-39DEB185846A}"/>
              </a:ext>
            </a:extLst>
          </p:cNvPr>
          <p:cNvSpPr>
            <a:spLocks noGrp="1"/>
          </p:cNvSpPr>
          <p:nvPr>
            <p:ph type="title"/>
          </p:nvPr>
        </p:nvSpPr>
        <p:spPr/>
        <p:txBody>
          <a:bodyPr/>
          <a:lstStyle/>
          <a:p>
            <a:r>
              <a:rPr lang="en-IN" dirty="0"/>
              <a:t>Classifications of Law</a:t>
            </a:r>
          </a:p>
        </p:txBody>
      </p:sp>
      <p:sp>
        <p:nvSpPr>
          <p:cNvPr id="9" name="Text Placeholder 8">
            <a:extLst>
              <a:ext uri="{FF2B5EF4-FFF2-40B4-BE49-F238E27FC236}">
                <a16:creationId xmlns:a16="http://schemas.microsoft.com/office/drawing/2014/main" id="{B0CF013B-B918-4DD0-9BDE-6F55D4536C9A}"/>
              </a:ext>
            </a:extLst>
          </p:cNvPr>
          <p:cNvSpPr>
            <a:spLocks noGrp="1"/>
          </p:cNvSpPr>
          <p:nvPr>
            <p:ph type="body" sz="quarter" idx="17"/>
          </p:nvPr>
        </p:nvSpPr>
        <p:spPr>
          <a:xfrm>
            <a:off x="642257" y="1638300"/>
            <a:ext cx="11024226" cy="4394200"/>
          </a:xfrm>
        </p:spPr>
        <p:txBody>
          <a:bodyPr>
            <a:noAutofit/>
          </a:bodyPr>
          <a:lstStyle/>
          <a:p>
            <a:pPr lvl="1">
              <a:spcAft>
                <a:spcPts val="600"/>
              </a:spcAft>
              <a:buClr>
                <a:srgbClr val="000000"/>
              </a:buClr>
              <a:buSzPct val="100000"/>
              <a:buFont typeface="Arial" panose="020B0604020202020204" pitchFamily="34" charset="0"/>
              <a:buChar char="•"/>
            </a:pPr>
            <a:r>
              <a:rPr lang="en-IN" sz="2000" b="1" dirty="0">
                <a:solidFill>
                  <a:srgbClr val="000000"/>
                </a:solidFill>
              </a:rPr>
              <a:t>Example 1.8</a:t>
            </a:r>
            <a:r>
              <a:rPr lang="en-IN" sz="2000" dirty="0">
                <a:solidFill>
                  <a:srgbClr val="000000"/>
                </a:solidFill>
              </a:rPr>
              <a:t> Worker’s Compensation</a:t>
            </a:r>
          </a:p>
          <a:p>
            <a:pPr marL="0" indent="0">
              <a:spcAft>
                <a:spcPts val="600"/>
              </a:spcAft>
              <a:buNone/>
            </a:pPr>
            <a:r>
              <a:rPr lang="en-US" sz="2000" b="1" dirty="0">
                <a:solidFill>
                  <a:srgbClr val="006298"/>
                </a:solidFill>
              </a:rPr>
              <a:t>Civil Law and Criminal Law</a:t>
            </a:r>
          </a:p>
          <a:p>
            <a:pPr lvl="1">
              <a:spcAft>
                <a:spcPts val="600"/>
              </a:spcAft>
              <a:buClr>
                <a:srgbClr val="000000"/>
              </a:buClr>
              <a:buSzPct val="100000"/>
              <a:buFont typeface="Arial" panose="020B0604020202020204" pitchFamily="34" charset="0"/>
              <a:buChar char="•"/>
            </a:pPr>
            <a:r>
              <a:rPr lang="en-US" sz="2000" dirty="0">
                <a:solidFill>
                  <a:srgbClr val="000000"/>
                </a:solidFill>
              </a:rPr>
              <a:t>Civil law involves cases between private parties such as breach of contract or negligence resulting in injury.</a:t>
            </a:r>
          </a:p>
          <a:p>
            <a:pPr lvl="1">
              <a:spcAft>
                <a:spcPts val="600"/>
              </a:spcAft>
              <a:buClr>
                <a:srgbClr val="000000"/>
              </a:buClr>
              <a:buSzPct val="100000"/>
              <a:buFont typeface="Arial" panose="020B0604020202020204" pitchFamily="34" charset="0"/>
              <a:buChar char="•"/>
            </a:pPr>
            <a:r>
              <a:rPr lang="en-US" sz="2000" dirty="0">
                <a:solidFill>
                  <a:srgbClr val="000000"/>
                </a:solidFill>
              </a:rPr>
              <a:t>Criminal law are torts committed against society such as financial fraud and kidnappings.</a:t>
            </a:r>
          </a:p>
          <a:p>
            <a:pPr marL="0" indent="0">
              <a:spcAft>
                <a:spcPts val="600"/>
              </a:spcAft>
              <a:buNone/>
            </a:pPr>
            <a:r>
              <a:rPr lang="en-US" sz="2000" b="1" dirty="0">
                <a:solidFill>
                  <a:srgbClr val="006298"/>
                </a:solidFill>
              </a:rPr>
              <a:t>Common Law and Civil Law System</a:t>
            </a:r>
          </a:p>
          <a:p>
            <a:pPr lvl="1">
              <a:spcAft>
                <a:spcPts val="600"/>
              </a:spcAft>
              <a:buClr>
                <a:srgbClr val="000000"/>
              </a:buClr>
              <a:buSzPct val="100000"/>
              <a:buFont typeface="Arial" panose="020B0604020202020204" pitchFamily="34" charset="0"/>
              <a:buChar char="•"/>
            </a:pPr>
            <a:r>
              <a:rPr lang="en-US" sz="2000" dirty="0">
                <a:solidFill>
                  <a:srgbClr val="000000"/>
                </a:solidFill>
              </a:rPr>
              <a:t>The English common law system, and Roman civil law system dominate the globe today.</a:t>
            </a:r>
          </a:p>
          <a:p>
            <a:pPr marL="0" indent="0">
              <a:spcAft>
                <a:spcPts val="600"/>
              </a:spcAft>
              <a:buNone/>
            </a:pPr>
            <a:r>
              <a:rPr lang="en-US" sz="2000" b="1" dirty="0">
                <a:solidFill>
                  <a:srgbClr val="006298"/>
                </a:solidFill>
              </a:rPr>
              <a:t>National Law and International Law</a:t>
            </a:r>
          </a:p>
          <a:p>
            <a:pPr lvl="1">
              <a:spcAft>
                <a:spcPts val="600"/>
              </a:spcAft>
              <a:buClr>
                <a:srgbClr val="000000"/>
              </a:buClr>
              <a:buSzPct val="100000"/>
              <a:buFont typeface="Arial" panose="020B0604020202020204" pitchFamily="34" charset="0"/>
              <a:buChar char="•"/>
            </a:pPr>
            <a:r>
              <a:rPr lang="en-US" sz="2000" dirty="0">
                <a:solidFill>
                  <a:srgbClr val="000000"/>
                </a:solidFill>
              </a:rPr>
              <a:t>National laws pertain to each nation, while international law treaties govern relations among nations.</a:t>
            </a:r>
          </a:p>
        </p:txBody>
      </p:sp>
      <p:pic>
        <p:nvPicPr>
          <p:cNvPr id="4" name="Graphic 3">
            <a:extLst>
              <a:ext uri="{FF2B5EF4-FFF2-40B4-BE49-F238E27FC236}">
                <a16:creationId xmlns:a16="http://schemas.microsoft.com/office/drawing/2014/main" id="{327B598C-4C69-4363-B014-582F6AAE7AA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5823" y="1481694"/>
            <a:ext cx="670561" cy="670561"/>
          </a:xfrm>
          <a:prstGeom prst="rect">
            <a:avLst/>
          </a:prstGeom>
        </p:spPr>
      </p:pic>
    </p:spTree>
    <p:extLst>
      <p:ext uri="{BB962C8B-B14F-4D97-AF65-F5344CB8AC3E}">
        <p14:creationId xmlns:p14="http://schemas.microsoft.com/office/powerpoint/2010/main" val="228105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5BAC-EF18-2149-9E3B-ECF910ABA2F3}"/>
              </a:ext>
            </a:extLst>
          </p:cNvPr>
          <p:cNvSpPr>
            <a:spLocks noGrp="1"/>
          </p:cNvSpPr>
          <p:nvPr>
            <p:ph type="title"/>
          </p:nvPr>
        </p:nvSpPr>
        <p:spPr/>
        <p:txBody>
          <a:bodyPr/>
          <a:lstStyle/>
          <a:p>
            <a:r>
              <a:rPr lang="en-US" sz="2800" dirty="0"/>
              <a:t>Knowledge Check 2</a:t>
            </a:r>
            <a:endParaRPr lang="en-US" sz="2600" dirty="0"/>
          </a:p>
        </p:txBody>
      </p:sp>
      <p:sp>
        <p:nvSpPr>
          <p:cNvPr id="4" name="Text Placeholder 1">
            <a:extLst>
              <a:ext uri="{FF2B5EF4-FFF2-40B4-BE49-F238E27FC236}">
                <a16:creationId xmlns:a16="http://schemas.microsoft.com/office/drawing/2014/main" id="{8251AA55-5C70-A84F-A666-6E447EEE31FD}"/>
              </a:ext>
            </a:extLst>
          </p:cNvPr>
          <p:cNvSpPr>
            <a:spLocks noGrp="1"/>
          </p:cNvSpPr>
          <p:nvPr>
            <p:ph type="body" sz="quarter" idx="17"/>
          </p:nvPr>
        </p:nvSpPr>
        <p:spPr/>
        <p:txBody>
          <a:bodyPr>
            <a:normAutofit/>
          </a:bodyPr>
          <a:lstStyle/>
          <a:p>
            <a:pPr marL="0" indent="0">
              <a:lnSpc>
                <a:spcPct val="100000"/>
              </a:lnSpc>
              <a:buNone/>
            </a:pPr>
            <a:r>
              <a:rPr lang="en-US" sz="2600" dirty="0">
                <a:solidFill>
                  <a:srgbClr val="006298"/>
                </a:solidFill>
              </a:rPr>
              <a:t>Civil law cases involve suits such as injury from negligence or breach of contract.</a:t>
            </a:r>
          </a:p>
          <a:p>
            <a:pPr marL="4751388" indent="-358775">
              <a:lnSpc>
                <a:spcPct val="100000"/>
              </a:lnSpc>
              <a:buFont typeface="Wingdings" pitchFamily="2" charset="2"/>
              <a:buChar char="q"/>
            </a:pPr>
            <a:r>
              <a:rPr lang="en-US" sz="2600" dirty="0">
                <a:solidFill>
                  <a:srgbClr val="006298"/>
                </a:solidFill>
              </a:rPr>
              <a:t>True</a:t>
            </a:r>
          </a:p>
          <a:p>
            <a:pPr marL="4751388" indent="-358775">
              <a:lnSpc>
                <a:spcPct val="100000"/>
              </a:lnSpc>
              <a:buFont typeface="Wingdings" pitchFamily="2" charset="2"/>
              <a:buChar char="q"/>
            </a:pPr>
            <a:r>
              <a:rPr lang="en-US" sz="2600" dirty="0">
                <a:solidFill>
                  <a:srgbClr val="006298"/>
                </a:solidFill>
              </a:rPr>
              <a:t>False</a:t>
            </a:r>
          </a:p>
        </p:txBody>
      </p:sp>
    </p:spTree>
    <p:extLst>
      <p:ext uri="{BB962C8B-B14F-4D97-AF65-F5344CB8AC3E}">
        <p14:creationId xmlns:p14="http://schemas.microsoft.com/office/powerpoint/2010/main" val="82585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Finding and Analyzing the Law</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pPr marL="0" indent="0">
              <a:buNone/>
            </a:pPr>
            <a:r>
              <a:rPr lang="en-IN" b="1" dirty="0">
                <a:solidFill>
                  <a:srgbClr val="004A78"/>
                </a:solidFill>
              </a:rPr>
              <a:t>Books and Online Sources</a:t>
            </a:r>
          </a:p>
          <a:p>
            <a:r>
              <a:rPr lang="en-US" dirty="0"/>
              <a:t>Federal and state statutes</a:t>
            </a:r>
          </a:p>
          <a:p>
            <a:r>
              <a:rPr lang="en-US" dirty="0"/>
              <a:t>The U.S. Constitution and state constitutions</a:t>
            </a:r>
          </a:p>
          <a:p>
            <a:r>
              <a:rPr lang="en-US" dirty="0"/>
              <a:t>Regulation issues by administrative agencies</a:t>
            </a:r>
          </a:p>
          <a:p>
            <a:r>
              <a:rPr lang="en-US" dirty="0"/>
              <a:t>Court cases</a:t>
            </a:r>
          </a:p>
        </p:txBody>
      </p:sp>
    </p:spTree>
    <p:extLst>
      <p:ext uri="{BB962C8B-B14F-4D97-AF65-F5344CB8AC3E}">
        <p14:creationId xmlns:p14="http://schemas.microsoft.com/office/powerpoint/2010/main" val="40961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a:bodyPr>
          <a:lstStyle/>
          <a:p>
            <a:pPr marL="0" indent="0">
              <a:lnSpc>
                <a:spcPct val="100000"/>
              </a:lnSpc>
              <a:buNone/>
            </a:pPr>
            <a:r>
              <a:rPr lang="en-US" sz="2800" dirty="0"/>
              <a:t>By the end of this chapter, you should be able to:</a:t>
            </a:r>
          </a:p>
          <a:p>
            <a:pPr>
              <a:lnSpc>
                <a:spcPct val="100000"/>
              </a:lnSpc>
              <a:buFont typeface="Arial" panose="020B0604020202020204" pitchFamily="34" charset="0"/>
              <a:buChar char="•"/>
            </a:pPr>
            <a:r>
              <a:rPr lang="en-US" sz="2800" dirty="0"/>
              <a:t>Explain how common law and civil law differ.</a:t>
            </a:r>
          </a:p>
          <a:p>
            <a:pPr>
              <a:lnSpc>
                <a:spcPct val="100000"/>
              </a:lnSpc>
              <a:buFont typeface="Arial" panose="020B0604020202020204" pitchFamily="34" charset="0"/>
              <a:buChar char="•"/>
            </a:pPr>
            <a:r>
              <a:rPr lang="en-US" sz="2800" dirty="0"/>
              <a:t>Explain the creation and development of the common law.</a:t>
            </a:r>
          </a:p>
          <a:p>
            <a:pPr>
              <a:lnSpc>
                <a:spcPct val="100000"/>
              </a:lnSpc>
              <a:buFont typeface="Arial" panose="020B0604020202020204" pitchFamily="34" charset="0"/>
              <a:buChar char="•"/>
            </a:pPr>
            <a:r>
              <a:rPr lang="en-US" sz="2800" dirty="0"/>
              <a:t>Explain the creation and development of statutory law.</a:t>
            </a:r>
          </a:p>
          <a:p>
            <a:pPr>
              <a:lnSpc>
                <a:spcPct val="100000"/>
              </a:lnSpc>
              <a:buFont typeface="Arial" panose="020B0604020202020204" pitchFamily="34" charset="0"/>
              <a:buChar char="•"/>
            </a:pPr>
            <a:r>
              <a:rPr lang="en-US" sz="2800" dirty="0"/>
              <a:t>Explain how common law and civil law systems differ.</a:t>
            </a:r>
          </a:p>
          <a:p>
            <a:pPr>
              <a:lnSpc>
                <a:spcPct val="100000"/>
              </a:lnSpc>
              <a:buFont typeface="Arial" panose="020B0604020202020204" pitchFamily="34" charset="0"/>
              <a:buChar char="•"/>
            </a:pPr>
            <a:r>
              <a:rPr lang="en-US" sz="2800" dirty="0"/>
              <a:t>List the sources of administrative law.</a:t>
            </a:r>
          </a:p>
          <a:p>
            <a:pPr>
              <a:lnSpc>
                <a:spcPct val="100000"/>
              </a:lnSpc>
              <a:buFont typeface="Arial" panose="020B0604020202020204" pitchFamily="34" charset="0"/>
              <a:buChar char="•"/>
            </a:pPr>
            <a:r>
              <a:rPr lang="en-US" sz="2800" dirty="0"/>
              <a:t>Define </a:t>
            </a:r>
            <a:r>
              <a:rPr lang="en-US" sz="2800" i="1" dirty="0"/>
              <a:t>stare decisis.</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United States Code (U.S.C) and State Codes</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a:xfrm>
            <a:off x="743576" y="1638300"/>
            <a:ext cx="10828314" cy="4394200"/>
          </a:xfrm>
        </p:spPr>
        <p:txBody>
          <a:bodyPr>
            <a:normAutofit/>
          </a:bodyPr>
          <a:lstStyle/>
          <a:p>
            <a:pPr marL="0" indent="0">
              <a:spcAft>
                <a:spcPts val="600"/>
              </a:spcAft>
              <a:buNone/>
            </a:pPr>
            <a:r>
              <a:rPr lang="en-US" sz="2400" b="1" dirty="0">
                <a:solidFill>
                  <a:srgbClr val="004A78"/>
                </a:solidFill>
              </a:rPr>
              <a:t>United States Code (U.S.C.)</a:t>
            </a:r>
          </a:p>
          <a:p>
            <a:pPr>
              <a:spcAft>
                <a:spcPts val="600"/>
              </a:spcAft>
            </a:pPr>
            <a:r>
              <a:rPr lang="en-US" sz="2400" dirty="0"/>
              <a:t>Example: “15 U.S.C. Section 1,” means the statute can be found in Section 1 of Title 15.</a:t>
            </a:r>
          </a:p>
          <a:p>
            <a:pPr>
              <a:spcAft>
                <a:spcPts val="600"/>
              </a:spcAft>
            </a:pPr>
            <a:r>
              <a:rPr lang="en-US" sz="2400" dirty="0"/>
              <a:t>“Section” may be designated by this symbol §, or use §§ for “Sections.” </a:t>
            </a:r>
          </a:p>
          <a:p>
            <a:pPr>
              <a:spcAft>
                <a:spcPts val="600"/>
              </a:spcAft>
            </a:pPr>
            <a:r>
              <a:rPr lang="en-US" sz="2400" dirty="0"/>
              <a:t> www.gpo.gov</a:t>
            </a:r>
          </a:p>
          <a:p>
            <a:pPr marL="0" indent="0">
              <a:spcAft>
                <a:spcPts val="600"/>
              </a:spcAft>
              <a:buNone/>
            </a:pPr>
            <a:r>
              <a:rPr lang="en-US" sz="2400" b="1" dirty="0">
                <a:solidFill>
                  <a:srgbClr val="004A78"/>
                </a:solidFill>
              </a:rPr>
              <a:t>State Codes</a:t>
            </a:r>
          </a:p>
          <a:p>
            <a:pPr>
              <a:spcAft>
                <a:spcPts val="600"/>
              </a:spcAft>
            </a:pPr>
            <a:r>
              <a:rPr lang="en-US" sz="2400" dirty="0"/>
              <a:t>Example: “13 Pennsylvania Consolidated Statutes Section 1101,” means the statute can be found in Section 1101 of Title 13 of the Pennsylvania code.</a:t>
            </a:r>
          </a:p>
        </p:txBody>
      </p:sp>
    </p:spTree>
    <p:extLst>
      <p:ext uri="{BB962C8B-B14F-4D97-AF65-F5344CB8AC3E}">
        <p14:creationId xmlns:p14="http://schemas.microsoft.com/office/powerpoint/2010/main" val="360489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Administrative Rules</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pPr>
              <a:spcAft>
                <a:spcPts val="1200"/>
              </a:spcAft>
            </a:pPr>
            <a:r>
              <a:rPr lang="en-US" dirty="0"/>
              <a:t>Published in the Federal Register </a:t>
            </a:r>
          </a:p>
          <a:p>
            <a:pPr>
              <a:spcAft>
                <a:spcPts val="1200"/>
              </a:spcAft>
            </a:pPr>
            <a:r>
              <a:rPr lang="en-US" dirty="0"/>
              <a:t>Later incorporated into the Code of Federal Regulations (C.F.R.)</a:t>
            </a:r>
          </a:p>
          <a:p>
            <a:pPr>
              <a:spcAft>
                <a:spcPts val="1200"/>
              </a:spcAft>
            </a:pPr>
            <a:r>
              <a:rPr lang="en-US" dirty="0"/>
              <a:t>Example: “17 C.F.R. Section 230.504” can be found in Section 230.504 of Title 17</a:t>
            </a:r>
          </a:p>
        </p:txBody>
      </p:sp>
    </p:spTree>
    <p:extLst>
      <p:ext uri="{BB962C8B-B14F-4D97-AF65-F5344CB8AC3E}">
        <p14:creationId xmlns:p14="http://schemas.microsoft.com/office/powerpoint/2010/main" val="157499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41A8BEE-0E36-47B6-AC0F-B7A82233BB15}"/>
              </a:ext>
            </a:extLst>
          </p:cNvPr>
          <p:cNvSpPr>
            <a:spLocks noGrp="1"/>
          </p:cNvSpPr>
          <p:nvPr>
            <p:ph type="title"/>
          </p:nvPr>
        </p:nvSpPr>
        <p:spPr/>
        <p:txBody>
          <a:bodyPr/>
          <a:lstStyle/>
          <a:p>
            <a:r>
              <a:rPr lang="en-US" dirty="0"/>
              <a:t>Finding Case Law</a:t>
            </a:r>
            <a:endParaRPr lang="en-IN" dirty="0"/>
          </a:p>
        </p:txBody>
      </p:sp>
      <p:sp>
        <p:nvSpPr>
          <p:cNvPr id="9" name="Text Placeholder 8">
            <a:extLst>
              <a:ext uri="{FF2B5EF4-FFF2-40B4-BE49-F238E27FC236}">
                <a16:creationId xmlns:a16="http://schemas.microsoft.com/office/drawing/2014/main" id="{CF60DCD0-20F7-419F-9B20-D9FB378EC6ED}"/>
              </a:ext>
            </a:extLst>
          </p:cNvPr>
          <p:cNvSpPr>
            <a:spLocks noGrp="1"/>
          </p:cNvSpPr>
          <p:nvPr>
            <p:ph type="body" sz="quarter" idx="17"/>
          </p:nvPr>
        </p:nvSpPr>
        <p:spPr/>
        <p:txBody>
          <a:bodyPr/>
          <a:lstStyle/>
          <a:p>
            <a:pPr marL="0" indent="0">
              <a:buNone/>
            </a:pPr>
            <a:r>
              <a:rPr lang="en-US" b="1" dirty="0">
                <a:solidFill>
                  <a:srgbClr val="004A78"/>
                </a:solidFill>
              </a:rPr>
              <a:t>State Court Decisions Are Not Published</a:t>
            </a:r>
          </a:p>
          <a:p>
            <a:r>
              <a:rPr lang="en-US" dirty="0"/>
              <a:t>Regional Reporters</a:t>
            </a:r>
          </a:p>
          <a:p>
            <a:r>
              <a:rPr lang="en-US" dirty="0"/>
              <a:t>Case Citations</a:t>
            </a:r>
          </a:p>
          <a:p>
            <a:pPr marL="792163" lvl="2" indent="-342900">
              <a:buClr>
                <a:srgbClr val="004A78"/>
              </a:buClr>
              <a:buFont typeface="Calibri" panose="020F0502020204030204" pitchFamily="34" charset="0"/>
              <a:buChar char="–"/>
            </a:pPr>
            <a:r>
              <a:rPr lang="en-US" sz="2400" dirty="0">
                <a:solidFill>
                  <a:srgbClr val="000000"/>
                </a:solidFill>
              </a:rPr>
              <a:t>Example: </a:t>
            </a:r>
            <a:r>
              <a:rPr lang="en-US" sz="2400" i="1" dirty="0">
                <a:solidFill>
                  <a:srgbClr val="000000"/>
                </a:solidFill>
              </a:rPr>
              <a:t>NetScout Systems, Inc. v. Gartner, Inc., </a:t>
            </a:r>
            <a:r>
              <a:rPr lang="en-US" sz="2400" dirty="0">
                <a:solidFill>
                  <a:srgbClr val="000000"/>
                </a:solidFill>
              </a:rPr>
              <a:t>334 Conn. 396, 223 A.3d 37 (2020).</a:t>
            </a:r>
          </a:p>
          <a:p>
            <a:pPr lvl="2">
              <a:buFont typeface="Arial" panose="020B0604020202020204" pitchFamily="34" charset="0"/>
              <a:buChar char="•"/>
            </a:pPr>
            <a:r>
              <a:rPr lang="en-US" sz="2200" dirty="0">
                <a:solidFill>
                  <a:srgbClr val="000000"/>
                </a:solidFill>
              </a:rPr>
              <a:t>The opinion in this case can be found in Volume 334 of the official </a:t>
            </a:r>
            <a:r>
              <a:rPr lang="en-US" sz="2200" i="1" dirty="0">
                <a:solidFill>
                  <a:srgbClr val="000000"/>
                </a:solidFill>
              </a:rPr>
              <a:t>Connecticut Reports</a:t>
            </a:r>
            <a:r>
              <a:rPr lang="en-US" sz="2200" dirty="0">
                <a:solidFill>
                  <a:srgbClr val="000000"/>
                </a:solidFill>
              </a:rPr>
              <a:t>, on page 396.</a:t>
            </a:r>
          </a:p>
          <a:p>
            <a:pPr lvl="2">
              <a:buFont typeface="Arial" panose="020B0604020202020204" pitchFamily="34" charset="0"/>
              <a:buChar char="•"/>
            </a:pPr>
            <a:r>
              <a:rPr lang="en-US" sz="2200" dirty="0">
                <a:solidFill>
                  <a:srgbClr val="000000"/>
                </a:solidFill>
              </a:rPr>
              <a:t>The parallel citation is to Volume 223 of the </a:t>
            </a:r>
            <a:r>
              <a:rPr lang="en-US" sz="2200" i="1" dirty="0">
                <a:solidFill>
                  <a:srgbClr val="000000"/>
                </a:solidFill>
              </a:rPr>
              <a:t>Atlantic Reporter, Third Series</a:t>
            </a:r>
            <a:r>
              <a:rPr lang="en-US" sz="2200" dirty="0">
                <a:solidFill>
                  <a:srgbClr val="000000"/>
                </a:solidFill>
              </a:rPr>
              <a:t>, page 37.</a:t>
            </a:r>
          </a:p>
        </p:txBody>
      </p:sp>
    </p:spTree>
    <p:extLst>
      <p:ext uri="{BB962C8B-B14F-4D97-AF65-F5344CB8AC3E}">
        <p14:creationId xmlns:p14="http://schemas.microsoft.com/office/powerpoint/2010/main" val="2859540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Federal Court Decisions Published Unofficially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a:lnSpc>
                <a:spcPct val="150000"/>
              </a:lnSpc>
            </a:pPr>
            <a:r>
              <a:rPr lang="en-US" i="1" dirty="0"/>
              <a:t>Federal Supplement</a:t>
            </a:r>
            <a:r>
              <a:rPr lang="en-US" dirty="0"/>
              <a:t> (</a:t>
            </a:r>
            <a:r>
              <a:rPr lang="en-US" dirty="0" err="1"/>
              <a:t>F.Supp</a:t>
            </a:r>
            <a:r>
              <a:rPr lang="en-US" dirty="0"/>
              <a:t>., F.Supp.2d, or F.Supp.3d)</a:t>
            </a:r>
          </a:p>
          <a:p>
            <a:pPr>
              <a:lnSpc>
                <a:spcPct val="150000"/>
              </a:lnSpc>
            </a:pPr>
            <a:r>
              <a:rPr lang="en-US" i="1" dirty="0"/>
              <a:t>Federal Reporter </a:t>
            </a:r>
            <a:r>
              <a:rPr lang="en-US" dirty="0"/>
              <a:t>(F., F.2d, or F.3d)</a:t>
            </a:r>
          </a:p>
          <a:p>
            <a:pPr>
              <a:lnSpc>
                <a:spcPct val="150000"/>
              </a:lnSpc>
            </a:pPr>
            <a:r>
              <a:rPr lang="en-US" i="1" dirty="0"/>
              <a:t>Bankruptcy Reporter </a:t>
            </a:r>
            <a:r>
              <a:rPr lang="en-US" dirty="0"/>
              <a:t>(</a:t>
            </a:r>
            <a:r>
              <a:rPr lang="en-US" dirty="0" err="1"/>
              <a:t>Bankr</a:t>
            </a:r>
            <a:r>
              <a:rPr lang="en-US" dirty="0"/>
              <a:t>. or B.R.)</a:t>
            </a:r>
          </a:p>
          <a:p>
            <a:pPr>
              <a:lnSpc>
                <a:spcPct val="150000"/>
              </a:lnSpc>
            </a:pPr>
            <a:r>
              <a:rPr lang="en-US" i="1" dirty="0"/>
              <a:t>United States Reports </a:t>
            </a:r>
            <a:r>
              <a:rPr lang="en-US" dirty="0"/>
              <a:t>(U.S.)</a:t>
            </a:r>
          </a:p>
          <a:p>
            <a:pPr>
              <a:lnSpc>
                <a:spcPct val="150000"/>
              </a:lnSpc>
            </a:pPr>
            <a:r>
              <a:rPr lang="en-US" i="1" dirty="0"/>
              <a:t>Supreme Court Reporter </a:t>
            </a:r>
            <a:r>
              <a:rPr lang="en-US" dirty="0"/>
              <a:t>(</a:t>
            </a:r>
            <a:r>
              <a:rPr lang="en-US" dirty="0" err="1"/>
              <a:t>S.Ct</a:t>
            </a:r>
            <a:r>
              <a:rPr lang="en-US" dirty="0"/>
              <a:t>.)</a:t>
            </a:r>
          </a:p>
          <a:p>
            <a:pPr>
              <a:lnSpc>
                <a:spcPct val="150000"/>
              </a:lnSpc>
            </a:pPr>
            <a:r>
              <a:rPr lang="en-US" i="1" dirty="0"/>
              <a:t>Lawyers’ Edition of the Supreme Court Reports </a:t>
            </a:r>
            <a:r>
              <a:rPr lang="en-US" dirty="0"/>
              <a:t>(</a:t>
            </a:r>
            <a:r>
              <a:rPr lang="en-US" dirty="0" err="1"/>
              <a:t>L.Ed</a:t>
            </a:r>
            <a:r>
              <a:rPr lang="en-US" dirty="0"/>
              <a:t>. or L.Ed.2d)</a:t>
            </a:r>
          </a:p>
        </p:txBody>
      </p:sp>
    </p:spTree>
    <p:extLst>
      <p:ext uri="{BB962C8B-B14F-4D97-AF65-F5344CB8AC3E}">
        <p14:creationId xmlns:p14="http://schemas.microsoft.com/office/powerpoint/2010/main" val="203490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Unpublished Opinions and Old Cases</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a:lnSpc>
                <a:spcPct val="150000"/>
              </a:lnSpc>
            </a:pPr>
            <a:r>
              <a:rPr lang="en-US" dirty="0"/>
              <a:t>Westlaw® abbreviated in citations as “WL” online</a:t>
            </a:r>
          </a:p>
          <a:p>
            <a:pPr>
              <a:lnSpc>
                <a:spcPct val="150000"/>
              </a:lnSpc>
            </a:pPr>
            <a:r>
              <a:rPr lang="en-US" dirty="0"/>
              <a:t>Classic cases from English courts may not use mentioned identifiers</a:t>
            </a:r>
          </a:p>
        </p:txBody>
      </p:sp>
    </p:spTree>
    <p:extLst>
      <p:ext uri="{BB962C8B-B14F-4D97-AF65-F5344CB8AC3E}">
        <p14:creationId xmlns:p14="http://schemas.microsoft.com/office/powerpoint/2010/main" val="2774922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Reading and Understanding Case Law</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b="1" dirty="0">
                <a:solidFill>
                  <a:srgbClr val="004A78"/>
                </a:solidFill>
              </a:rPr>
              <a:t>Case Titles and Terminology</a:t>
            </a:r>
          </a:p>
          <a:p>
            <a:r>
              <a:rPr lang="en-US" dirty="0"/>
              <a:t>Example: </a:t>
            </a:r>
            <a:r>
              <a:rPr lang="en-US" b="1" i="1" dirty="0"/>
              <a:t>Adams v. Jones</a:t>
            </a:r>
          </a:p>
          <a:p>
            <a:r>
              <a:rPr lang="en-US" dirty="0"/>
              <a:t>Parties to Lawsuits: </a:t>
            </a:r>
            <a:r>
              <a:rPr lang="en-US" b="1" i="1" dirty="0"/>
              <a:t>Adams</a:t>
            </a:r>
            <a:r>
              <a:rPr lang="en-US" dirty="0"/>
              <a:t> (plaintiff) versus </a:t>
            </a:r>
            <a:r>
              <a:rPr lang="en-US" b="1" i="1" dirty="0"/>
              <a:t>Jones</a:t>
            </a:r>
            <a:r>
              <a:rPr lang="en-US" dirty="0"/>
              <a:t> (defendant or respondent)</a:t>
            </a:r>
          </a:p>
          <a:p>
            <a:r>
              <a:rPr lang="en-US" dirty="0"/>
              <a:t>Judges and Justices</a:t>
            </a:r>
          </a:p>
          <a:p>
            <a:r>
              <a:rPr lang="en-US" dirty="0"/>
              <a:t>Decisions and Opinions</a:t>
            </a:r>
          </a:p>
          <a:p>
            <a:pPr marL="0" indent="0">
              <a:buNone/>
            </a:pPr>
            <a:r>
              <a:rPr lang="en-US" b="1" dirty="0">
                <a:solidFill>
                  <a:srgbClr val="004A78"/>
                </a:solidFill>
              </a:rPr>
              <a:t>A Sample Court Case</a:t>
            </a:r>
          </a:p>
          <a:p>
            <a:r>
              <a:rPr lang="en-US" dirty="0"/>
              <a:t>Follows basic format: </a:t>
            </a:r>
          </a:p>
          <a:p>
            <a:pPr marL="792163" lvl="2" indent="-342900">
              <a:buClr>
                <a:srgbClr val="004A78"/>
              </a:buClr>
              <a:buFont typeface="Calibri" panose="020F0502020204030204" pitchFamily="34" charset="0"/>
              <a:buChar char="–"/>
            </a:pPr>
            <a:r>
              <a:rPr lang="en-US" sz="2400" dirty="0">
                <a:solidFill>
                  <a:srgbClr val="000000"/>
                </a:solidFill>
              </a:rPr>
              <a:t>Facts, Issue, Decision, and Reason</a:t>
            </a:r>
          </a:p>
        </p:txBody>
      </p:sp>
    </p:spTree>
    <p:extLst>
      <p:ext uri="{BB962C8B-B14F-4D97-AF65-F5344CB8AC3E}">
        <p14:creationId xmlns:p14="http://schemas.microsoft.com/office/powerpoint/2010/main" val="46373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Reading and Understanding Case Law</a:t>
            </a:r>
            <a:br>
              <a:rPr lang="en-US" dirty="0"/>
            </a:br>
            <a:r>
              <a:rPr lang="en-US" dirty="0"/>
              <a:t>Discussion</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b="1" dirty="0">
                <a:solidFill>
                  <a:srgbClr val="004A78"/>
                </a:solidFill>
              </a:rPr>
              <a:t>How to Brief Cases</a:t>
            </a:r>
          </a:p>
          <a:p>
            <a:pPr marL="0" indent="0">
              <a:buNone/>
            </a:pPr>
            <a:r>
              <a:rPr lang="en-US" dirty="0"/>
              <a:t>	Follows this format:</a:t>
            </a:r>
          </a:p>
          <a:p>
            <a:pPr marL="1881188" lvl="2" indent="-514350">
              <a:buFont typeface="+mj-lt"/>
              <a:buAutoNum type="arabicPeriod"/>
            </a:pPr>
            <a:r>
              <a:rPr lang="en-US" sz="2400" dirty="0">
                <a:solidFill>
                  <a:srgbClr val="000000"/>
                </a:solidFill>
              </a:rPr>
              <a:t>Citation</a:t>
            </a:r>
          </a:p>
          <a:p>
            <a:pPr marL="1881188" lvl="2" indent="-514350">
              <a:buFont typeface="+mj-lt"/>
              <a:buAutoNum type="arabicPeriod"/>
            </a:pPr>
            <a:r>
              <a:rPr lang="en-US" sz="2400" dirty="0">
                <a:solidFill>
                  <a:srgbClr val="000000"/>
                </a:solidFill>
              </a:rPr>
              <a:t>Facts</a:t>
            </a:r>
          </a:p>
          <a:p>
            <a:pPr marL="1881188" lvl="2" indent="-514350">
              <a:buFont typeface="+mj-lt"/>
              <a:buAutoNum type="arabicPeriod"/>
            </a:pPr>
            <a:r>
              <a:rPr lang="en-US" sz="2400" dirty="0">
                <a:solidFill>
                  <a:srgbClr val="000000"/>
                </a:solidFill>
              </a:rPr>
              <a:t>Issue</a:t>
            </a:r>
          </a:p>
          <a:p>
            <a:pPr marL="1881188" lvl="2" indent="-514350">
              <a:buFont typeface="+mj-lt"/>
              <a:buAutoNum type="arabicPeriod"/>
            </a:pPr>
            <a:r>
              <a:rPr lang="en-US" sz="2400" dirty="0">
                <a:solidFill>
                  <a:srgbClr val="000000"/>
                </a:solidFill>
              </a:rPr>
              <a:t>Decision</a:t>
            </a:r>
          </a:p>
          <a:p>
            <a:pPr marL="1881188" lvl="2" indent="-514350">
              <a:buFont typeface="+mj-lt"/>
              <a:buAutoNum type="arabicPeriod"/>
            </a:pPr>
            <a:r>
              <a:rPr lang="en-US" sz="2400" dirty="0">
                <a:solidFill>
                  <a:srgbClr val="000000"/>
                </a:solidFill>
              </a:rPr>
              <a:t>Reason</a:t>
            </a:r>
            <a:endParaRPr lang="en-US" dirty="0">
              <a:solidFill>
                <a:srgbClr val="000000"/>
              </a:solidFill>
            </a:endParaRPr>
          </a:p>
        </p:txBody>
      </p:sp>
    </p:spTree>
    <p:extLst>
      <p:ext uri="{BB962C8B-B14F-4D97-AF65-F5344CB8AC3E}">
        <p14:creationId xmlns:p14="http://schemas.microsoft.com/office/powerpoint/2010/main" val="410775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013A-B1F9-4DC5-81FF-DB59AD24C695}"/>
              </a:ext>
            </a:extLst>
          </p:cNvPr>
          <p:cNvSpPr>
            <a:spLocks noGrp="1"/>
          </p:cNvSpPr>
          <p:nvPr>
            <p:ph type="title"/>
          </p:nvPr>
        </p:nvSpPr>
        <p:spPr/>
        <p:txBody>
          <a:bodyPr/>
          <a:lstStyle/>
          <a:p>
            <a:r>
              <a:rPr lang="en-US" dirty="0"/>
              <a:t>Knowledge Check Video: </a:t>
            </a:r>
            <a:r>
              <a:rPr lang="en-US" i="1" dirty="0"/>
              <a:t>Stare Decisis</a:t>
            </a:r>
            <a:endParaRPr lang="en-IN" i="1" dirty="0"/>
          </a:p>
        </p:txBody>
      </p:sp>
      <p:pic>
        <p:nvPicPr>
          <p:cNvPr id="9" name="Stare" descr="Knowledge Check Video: Stare Decisis.">
            <a:hlinkClick r:id="" action="ppaction://media"/>
            <a:extLst>
              <a:ext uri="{FF2B5EF4-FFF2-40B4-BE49-F238E27FC236}">
                <a16:creationId xmlns:a16="http://schemas.microsoft.com/office/drawing/2014/main" id="{CA6BB892-B88F-49A7-8774-53FF784BA5BF}"/>
              </a:ext>
            </a:extLst>
          </p:cNvPr>
          <p:cNvPicPr>
            <a:picLocks noGrp="1" noChangeAspect="1"/>
          </p:cNvPicPr>
          <p:nvPr>
            <p:ph type="pic" sz="quarter" idx="2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F442BB5E-9C19-4FF8-A297-0CC1641EA6B2}" label="staredecisis" lang="" r:embed="rId4"/>
                        </p173:trackLst>
                      </p173:tracksInfo>
                    </p:ext>
                  </p14:extLst>
                </p14:media>
              </p:ext>
            </p:extLst>
          </p:nvPr>
        </p:nvPicPr>
        <p:blipFill>
          <a:blip r:embed="rId5"/>
          <a:stretch>
            <a:fillRect/>
          </a:stretch>
        </p:blipFill>
        <p:spPr>
          <a:xfrm>
            <a:off x="3233091" y="1422527"/>
            <a:ext cx="5725818" cy="4294364"/>
          </a:xfrm>
          <a:prstGeom prst="rect">
            <a:avLst/>
          </a:prstGeom>
        </p:spPr>
      </p:pic>
      <p:graphicFrame>
        <p:nvGraphicFramePr>
          <p:cNvPr id="10" name="Object 9" descr="Stare Decisis transcript">
            <a:extLst>
              <a:ext uri="{FF2B5EF4-FFF2-40B4-BE49-F238E27FC236}">
                <a16:creationId xmlns:a16="http://schemas.microsoft.com/office/drawing/2014/main" id="{49BEB937-E32C-44F8-B6C5-51DFBC345409}"/>
              </a:ext>
            </a:extLst>
          </p:cNvPr>
          <p:cNvGraphicFramePr>
            <a:graphicFrameLocks noChangeAspect="1"/>
          </p:cNvGraphicFramePr>
          <p:nvPr>
            <p:extLst>
              <p:ext uri="{D42A27DB-BD31-4B8C-83A1-F6EECF244321}">
                <p14:modId xmlns:p14="http://schemas.microsoft.com/office/powerpoint/2010/main" val="1113565298"/>
              </p:ext>
            </p:extLst>
          </p:nvPr>
        </p:nvGraphicFramePr>
        <p:xfrm>
          <a:off x="9798210" y="2528199"/>
          <a:ext cx="1217066" cy="1026901"/>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798210" y="2528199"/>
                        <a:ext cx="1217066" cy="1026901"/>
                      </a:xfrm>
                      <a:prstGeom prst="rect">
                        <a:avLst/>
                      </a:prstGeom>
                    </p:spPr>
                  </p:pic>
                </p:oleObj>
              </mc:Fallback>
            </mc:AlternateContent>
          </a:graphicData>
        </a:graphic>
      </p:graphicFrame>
    </p:spTree>
    <p:extLst>
      <p:ext uri="{BB962C8B-B14F-4D97-AF65-F5344CB8AC3E}">
        <p14:creationId xmlns:p14="http://schemas.microsoft.com/office/powerpoint/2010/main" val="36941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Knowledge Check Video Question</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dirty="0">
                <a:solidFill>
                  <a:srgbClr val="006298"/>
                </a:solidFill>
              </a:rPr>
              <a:t>The common law is the root of American Law. Which of the following characteristics describes </a:t>
            </a:r>
            <a:r>
              <a:rPr lang="en-US" i="1" dirty="0">
                <a:solidFill>
                  <a:srgbClr val="006298"/>
                </a:solidFill>
              </a:rPr>
              <a:t>stare decisis </a:t>
            </a:r>
            <a:r>
              <a:rPr lang="en-US" dirty="0">
                <a:solidFill>
                  <a:srgbClr val="006298"/>
                </a:solidFill>
              </a:rPr>
              <a:t>(which means “let the decision stand”)?</a:t>
            </a:r>
          </a:p>
          <a:p>
            <a:pPr marL="2333625" lvl="1" indent="-514350">
              <a:buClr>
                <a:srgbClr val="004A78"/>
              </a:buClr>
              <a:buSzPct val="100000"/>
              <a:buFont typeface="+mj-lt"/>
              <a:buAutoNum type="alphaUcPeriod"/>
            </a:pPr>
            <a:r>
              <a:rPr lang="en-US" dirty="0">
                <a:solidFill>
                  <a:srgbClr val="006298"/>
                </a:solidFill>
              </a:rPr>
              <a:t>Binding decision</a:t>
            </a:r>
          </a:p>
          <a:p>
            <a:pPr marL="2333625" lvl="1" indent="-514350">
              <a:buClr>
                <a:srgbClr val="004A78"/>
              </a:buClr>
              <a:buSzPct val="100000"/>
              <a:buFont typeface="+mj-lt"/>
              <a:buAutoNum type="alphaUcPeriod"/>
            </a:pPr>
            <a:r>
              <a:rPr lang="en-US" dirty="0">
                <a:solidFill>
                  <a:srgbClr val="006298"/>
                </a:solidFill>
              </a:rPr>
              <a:t>Efficiency and stability</a:t>
            </a:r>
          </a:p>
          <a:p>
            <a:pPr marL="2333625" lvl="1" indent="-514350">
              <a:buClr>
                <a:srgbClr val="004A78"/>
              </a:buClr>
              <a:buSzPct val="100000"/>
              <a:buFont typeface="+mj-lt"/>
              <a:buAutoNum type="alphaUcPeriod"/>
            </a:pPr>
            <a:r>
              <a:rPr lang="en-US" dirty="0">
                <a:solidFill>
                  <a:srgbClr val="006298"/>
                </a:solidFill>
              </a:rPr>
              <a:t>Decision can be overturned</a:t>
            </a:r>
          </a:p>
          <a:p>
            <a:pPr marL="2333625" lvl="1" indent="-514350">
              <a:buClr>
                <a:srgbClr val="004A78"/>
              </a:buClr>
              <a:buSzPct val="100000"/>
              <a:buFont typeface="+mj-lt"/>
              <a:buAutoNum type="alphaUcPeriod"/>
            </a:pPr>
            <a:r>
              <a:rPr lang="en-US" dirty="0">
                <a:solidFill>
                  <a:srgbClr val="006298"/>
                </a:solidFill>
              </a:rPr>
              <a:t>All of the above</a:t>
            </a:r>
          </a:p>
        </p:txBody>
      </p:sp>
    </p:spTree>
    <p:extLst>
      <p:ext uri="{BB962C8B-B14F-4D97-AF65-F5344CB8AC3E}">
        <p14:creationId xmlns:p14="http://schemas.microsoft.com/office/powerpoint/2010/main" val="1146381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Video Debrief: “Let the decision stand”</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spcAft>
                <a:spcPts val="1800"/>
              </a:spcAft>
              <a:buNone/>
            </a:pPr>
            <a:r>
              <a:rPr lang="en-US" dirty="0">
                <a:solidFill>
                  <a:srgbClr val="006298"/>
                </a:solidFill>
              </a:rPr>
              <a:t>Do you think it’s reasonable and fair for courts to follow legal precedents set by previous published court decisions?</a:t>
            </a:r>
          </a:p>
          <a:p>
            <a:pPr marL="0" indent="0">
              <a:spcAft>
                <a:spcPts val="1800"/>
              </a:spcAft>
              <a:buNone/>
            </a:pPr>
            <a:r>
              <a:rPr lang="en-US" dirty="0">
                <a:solidFill>
                  <a:srgbClr val="006298"/>
                </a:solidFill>
              </a:rPr>
              <a:t>Provide an example of a case where </a:t>
            </a:r>
            <a:r>
              <a:rPr lang="en-US" i="1" dirty="0">
                <a:solidFill>
                  <a:srgbClr val="006298"/>
                </a:solidFill>
              </a:rPr>
              <a:t>stare decisis </a:t>
            </a:r>
            <a:r>
              <a:rPr lang="en-US" dirty="0">
                <a:solidFill>
                  <a:srgbClr val="006298"/>
                </a:solidFill>
              </a:rPr>
              <a:t>would be applicable.</a:t>
            </a:r>
          </a:p>
        </p:txBody>
      </p:sp>
    </p:spTree>
    <p:extLst>
      <p:ext uri="{BB962C8B-B14F-4D97-AF65-F5344CB8AC3E}">
        <p14:creationId xmlns:p14="http://schemas.microsoft.com/office/powerpoint/2010/main" val="2771711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A8BFB0-0A07-4D90-AE83-BDDB3B9F3D71}"/>
              </a:ext>
            </a:extLst>
          </p:cNvPr>
          <p:cNvSpPr>
            <a:spLocks noGrp="1"/>
          </p:cNvSpPr>
          <p:nvPr>
            <p:ph type="title"/>
          </p:nvPr>
        </p:nvSpPr>
        <p:spPr>
          <a:xfrm>
            <a:off x="1750711" y="453713"/>
            <a:ext cx="8690578" cy="984030"/>
          </a:xfrm>
        </p:spPr>
        <p:txBody>
          <a:bodyPr/>
          <a:lstStyle/>
          <a:p>
            <a:r>
              <a:rPr lang="en-US" dirty="0">
                <a:solidFill>
                  <a:schemeClr val="bg1"/>
                </a:solidFill>
                <a:latin typeface="Arial" panose="020B0604020202020204" pitchFamily="34" charset="0"/>
                <a:ea typeface="Open Sans" panose="020B0606030504020204" pitchFamily="34" charset="0"/>
                <a:cs typeface="Arial" panose="020B0604020202020204" pitchFamily="34" charset="0"/>
              </a:rPr>
              <a:t>Why Does the Legal Environment of Business Matter?</a:t>
            </a:r>
            <a:endParaRPr lang="en-IN" dirty="0">
              <a:solidFill>
                <a:schemeClr val="bg1"/>
              </a:solidFill>
            </a:endParaRPr>
          </a:p>
        </p:txBody>
      </p:sp>
      <p:pic>
        <p:nvPicPr>
          <p:cNvPr id="16" name="Graphic 15">
            <a:extLst>
              <a:ext uri="{FF2B5EF4-FFF2-40B4-BE49-F238E27FC236}">
                <a16:creationId xmlns:a16="http://schemas.microsoft.com/office/drawing/2014/main" id="{06BE7CC7-D254-4D8B-AE87-6D5CEE01ECB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4410" y="1980800"/>
            <a:ext cx="914400" cy="914400"/>
          </a:xfrm>
          <a:prstGeom prst="rect">
            <a:avLst/>
          </a:prstGeom>
        </p:spPr>
      </p:pic>
      <p:pic>
        <p:nvPicPr>
          <p:cNvPr id="14" name="Graphic 13">
            <a:extLst>
              <a:ext uri="{FF2B5EF4-FFF2-40B4-BE49-F238E27FC236}">
                <a16:creationId xmlns:a16="http://schemas.microsoft.com/office/drawing/2014/main" id="{E1334067-89D9-476D-87F8-F8D38578815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5717" y="1667718"/>
            <a:ext cx="1540565" cy="1540565"/>
          </a:xfrm>
          <a:prstGeom prst="rect">
            <a:avLst/>
          </a:prstGeom>
        </p:spPr>
      </p:pic>
      <p:pic>
        <p:nvPicPr>
          <p:cNvPr id="15" name="Graphic 14">
            <a:extLst>
              <a:ext uri="{FF2B5EF4-FFF2-40B4-BE49-F238E27FC236}">
                <a16:creationId xmlns:a16="http://schemas.microsoft.com/office/drawing/2014/main" id="{B872ACB3-44BA-454A-848F-0529DE38D1D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05697" y="1980801"/>
            <a:ext cx="914400" cy="914400"/>
          </a:xfrm>
          <a:prstGeom prst="rect">
            <a:avLst/>
          </a:prstGeom>
        </p:spPr>
      </p:pic>
      <p:sp>
        <p:nvSpPr>
          <p:cNvPr id="9" name="Text Placeholder 8">
            <a:extLst>
              <a:ext uri="{FF2B5EF4-FFF2-40B4-BE49-F238E27FC236}">
                <a16:creationId xmlns:a16="http://schemas.microsoft.com/office/drawing/2014/main" id="{0304B229-1BB4-4D9C-886D-F052FFD611C6}"/>
              </a:ext>
            </a:extLst>
          </p:cNvPr>
          <p:cNvSpPr>
            <a:spLocks noGrp="1"/>
          </p:cNvSpPr>
          <p:nvPr>
            <p:ph type="body" sz="quarter" idx="17"/>
          </p:nvPr>
        </p:nvSpPr>
        <p:spPr>
          <a:xfrm>
            <a:off x="1030657" y="3538284"/>
            <a:ext cx="10478171" cy="2084749"/>
          </a:xfrm>
        </p:spPr>
        <p:txBody>
          <a:bodyPr>
            <a:noAutofit/>
          </a:bodyPr>
          <a:lstStyle/>
          <a:p>
            <a:pPr marL="0" indent="0" algn="ctr">
              <a:lnSpc>
                <a:spcPct val="100000"/>
              </a:lnSpc>
              <a:spcBef>
                <a:spcPts val="600"/>
              </a:spcBef>
              <a:buNone/>
            </a:pPr>
            <a:r>
              <a:rPr lang="en-US" sz="2400" b="1" dirty="0">
                <a:solidFill>
                  <a:schemeClr val="bg1"/>
                </a:solidFill>
                <a:latin typeface="Arial" panose="020B0604020202020204" pitchFamily="34" charset="0"/>
                <a:ea typeface="Open Sans" panose="020B0606030504020204" pitchFamily="34" charset="0"/>
                <a:cs typeface="Arial" panose="020B0604020202020204" pitchFamily="34" charset="0"/>
              </a:rPr>
              <a:t>Scenario Example</a:t>
            </a:r>
          </a:p>
          <a:p>
            <a:pPr marL="449263" indent="-449263">
              <a:lnSpc>
                <a:spcPct val="100000"/>
              </a:lnSpc>
              <a:spcBef>
                <a:spcPts val="600"/>
              </a:spcBef>
              <a:buClr>
                <a:schemeClr val="bg1"/>
              </a:buClr>
              <a:buFont typeface="Arial" panose="020B0604020202020204" pitchFamily="34" charset="0"/>
              <a:buChar char="•"/>
            </a:pPr>
            <a:r>
              <a:rPr lang="en-US" sz="2400" b="1" dirty="0">
                <a:solidFill>
                  <a:schemeClr val="bg1"/>
                </a:solidFill>
                <a:latin typeface="Arial" panose="020B0604020202020204" pitchFamily="34" charset="0"/>
                <a:ea typeface="Open Sans" panose="020B0606030504020204" pitchFamily="34" charset="0"/>
                <a:cs typeface="Arial" panose="020B0604020202020204" pitchFamily="34" charset="0"/>
              </a:rPr>
              <a:t>If a car company prematurely releases its new electric car into the public without testing it first, how would this impact their business?</a:t>
            </a:r>
          </a:p>
          <a:p>
            <a:pPr marL="449263" indent="-449263">
              <a:lnSpc>
                <a:spcPct val="100000"/>
              </a:lnSpc>
              <a:spcBef>
                <a:spcPts val="600"/>
              </a:spcBef>
              <a:buClr>
                <a:schemeClr val="bg1"/>
              </a:buClr>
              <a:buFont typeface="Arial" panose="020B0604020202020204" pitchFamily="34" charset="0"/>
              <a:buChar char="•"/>
            </a:pPr>
            <a:r>
              <a:rPr lang="en-US" sz="2400" b="1" dirty="0">
                <a:solidFill>
                  <a:schemeClr val="bg1"/>
                </a:solidFill>
                <a:latin typeface="Arial" panose="020B0604020202020204" pitchFamily="34" charset="0"/>
                <a:ea typeface="Open Sans" panose="020B0606030504020204" pitchFamily="34" charset="0"/>
                <a:cs typeface="Arial" panose="020B0604020202020204" pitchFamily="34" charset="0"/>
              </a:rPr>
              <a:t>How would certain laws be reasoned and applied in this kind of situation?</a:t>
            </a:r>
          </a:p>
        </p:txBody>
      </p:sp>
    </p:spTree>
    <p:extLst>
      <p:ext uri="{BB962C8B-B14F-4D97-AF65-F5344CB8AC3E}">
        <p14:creationId xmlns:p14="http://schemas.microsoft.com/office/powerpoint/2010/main" val="2077139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Self-Assessment</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514350" indent="-514350">
              <a:buFont typeface="+mj-lt"/>
              <a:buAutoNum type="arabicPeriod"/>
            </a:pPr>
            <a:r>
              <a:rPr lang="en-US" dirty="0"/>
              <a:t>What concepts did you find difficult, and thus need a review?</a:t>
            </a:r>
          </a:p>
          <a:p>
            <a:pPr marL="514350" indent="-514350">
              <a:buFont typeface="+mj-lt"/>
              <a:buAutoNum type="arabicPeriod"/>
            </a:pPr>
            <a:r>
              <a:rPr lang="en-US" dirty="0"/>
              <a:t>How might the topics in this chapter come up in the future in your personal (or work) life?</a:t>
            </a:r>
          </a:p>
          <a:p>
            <a:pPr marL="514350" indent="-514350">
              <a:buFont typeface="+mj-lt"/>
              <a:buAutoNum type="arabicPeriod"/>
            </a:pPr>
            <a:r>
              <a:rPr lang="en-US" dirty="0"/>
              <a:t>How can you use your personal (or work) experience to contribute for a class discussion on the topics in this chapter?</a:t>
            </a:r>
          </a:p>
          <a:p>
            <a:pPr marL="514350" indent="-514350">
              <a:buFont typeface="+mj-lt"/>
              <a:buAutoNum type="arabicPeriod"/>
            </a:pPr>
            <a:r>
              <a:rPr lang="en-US" dirty="0"/>
              <a:t>Which topics would you like to independently learn more about?</a:t>
            </a:r>
          </a:p>
        </p:txBody>
      </p:sp>
    </p:spTree>
    <p:extLst>
      <p:ext uri="{BB962C8B-B14F-4D97-AF65-F5344CB8AC3E}">
        <p14:creationId xmlns:p14="http://schemas.microsoft.com/office/powerpoint/2010/main" val="412711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Summary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lstStyle/>
          <a:p>
            <a:pPr marL="0" indent="0">
              <a:buNone/>
            </a:pPr>
            <a:r>
              <a:rPr lang="en-US" dirty="0"/>
              <a:t>Now that the lesson has ended, you should have learned how to:</a:t>
            </a:r>
          </a:p>
          <a:p>
            <a:r>
              <a:rPr lang="en-US" dirty="0"/>
              <a:t>Explain how common law and civil law differ.</a:t>
            </a:r>
          </a:p>
          <a:p>
            <a:r>
              <a:rPr lang="en-US" dirty="0"/>
              <a:t>Explain the creation and development of the common law.</a:t>
            </a:r>
          </a:p>
          <a:p>
            <a:r>
              <a:rPr lang="en-US" dirty="0"/>
              <a:t>Explain the creation and development of statutory law.</a:t>
            </a:r>
          </a:p>
          <a:p>
            <a:r>
              <a:rPr lang="en-US" dirty="0"/>
              <a:t>Explain how common law and civil law systems differ.</a:t>
            </a:r>
          </a:p>
          <a:p>
            <a:r>
              <a:rPr lang="en-US" dirty="0"/>
              <a:t>List the sources of administrative law.</a:t>
            </a:r>
          </a:p>
          <a:p>
            <a:r>
              <a:rPr lang="en-US" dirty="0"/>
              <a:t>Define </a:t>
            </a:r>
            <a:r>
              <a:rPr lang="en-US" i="1" dirty="0"/>
              <a:t>stare decisis.</a:t>
            </a:r>
          </a:p>
        </p:txBody>
      </p:sp>
    </p:spTree>
    <p:extLst>
      <p:ext uri="{BB962C8B-B14F-4D97-AF65-F5344CB8AC3E}">
        <p14:creationId xmlns:p14="http://schemas.microsoft.com/office/powerpoint/2010/main" val="232291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CE4E8-B94D-9D4D-BBAB-CFAB1DE24270}"/>
              </a:ext>
            </a:extLst>
          </p:cNvPr>
          <p:cNvSpPr>
            <a:spLocks noGrp="1"/>
          </p:cNvSpPr>
          <p:nvPr>
            <p:ph type="title"/>
          </p:nvPr>
        </p:nvSpPr>
        <p:spPr/>
        <p:txBody>
          <a:bodyPr/>
          <a:lstStyle/>
          <a:p>
            <a:pPr>
              <a:lnSpc>
                <a:spcPct val="100000"/>
              </a:lnSpc>
            </a:pPr>
            <a:r>
              <a:rPr lang="en-US" sz="3200" dirty="0"/>
              <a:t>Law and Legal Reasoning</a:t>
            </a:r>
          </a:p>
        </p:txBody>
      </p:sp>
      <p:sp>
        <p:nvSpPr>
          <p:cNvPr id="3" name="Text Placeholder 2">
            <a:extLst>
              <a:ext uri="{FF2B5EF4-FFF2-40B4-BE49-F238E27FC236}">
                <a16:creationId xmlns:a16="http://schemas.microsoft.com/office/drawing/2014/main" id="{16255EDA-8790-2643-AEBC-090038DD4B58}"/>
              </a:ext>
            </a:extLst>
          </p:cNvPr>
          <p:cNvSpPr>
            <a:spLocks noGrp="1"/>
          </p:cNvSpPr>
          <p:nvPr>
            <p:ph type="body" sz="quarter" idx="17"/>
          </p:nvPr>
        </p:nvSpPr>
        <p:spPr/>
        <p:txBody>
          <a:bodyPr/>
          <a:lstStyle/>
          <a:p>
            <a:pPr marL="457200" indent="-457200">
              <a:lnSpc>
                <a:spcPct val="100000"/>
              </a:lnSpc>
              <a:spcBef>
                <a:spcPts val="624"/>
              </a:spcBef>
              <a:spcAft>
                <a:spcPts val="0"/>
              </a:spcAft>
              <a:buFont typeface="Arial" panose="020B0604020202020204" pitchFamily="34" charset="0"/>
              <a:buChar char="•"/>
            </a:pPr>
            <a:r>
              <a:rPr lang="en-US" sz="2800" dirty="0"/>
              <a:t>Business Activities and the Legal Environment</a:t>
            </a:r>
          </a:p>
          <a:p>
            <a:pPr marL="457200" indent="-457200">
              <a:lnSpc>
                <a:spcPct val="100000"/>
              </a:lnSpc>
              <a:spcBef>
                <a:spcPts val="624"/>
              </a:spcBef>
              <a:spcAft>
                <a:spcPts val="0"/>
              </a:spcAft>
              <a:buFont typeface="Arial" panose="020B0604020202020204" pitchFamily="34" charset="0"/>
              <a:buChar char="•"/>
            </a:pPr>
            <a:r>
              <a:rPr lang="en-US" sz="2800" dirty="0"/>
              <a:t>Sources of American Law</a:t>
            </a:r>
          </a:p>
          <a:p>
            <a:pPr marL="457200" indent="-457200">
              <a:lnSpc>
                <a:spcPct val="100000"/>
              </a:lnSpc>
              <a:spcBef>
                <a:spcPts val="624"/>
              </a:spcBef>
              <a:spcAft>
                <a:spcPts val="0"/>
              </a:spcAft>
              <a:buFont typeface="Arial" panose="020B0604020202020204" pitchFamily="34" charset="0"/>
              <a:buChar char="•"/>
            </a:pPr>
            <a:r>
              <a:rPr lang="en-US" sz="2800" dirty="0"/>
              <a:t>The Common Law</a:t>
            </a:r>
          </a:p>
          <a:p>
            <a:pPr marL="457200" indent="-457200">
              <a:lnSpc>
                <a:spcPct val="100000"/>
              </a:lnSpc>
              <a:spcBef>
                <a:spcPts val="624"/>
              </a:spcBef>
              <a:spcAft>
                <a:spcPts val="0"/>
              </a:spcAft>
              <a:buFont typeface="Arial" panose="020B0604020202020204" pitchFamily="34" charset="0"/>
              <a:buChar char="•"/>
            </a:pPr>
            <a:r>
              <a:rPr lang="en-US" sz="2800" dirty="0"/>
              <a:t>Classifications of Law</a:t>
            </a:r>
          </a:p>
        </p:txBody>
      </p:sp>
    </p:spTree>
    <p:extLst>
      <p:ext uri="{BB962C8B-B14F-4D97-AF65-F5344CB8AC3E}">
        <p14:creationId xmlns:p14="http://schemas.microsoft.com/office/powerpoint/2010/main" val="339786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031B-098C-41D9-BADA-AC538093953D}"/>
              </a:ext>
            </a:extLst>
          </p:cNvPr>
          <p:cNvSpPr>
            <a:spLocks noGrp="1"/>
          </p:cNvSpPr>
          <p:nvPr>
            <p:ph type="title"/>
          </p:nvPr>
        </p:nvSpPr>
        <p:spPr/>
        <p:txBody>
          <a:bodyPr/>
          <a:lstStyle/>
          <a:p>
            <a:r>
              <a:rPr lang="en-US" dirty="0"/>
              <a:t>Areas of Law That May Affect Business Decision Making</a:t>
            </a:r>
            <a:endParaRPr lang="en-IN" dirty="0"/>
          </a:p>
        </p:txBody>
      </p:sp>
      <p:pic>
        <p:nvPicPr>
          <p:cNvPr id="8" name="Picture Placeholder 7" descr="A diagram shows areas of law that may affect business decision making. The areas are as follows. Contracts, sales and e-commerce, negotiable instruments, creditor's rights, intellectual property, professional liability, product liability, torts, agency, business organizations, environmental laws, and courts and court procedures.">
            <a:extLst>
              <a:ext uri="{FF2B5EF4-FFF2-40B4-BE49-F238E27FC236}">
                <a16:creationId xmlns:a16="http://schemas.microsoft.com/office/drawing/2014/main" id="{DBD7E71B-BABF-4FB8-893E-D4BAAE0E7BF7}"/>
              </a:ext>
            </a:extLst>
          </p:cNvPr>
          <p:cNvPicPr>
            <a:picLocks noGrp="1" noChangeAspect="1"/>
          </p:cNvPicPr>
          <p:nvPr>
            <p:ph type="pic" sz="quarter" idx="20"/>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tretch>
            <a:fillRect/>
          </a:stretch>
        </p:blipFill>
        <p:spPr>
          <a:xfrm>
            <a:off x="2338425" y="1662767"/>
            <a:ext cx="7515151" cy="4028860"/>
          </a:xfrm>
          <a:prstGeom prst="rect">
            <a:avLst/>
          </a:prstGeom>
          <a:effectLst>
            <a:softEdge rad="101600"/>
          </a:effectLst>
        </p:spPr>
      </p:pic>
    </p:spTree>
    <p:extLst>
      <p:ext uri="{BB962C8B-B14F-4D97-AF65-F5344CB8AC3E}">
        <p14:creationId xmlns:p14="http://schemas.microsoft.com/office/powerpoint/2010/main" val="265974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Activities and the Legal Environment</a:t>
            </a:r>
          </a:p>
        </p:txBody>
      </p:sp>
      <p:sp>
        <p:nvSpPr>
          <p:cNvPr id="2" name="Text Placeholder 1"/>
          <p:cNvSpPr>
            <a:spLocks noGrp="1"/>
          </p:cNvSpPr>
          <p:nvPr>
            <p:ph type="body" sz="quarter" idx="17"/>
          </p:nvPr>
        </p:nvSpPr>
        <p:spPr/>
        <p:txBody>
          <a:bodyPr>
            <a:normAutofit/>
          </a:bodyPr>
          <a:lstStyle/>
          <a:p>
            <a:pPr marL="449263" indent="-449263">
              <a:lnSpc>
                <a:spcPct val="100000"/>
              </a:lnSpc>
              <a:buFont typeface="Arial" panose="020B0604020202020204" pitchFamily="34" charset="0"/>
              <a:buChar char="•"/>
            </a:pPr>
            <a:r>
              <a:rPr lang="en-US" sz="2600" dirty="0"/>
              <a:t>Laws and regulations affect almost all business activities such as:</a:t>
            </a:r>
          </a:p>
          <a:p>
            <a:pPr marL="792163" lvl="2" indent="-342900">
              <a:buClr>
                <a:srgbClr val="004A78"/>
              </a:buClr>
              <a:buFont typeface="Calibri" panose="020F0502020204030204" pitchFamily="34" charset="0"/>
              <a:buChar char="–"/>
            </a:pPr>
            <a:r>
              <a:rPr lang="en-US" sz="2400" dirty="0">
                <a:solidFill>
                  <a:srgbClr val="000000"/>
                </a:solidFill>
              </a:rPr>
              <a:t>Hiring</a:t>
            </a:r>
          </a:p>
          <a:p>
            <a:pPr marL="792163" lvl="2" indent="-342900">
              <a:buClr>
                <a:srgbClr val="004A78"/>
              </a:buClr>
              <a:buFont typeface="Calibri" panose="020F0502020204030204" pitchFamily="34" charset="0"/>
              <a:buChar char="–"/>
            </a:pPr>
            <a:r>
              <a:rPr lang="en-US" sz="2400" dirty="0">
                <a:solidFill>
                  <a:srgbClr val="000000"/>
                </a:solidFill>
              </a:rPr>
              <a:t>Firing</a:t>
            </a:r>
          </a:p>
          <a:p>
            <a:pPr marL="792163" lvl="2" indent="-342900">
              <a:buClr>
                <a:srgbClr val="004A78"/>
              </a:buClr>
              <a:buFont typeface="Calibri" panose="020F0502020204030204" pitchFamily="34" charset="0"/>
              <a:buChar char="–"/>
            </a:pPr>
            <a:r>
              <a:rPr lang="en-US" sz="2400" dirty="0">
                <a:solidFill>
                  <a:srgbClr val="000000"/>
                </a:solidFill>
              </a:rPr>
              <a:t>Workplace safety</a:t>
            </a:r>
          </a:p>
          <a:p>
            <a:pPr marL="792163" lvl="2" indent="-342900">
              <a:buClr>
                <a:srgbClr val="004A78"/>
              </a:buClr>
              <a:buFont typeface="Calibri" panose="020F0502020204030204" pitchFamily="34" charset="0"/>
              <a:buChar char="–"/>
            </a:pPr>
            <a:r>
              <a:rPr lang="en-US" sz="2400" dirty="0">
                <a:solidFill>
                  <a:srgbClr val="000000"/>
                </a:solidFill>
              </a:rPr>
              <a:t>Manufacturing and marketing products</a:t>
            </a:r>
          </a:p>
          <a:p>
            <a:pPr marL="792163" lvl="2" indent="-342900">
              <a:buClr>
                <a:srgbClr val="004A78"/>
              </a:buClr>
              <a:buFont typeface="Calibri" panose="020F0502020204030204" pitchFamily="34" charset="0"/>
              <a:buChar char="–"/>
            </a:pPr>
            <a:r>
              <a:rPr lang="en-US" sz="2400" dirty="0">
                <a:solidFill>
                  <a:srgbClr val="000000"/>
                </a:solidFill>
              </a:rPr>
              <a:t>Business financing</a:t>
            </a:r>
          </a:p>
          <a:p>
            <a:pPr marL="792163" lvl="2" indent="-342900">
              <a:spcAft>
                <a:spcPts val="1800"/>
              </a:spcAft>
              <a:buClr>
                <a:srgbClr val="004A78"/>
              </a:buClr>
              <a:buFont typeface="Calibri" panose="020F0502020204030204" pitchFamily="34" charset="0"/>
              <a:buChar char="–"/>
            </a:pPr>
            <a:r>
              <a:rPr lang="en-US" sz="2400" dirty="0">
                <a:solidFill>
                  <a:srgbClr val="000000"/>
                </a:solidFill>
              </a:rPr>
              <a:t>And more</a:t>
            </a:r>
          </a:p>
          <a:p>
            <a:pPr marL="449263" indent="-449263">
              <a:lnSpc>
                <a:spcPct val="100000"/>
              </a:lnSpc>
              <a:buFont typeface="Arial" panose="020B0604020202020204" pitchFamily="34" charset="0"/>
              <a:buChar char="•"/>
            </a:pPr>
            <a:r>
              <a:rPr lang="en-US" sz="2600" b="1" dirty="0"/>
              <a:t>Example 1.1 </a:t>
            </a:r>
            <a:r>
              <a:rPr lang="en-US" sz="2600" dirty="0"/>
              <a:t>YouTube v. Viacom</a:t>
            </a:r>
          </a:p>
        </p:txBody>
      </p:sp>
      <p:pic>
        <p:nvPicPr>
          <p:cNvPr id="5" name="Graphic 4">
            <a:extLst>
              <a:ext uri="{FF2B5EF4-FFF2-40B4-BE49-F238E27FC236}">
                <a16:creationId xmlns:a16="http://schemas.microsoft.com/office/drawing/2014/main" id="{AD295548-5C62-454D-A6C8-C72F64D81A3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7161" y="4857207"/>
            <a:ext cx="914400" cy="914400"/>
          </a:xfrm>
          <a:prstGeom prst="rect">
            <a:avLst/>
          </a:prstGeom>
        </p:spPr>
      </p:pic>
    </p:spTree>
    <p:extLst>
      <p:ext uri="{BB962C8B-B14F-4D97-AF65-F5344CB8AC3E}">
        <p14:creationId xmlns:p14="http://schemas.microsoft.com/office/powerpoint/2010/main" val="80330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D6B125-6EED-439B-86BF-6FD01F59B307}"/>
              </a:ext>
            </a:extLst>
          </p:cNvPr>
          <p:cNvSpPr>
            <a:spLocks noGrp="1"/>
          </p:cNvSpPr>
          <p:nvPr>
            <p:ph type="title"/>
          </p:nvPr>
        </p:nvSpPr>
        <p:spPr/>
        <p:txBody>
          <a:bodyPr/>
          <a:lstStyle/>
          <a:p>
            <a:r>
              <a:rPr lang="en-IN" dirty="0"/>
              <a:t>Sources of American Law</a:t>
            </a:r>
          </a:p>
        </p:txBody>
      </p:sp>
      <p:sp>
        <p:nvSpPr>
          <p:cNvPr id="9" name="Text Placeholder 8">
            <a:extLst>
              <a:ext uri="{FF2B5EF4-FFF2-40B4-BE49-F238E27FC236}">
                <a16:creationId xmlns:a16="http://schemas.microsoft.com/office/drawing/2014/main" id="{C04EE4FD-12DA-4784-9816-F5119B3B159A}"/>
              </a:ext>
            </a:extLst>
          </p:cNvPr>
          <p:cNvSpPr>
            <a:spLocks noGrp="1"/>
          </p:cNvSpPr>
          <p:nvPr>
            <p:ph type="body" sz="quarter" idx="17"/>
          </p:nvPr>
        </p:nvSpPr>
        <p:spPr/>
        <p:txBody>
          <a:bodyPr>
            <a:normAutofit/>
          </a:bodyPr>
          <a:lstStyle/>
          <a:p>
            <a:pPr marL="0" indent="0">
              <a:buNone/>
            </a:pPr>
            <a:r>
              <a:rPr lang="en-IN" b="1" dirty="0">
                <a:solidFill>
                  <a:srgbClr val="004A78"/>
                </a:solidFill>
              </a:rPr>
              <a:t>Constitutional Law</a:t>
            </a:r>
          </a:p>
          <a:p>
            <a:pPr lvl="1">
              <a:buClr>
                <a:srgbClr val="004A78"/>
              </a:buClr>
              <a:buSzPct val="100000"/>
              <a:buFont typeface="Arial" panose="020B0604020202020204" pitchFamily="34" charset="0"/>
              <a:buChar char="•"/>
            </a:pPr>
            <a:r>
              <a:rPr lang="en-US" sz="2600" dirty="0">
                <a:solidFill>
                  <a:srgbClr val="000000"/>
                </a:solidFill>
              </a:rPr>
              <a:t>Based on the </a:t>
            </a:r>
            <a:r>
              <a:rPr lang="en-US" sz="2600" dirty="0" err="1">
                <a:solidFill>
                  <a:srgbClr val="000000"/>
                </a:solidFill>
              </a:rPr>
              <a:t>the</a:t>
            </a:r>
            <a:r>
              <a:rPr lang="en-US" sz="2600" dirty="0">
                <a:solidFill>
                  <a:srgbClr val="000000"/>
                </a:solidFill>
              </a:rPr>
              <a:t> U.S. Constitution</a:t>
            </a:r>
          </a:p>
          <a:p>
            <a:pPr marL="0" indent="0">
              <a:buNone/>
            </a:pPr>
            <a:r>
              <a:rPr lang="en-IN" b="1" dirty="0">
                <a:solidFill>
                  <a:srgbClr val="004A78"/>
                </a:solidFill>
              </a:rPr>
              <a:t>Statutory Law</a:t>
            </a:r>
          </a:p>
          <a:p>
            <a:pPr lvl="1">
              <a:buClr>
                <a:srgbClr val="004A78"/>
              </a:buClr>
              <a:buSzPct val="100000"/>
              <a:buFont typeface="Arial" panose="020B0604020202020204" pitchFamily="34" charset="0"/>
              <a:buChar char="•"/>
            </a:pPr>
            <a:r>
              <a:rPr lang="en-US" sz="2600" dirty="0">
                <a:solidFill>
                  <a:srgbClr val="000000"/>
                </a:solidFill>
              </a:rPr>
              <a:t>Laws enacted by legislative bodies</a:t>
            </a:r>
          </a:p>
          <a:p>
            <a:pPr marL="0" indent="0">
              <a:buNone/>
            </a:pPr>
            <a:r>
              <a:rPr lang="en-IN" b="1" dirty="0">
                <a:solidFill>
                  <a:srgbClr val="004A78"/>
                </a:solidFill>
              </a:rPr>
              <a:t>Administrative Law</a:t>
            </a:r>
          </a:p>
          <a:p>
            <a:pPr lvl="1">
              <a:buClr>
                <a:srgbClr val="004A78"/>
              </a:buClr>
              <a:buSzPct val="100000"/>
              <a:buFont typeface="Arial" panose="020B0604020202020204" pitchFamily="34" charset="0"/>
              <a:buChar char="•"/>
            </a:pPr>
            <a:r>
              <a:rPr lang="en-US" sz="2600" dirty="0">
                <a:solidFill>
                  <a:srgbClr val="000000"/>
                </a:solidFill>
              </a:rPr>
              <a:t>Rules, orders, and decisions of administrative agencies</a:t>
            </a:r>
          </a:p>
          <a:p>
            <a:pPr marL="0" indent="0">
              <a:buNone/>
            </a:pPr>
            <a:r>
              <a:rPr lang="en-US" b="1" dirty="0">
                <a:solidFill>
                  <a:srgbClr val="004A78"/>
                </a:solidFill>
              </a:rPr>
              <a:t>Case Law and Common Law Doctrines</a:t>
            </a:r>
          </a:p>
          <a:p>
            <a:pPr lvl="1">
              <a:buClr>
                <a:srgbClr val="004A78"/>
              </a:buClr>
              <a:buSzPct val="100000"/>
              <a:buFont typeface="Arial" panose="020B0604020202020204" pitchFamily="34" charset="0"/>
              <a:buChar char="•"/>
            </a:pPr>
            <a:r>
              <a:rPr lang="en-US" sz="2600" dirty="0">
                <a:solidFill>
                  <a:srgbClr val="000000"/>
                </a:solidFill>
              </a:rPr>
              <a:t>Governs all other areas of law and is part of the common law tradition</a:t>
            </a:r>
          </a:p>
        </p:txBody>
      </p:sp>
    </p:spTree>
    <p:extLst>
      <p:ext uri="{BB962C8B-B14F-4D97-AF65-F5344CB8AC3E}">
        <p14:creationId xmlns:p14="http://schemas.microsoft.com/office/powerpoint/2010/main" val="332593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C4B9EF-518C-47E1-8FB5-6137C503A91C}"/>
              </a:ext>
            </a:extLst>
          </p:cNvPr>
          <p:cNvSpPr>
            <a:spLocks noGrp="1"/>
          </p:cNvSpPr>
          <p:nvPr>
            <p:ph type="title"/>
          </p:nvPr>
        </p:nvSpPr>
        <p:spPr/>
        <p:txBody>
          <a:bodyPr/>
          <a:lstStyle/>
          <a:p>
            <a:r>
              <a:rPr lang="en-IN" dirty="0"/>
              <a:t>Knowledge Check 1</a:t>
            </a:r>
          </a:p>
        </p:txBody>
      </p:sp>
      <p:sp>
        <p:nvSpPr>
          <p:cNvPr id="9" name="Text Placeholder 8">
            <a:extLst>
              <a:ext uri="{FF2B5EF4-FFF2-40B4-BE49-F238E27FC236}">
                <a16:creationId xmlns:a16="http://schemas.microsoft.com/office/drawing/2014/main" id="{A269793A-C37E-4A72-8956-17B5A646848A}"/>
              </a:ext>
            </a:extLst>
          </p:cNvPr>
          <p:cNvSpPr>
            <a:spLocks noGrp="1"/>
          </p:cNvSpPr>
          <p:nvPr>
            <p:ph type="body" sz="quarter" idx="17"/>
          </p:nvPr>
        </p:nvSpPr>
        <p:spPr/>
        <p:txBody>
          <a:bodyPr/>
          <a:lstStyle/>
          <a:p>
            <a:pPr marL="0" indent="0">
              <a:buNone/>
            </a:pPr>
            <a:r>
              <a:rPr lang="en-US" dirty="0">
                <a:solidFill>
                  <a:srgbClr val="004A78"/>
                </a:solidFill>
              </a:rPr>
              <a:t>Which of the following are sources of American Law?</a:t>
            </a:r>
          </a:p>
          <a:p>
            <a:pPr marL="1169988" lvl="1" indent="-457200">
              <a:buClr>
                <a:srgbClr val="004A78"/>
              </a:buClr>
              <a:buSzPct val="100000"/>
              <a:buFont typeface="+mj-lt"/>
              <a:buAutoNum type="alphaUcPeriod"/>
            </a:pPr>
            <a:r>
              <a:rPr lang="en-US" dirty="0"/>
              <a:t>State Legislative Bodies</a:t>
            </a:r>
          </a:p>
          <a:p>
            <a:pPr marL="1169988" lvl="1" indent="-457200">
              <a:buClr>
                <a:srgbClr val="004A78"/>
              </a:buClr>
              <a:buSzPct val="100000"/>
              <a:buFont typeface="+mj-lt"/>
              <a:buAutoNum type="alphaUcPeriod"/>
            </a:pPr>
            <a:r>
              <a:rPr lang="en-US" dirty="0"/>
              <a:t>Administrative Agencies</a:t>
            </a:r>
          </a:p>
          <a:p>
            <a:pPr marL="1169988" lvl="1" indent="-457200">
              <a:buClr>
                <a:srgbClr val="004A78"/>
              </a:buClr>
              <a:buSzPct val="100000"/>
              <a:buFont typeface="+mj-lt"/>
              <a:buAutoNum type="alphaUcPeriod"/>
            </a:pPr>
            <a:r>
              <a:rPr lang="en-US" dirty="0"/>
              <a:t>U.S. Constitution</a:t>
            </a:r>
          </a:p>
          <a:p>
            <a:pPr marL="1169988" lvl="1" indent="-457200">
              <a:buClr>
                <a:srgbClr val="004A78"/>
              </a:buClr>
              <a:buSzPct val="100000"/>
              <a:buFont typeface="+mj-lt"/>
              <a:buAutoNum type="alphaUcPeriod"/>
            </a:pPr>
            <a:r>
              <a:rPr lang="en-US" dirty="0"/>
              <a:t>All of the above</a:t>
            </a:r>
          </a:p>
        </p:txBody>
      </p:sp>
    </p:spTree>
    <p:extLst>
      <p:ext uri="{BB962C8B-B14F-4D97-AF65-F5344CB8AC3E}">
        <p14:creationId xmlns:p14="http://schemas.microsoft.com/office/powerpoint/2010/main" val="230738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7D529D-2D09-456D-B659-71EB160BC750}"/>
              </a:ext>
            </a:extLst>
          </p:cNvPr>
          <p:cNvSpPr>
            <a:spLocks noGrp="1"/>
          </p:cNvSpPr>
          <p:nvPr>
            <p:ph type="title"/>
          </p:nvPr>
        </p:nvSpPr>
        <p:spPr/>
        <p:txBody>
          <a:bodyPr/>
          <a:lstStyle/>
          <a:p>
            <a:r>
              <a:rPr lang="en-IN" dirty="0"/>
              <a:t>Statutory Law</a:t>
            </a:r>
          </a:p>
        </p:txBody>
      </p:sp>
      <p:sp>
        <p:nvSpPr>
          <p:cNvPr id="9" name="Text Placeholder 8">
            <a:extLst>
              <a:ext uri="{FF2B5EF4-FFF2-40B4-BE49-F238E27FC236}">
                <a16:creationId xmlns:a16="http://schemas.microsoft.com/office/drawing/2014/main" id="{08694423-E68D-4987-A1AE-9AE553D287CA}"/>
              </a:ext>
            </a:extLst>
          </p:cNvPr>
          <p:cNvSpPr>
            <a:spLocks noGrp="1"/>
          </p:cNvSpPr>
          <p:nvPr>
            <p:ph type="body" sz="quarter" idx="17"/>
          </p:nvPr>
        </p:nvSpPr>
        <p:spPr/>
        <p:txBody>
          <a:bodyPr>
            <a:normAutofit/>
          </a:bodyPr>
          <a:lstStyle/>
          <a:p>
            <a:pPr marL="0" indent="0">
              <a:buNone/>
            </a:pPr>
            <a:r>
              <a:rPr lang="en-IN" b="1" dirty="0">
                <a:solidFill>
                  <a:srgbClr val="006298"/>
                </a:solidFill>
              </a:rPr>
              <a:t>Local Ordinances</a:t>
            </a:r>
          </a:p>
          <a:p>
            <a:pPr lvl="1">
              <a:buClr>
                <a:srgbClr val="004A78"/>
              </a:buClr>
              <a:buFont typeface="Arial" panose="020B0604020202020204" pitchFamily="34" charset="0"/>
              <a:buChar char="•"/>
            </a:pPr>
            <a:r>
              <a:rPr lang="en-US" dirty="0">
                <a:solidFill>
                  <a:srgbClr val="000000"/>
                </a:solidFill>
              </a:rPr>
              <a:t>Covers municipal or county matters not covered by federal or state law</a:t>
            </a:r>
          </a:p>
          <a:p>
            <a:pPr marL="0" indent="0">
              <a:buNone/>
            </a:pPr>
            <a:r>
              <a:rPr lang="en-IN" b="1" dirty="0">
                <a:solidFill>
                  <a:srgbClr val="006298"/>
                </a:solidFill>
              </a:rPr>
              <a:t>Applicability of Statutes</a:t>
            </a:r>
          </a:p>
          <a:p>
            <a:pPr lvl="1">
              <a:buClr>
                <a:srgbClr val="004A78"/>
              </a:buClr>
              <a:buFont typeface="Arial" panose="020B0604020202020204" pitchFamily="34" charset="0"/>
              <a:buChar char="•"/>
            </a:pPr>
            <a:r>
              <a:rPr lang="en-IN" b="1" dirty="0">
                <a:solidFill>
                  <a:srgbClr val="000000"/>
                </a:solidFill>
              </a:rPr>
              <a:t>Example 1.2 </a:t>
            </a:r>
            <a:r>
              <a:rPr lang="en-IN" dirty="0">
                <a:solidFill>
                  <a:srgbClr val="000000"/>
                </a:solidFill>
              </a:rPr>
              <a:t>Sanctuary Cities</a:t>
            </a:r>
          </a:p>
          <a:p>
            <a:pPr marL="0" indent="0">
              <a:buNone/>
            </a:pPr>
            <a:r>
              <a:rPr lang="en-IN" b="1" dirty="0">
                <a:solidFill>
                  <a:srgbClr val="006298"/>
                </a:solidFill>
              </a:rPr>
              <a:t>Uniform Laws</a:t>
            </a:r>
          </a:p>
          <a:p>
            <a:pPr lvl="1">
              <a:buClr>
                <a:srgbClr val="004A78"/>
              </a:buClr>
              <a:buFont typeface="Arial" panose="020B0604020202020204" pitchFamily="34" charset="0"/>
              <a:buChar char="•"/>
            </a:pPr>
            <a:r>
              <a:rPr lang="en-US" dirty="0">
                <a:solidFill>
                  <a:srgbClr val="000000"/>
                </a:solidFill>
              </a:rPr>
              <a:t>Formed by the National Conference of Commissioners on Uniform State Laws (NCCUSL) for trade and commerce businesses among the states</a:t>
            </a:r>
          </a:p>
          <a:p>
            <a:pPr marL="0" indent="0">
              <a:buNone/>
            </a:pPr>
            <a:r>
              <a:rPr lang="en-IN" b="1" dirty="0">
                <a:solidFill>
                  <a:srgbClr val="006298"/>
                </a:solidFill>
              </a:rPr>
              <a:t>The Uniform Commercial Code (UCC)</a:t>
            </a:r>
          </a:p>
          <a:p>
            <a:pPr lvl="1">
              <a:buClr>
                <a:srgbClr val="004A78"/>
              </a:buClr>
              <a:buFont typeface="Arial" panose="020B0604020202020204" pitchFamily="34" charset="0"/>
              <a:buChar char="•"/>
            </a:pPr>
            <a:r>
              <a:rPr lang="en-US" dirty="0">
                <a:solidFill>
                  <a:srgbClr val="000000"/>
                </a:solidFill>
              </a:rPr>
              <a:t>Governs commercial transactions in all 50 states</a:t>
            </a:r>
          </a:p>
        </p:txBody>
      </p:sp>
      <p:pic>
        <p:nvPicPr>
          <p:cNvPr id="10" name="Graphic 9">
            <a:extLst>
              <a:ext uri="{FF2B5EF4-FFF2-40B4-BE49-F238E27FC236}">
                <a16:creationId xmlns:a16="http://schemas.microsoft.com/office/drawing/2014/main" id="{8571D00D-A2DA-44D2-AA48-9B2A74B2808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16313" y="2637722"/>
            <a:ext cx="914400" cy="914400"/>
          </a:xfrm>
          <a:prstGeom prst="rect">
            <a:avLst/>
          </a:prstGeom>
        </p:spPr>
      </p:pic>
    </p:spTree>
    <p:extLst>
      <p:ext uri="{BB962C8B-B14F-4D97-AF65-F5344CB8AC3E}">
        <p14:creationId xmlns:p14="http://schemas.microsoft.com/office/powerpoint/2010/main" val="42323492"/>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7183</TotalTime>
  <Words>2097</Words>
  <Application>Microsoft Office PowerPoint</Application>
  <PresentationFormat>Widescreen</PresentationFormat>
  <Paragraphs>245</Paragraphs>
  <Slides>31</Slides>
  <Notes>18</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Arial</vt:lpstr>
      <vt:lpstr>Calibri</vt:lpstr>
      <vt:lpstr>Helvetica</vt:lpstr>
      <vt:lpstr>Open Sans</vt:lpstr>
      <vt:lpstr>Summer Font</vt:lpstr>
      <vt:lpstr>Wingdings</vt:lpstr>
      <vt:lpstr>Office Theme</vt:lpstr>
      <vt:lpstr>Document</vt:lpstr>
      <vt:lpstr>Chapter 1</vt:lpstr>
      <vt:lpstr>Chapter Objectives</vt:lpstr>
      <vt:lpstr>Why Does the Legal Environment of Business Matter?</vt:lpstr>
      <vt:lpstr>Law and Legal Reasoning</vt:lpstr>
      <vt:lpstr>Areas of Law That May Affect Business Decision Making</vt:lpstr>
      <vt:lpstr>Business Activities and the Legal Environment</vt:lpstr>
      <vt:lpstr>Sources of American Law</vt:lpstr>
      <vt:lpstr>Knowledge Check 1</vt:lpstr>
      <vt:lpstr>Statutory Law</vt:lpstr>
      <vt:lpstr>Administrative Law</vt:lpstr>
      <vt:lpstr>Rulemaking, Enforcement, and Investigation</vt:lpstr>
      <vt:lpstr>Group Breakout Discussion: Ethical Issue</vt:lpstr>
      <vt:lpstr>The Common Law</vt:lpstr>
      <vt:lpstr>Managerial Strategy: The Power of Precedent Polling Question</vt:lpstr>
      <vt:lpstr>Schools of Legal Thought</vt:lpstr>
      <vt:lpstr>Landmark in the Law: Equitable Maxims Polling Question</vt:lpstr>
      <vt:lpstr>Classifications of Law</vt:lpstr>
      <vt:lpstr>Knowledge Check 2</vt:lpstr>
      <vt:lpstr>Finding and Analyzing the Law</vt:lpstr>
      <vt:lpstr>United States Code (U.S.C) and State Codes</vt:lpstr>
      <vt:lpstr>Administrative Rules</vt:lpstr>
      <vt:lpstr>Finding Case Law</vt:lpstr>
      <vt:lpstr>Federal Court Decisions Published Unofficially</vt:lpstr>
      <vt:lpstr>Unpublished Opinions and Old Cases</vt:lpstr>
      <vt:lpstr>Reading and Understanding Case Law</vt:lpstr>
      <vt:lpstr>Reading and Understanding Case Law Discussion</vt:lpstr>
      <vt:lpstr>Knowledge Check Video: Stare Decisis</vt:lpstr>
      <vt:lpstr>Knowledge Check Video Question</vt:lpstr>
      <vt:lpstr>Video Debrief: “Let the decision stand”</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Chase, Julia</cp:lastModifiedBy>
  <cp:revision>236</cp:revision>
  <dcterms:created xsi:type="dcterms:W3CDTF">2020-10-19T17:21:24Z</dcterms:created>
  <dcterms:modified xsi:type="dcterms:W3CDTF">2021-02-22T21:02:45Z</dcterms:modified>
</cp:coreProperties>
</file>