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66" r:id="rId5"/>
    <p:sldId id="269" r:id="rId6"/>
    <p:sldId id="460" r:id="rId7"/>
    <p:sldId id="257" r:id="rId8"/>
    <p:sldId id="461" r:id="rId9"/>
    <p:sldId id="462" r:id="rId10"/>
    <p:sldId id="463" r:id="rId11"/>
    <p:sldId id="464" r:id="rId12"/>
    <p:sldId id="341" r:id="rId13"/>
    <p:sldId id="445" r:id="rId14"/>
    <p:sldId id="465" r:id="rId15"/>
    <p:sldId id="466" r:id="rId16"/>
    <p:sldId id="435" r:id="rId17"/>
    <p:sldId id="467" r:id="rId18"/>
    <p:sldId id="394" r:id="rId19"/>
    <p:sldId id="446" r:id="rId20"/>
    <p:sldId id="468" r:id="rId21"/>
    <p:sldId id="469" r:id="rId22"/>
    <p:sldId id="447" r:id="rId23"/>
    <p:sldId id="470" r:id="rId24"/>
    <p:sldId id="471" r:id="rId25"/>
    <p:sldId id="472" r:id="rId26"/>
    <p:sldId id="473" r:id="rId27"/>
    <p:sldId id="416" r:id="rId28"/>
    <p:sldId id="474" r:id="rId29"/>
    <p:sldId id="475" r:id="rId30"/>
    <p:sldId id="476" r:id="rId31"/>
    <p:sldId id="477" r:id="rId32"/>
    <p:sldId id="478" r:id="rId33"/>
    <p:sldId id="369" r:id="rId34"/>
    <p:sldId id="438" r:id="rId35"/>
    <p:sldId id="444"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6298"/>
    <a:srgbClr val="000000"/>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3" autoAdjust="0"/>
    <p:restoredTop sz="93788" autoAdjust="0"/>
  </p:normalViewPr>
  <p:slideViewPr>
    <p:cSldViewPr snapToGrid="0" snapToObjects="1">
      <p:cViewPr varScale="1">
        <p:scale>
          <a:sx n="89" d="100"/>
          <a:sy n="89" d="100"/>
        </p:scale>
        <p:origin x="96" y="31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Managers setting realistic goals for employees can help curb unethical behavior, if employees are trying to achieve unrealistic production or sales goals.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3.5:</a:t>
            </a:r>
            <a:r>
              <a:rPr lang="en-US" sz="1200" kern="1200" dirty="0">
                <a:solidFill>
                  <a:schemeClr val="tx1"/>
                </a:solidFill>
                <a:effectLst/>
                <a:latin typeface="+mn-lt"/>
                <a:ea typeface="+mn-ea"/>
                <a:cs typeface="+mn-cs"/>
              </a:rPr>
              <a:t> Morgan Stanley Smith Barney, LLC has an internal policy barring sales contexts. However, its branches in Massachusetts and Rhode Island held a sales contest in which brokers were given case incentives of up to $5,000 for selling securities-based loans. The company’s compliance office did not find this out until almost a year later, and then halted this practice upon discovering it.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3.6:</a:t>
            </a:r>
            <a:r>
              <a:rPr lang="en-US" sz="1200" kern="1200" dirty="0">
                <a:solidFill>
                  <a:schemeClr val="tx1"/>
                </a:solidFill>
                <a:effectLst/>
                <a:latin typeface="+mn-lt"/>
                <a:ea typeface="+mn-ea"/>
                <a:cs typeface="+mn-cs"/>
              </a:rPr>
              <a:t> Business owners and managers can sometimes foster unethical and illegal conduct, which results in negative consequences for their businesses. In this case example, a homeowner was awarded the fair market value for her home ($187,000), plus $15,000 in punitive damages because a foundation repair and waterproofing company sent a “certified structural technician” who made a lifetime warranty on $27,000 of suggested repairs. Years later, rain caused cracks in the house’s foundation and the house ended up being deemed unsafe to inhabit. The homeowner sued the company for fraud and won, with the judgment being affirmed on appeal.</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97986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of the majority is placed above the good of the individual.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 responses will vary. </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341395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for additional discussion: which view of ethical reasoning best supports the ACA? </a:t>
            </a:r>
          </a:p>
          <a:p>
            <a:r>
              <a:rPr lang="en-US" sz="1200" kern="1200" dirty="0">
                <a:solidFill>
                  <a:schemeClr val="tx1"/>
                </a:solidFill>
                <a:effectLst/>
                <a:latin typeface="+mn-lt"/>
                <a:ea typeface="+mn-ea"/>
                <a:cs typeface="+mn-cs"/>
              </a:rPr>
              <a:t>The Affordable Care Act is an example of how a minor impact to the majority can have a major impact to a few individuals.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174820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Case notes: University had nine core competencies, including professionalism in addition to “ethical, honest, responsible, and reliable behavior.” Medical student Al-</a:t>
            </a:r>
            <a:r>
              <a:rPr lang="en-US" sz="1200" kern="1200" dirty="0" err="1">
                <a:solidFill>
                  <a:schemeClr val="tx1"/>
                </a:solidFill>
                <a:effectLst/>
                <a:latin typeface="+mn-lt"/>
                <a:ea typeface="+mn-ea"/>
                <a:cs typeface="+mn-cs"/>
              </a:rPr>
              <a:t>Dabagh</a:t>
            </a:r>
            <a:r>
              <a:rPr lang="en-US" sz="1200" kern="1200" dirty="0">
                <a:solidFill>
                  <a:schemeClr val="tx1"/>
                </a:solidFill>
                <a:effectLst/>
                <a:latin typeface="+mn-lt"/>
                <a:ea typeface="+mn-ea"/>
                <a:cs typeface="+mn-cs"/>
              </a:rPr>
              <a:t> did well academically but sexually harassed classmates, asked instructor not to mark him late for class, received complaints from hospital staff about his demeanor, and was convicted of driving while intoxicated. University had Committee on Students that unanimously voted against certifying Al-</a:t>
            </a:r>
            <a:r>
              <a:rPr lang="en-US" sz="1200" kern="1200" dirty="0" err="1">
                <a:solidFill>
                  <a:schemeClr val="tx1"/>
                </a:solidFill>
                <a:effectLst/>
                <a:latin typeface="+mn-lt"/>
                <a:ea typeface="+mn-ea"/>
                <a:cs typeface="+mn-cs"/>
              </a:rPr>
              <a:t>Dabagh</a:t>
            </a:r>
            <a:r>
              <a:rPr lang="en-US" sz="1200" kern="1200" dirty="0">
                <a:solidFill>
                  <a:schemeClr val="tx1"/>
                </a:solidFill>
                <a:effectLst/>
                <a:latin typeface="+mn-lt"/>
                <a:ea typeface="+mn-ea"/>
                <a:cs typeface="+mn-cs"/>
              </a:rPr>
              <a:t> for graduation. He sued the University for breach of good faith and fair dealing, and won at the district court level. The Sixth Circuit reversed this decision on appeal.</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483674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students discuss whether they agree with the decision in the Al-</a:t>
            </a:r>
            <a:r>
              <a:rPr lang="en-US" sz="1200" kern="1200" dirty="0" err="1">
                <a:solidFill>
                  <a:schemeClr val="tx1"/>
                </a:solidFill>
                <a:effectLst/>
                <a:latin typeface="+mn-lt"/>
                <a:ea typeface="+mn-ea"/>
                <a:cs typeface="+mn-cs"/>
              </a:rPr>
              <a:t>Dabagh</a:t>
            </a:r>
            <a:r>
              <a:rPr lang="en-US" sz="1200" kern="1200" dirty="0">
                <a:solidFill>
                  <a:schemeClr val="tx1"/>
                </a:solidFill>
                <a:effectLst/>
                <a:latin typeface="+mn-lt"/>
                <a:ea typeface="+mn-ea"/>
                <a:cs typeface="+mn-cs"/>
              </a:rPr>
              <a:t> case, and have them analyze and answer this discussion prompt.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42389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some examples demonstrating Kantian ethical principles.</a:t>
            </a:r>
          </a:p>
          <a:p>
            <a:r>
              <a:rPr lang="en-US" b="1" dirty="0"/>
              <a:t>Answers will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67731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to pose to students:  Compare application of a cost-benefit approach to a duty-based approach. What are some situations where one would be better than another?</a:t>
            </a:r>
          </a:p>
          <a:p>
            <a:endParaRPr lang="en-US" dirty="0"/>
          </a:p>
          <a:p>
            <a:r>
              <a:rPr lang="en-US" b="0" dirty="0"/>
              <a:t>Answers will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351438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times, the benefit of CSR may not be immediate. It may cost more initially to construct a new plant that meets the high-environmental standards necessary to be certified by the LEED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LEED stands for Leadership in Energy and Environmental Design.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Nevertheless, over the life of the building, the savings in maintenance and utilities may make up for the extra cost of construction.</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158283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3552493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416259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2636079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250136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310711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233217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103545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discussion should examine the court’s reasoning and the extent to which the students are persuaded by it, and whether they would have been persuaded by Watson Laboratories’ argument.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2822169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19684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6548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3.1:</a:t>
            </a:r>
            <a:r>
              <a:rPr lang="en-US" sz="1200" kern="1200" dirty="0">
                <a:solidFill>
                  <a:schemeClr val="tx1"/>
                </a:solidFill>
                <a:effectLst/>
                <a:latin typeface="+mn-lt"/>
                <a:ea typeface="+mn-ea"/>
                <a:cs typeface="+mn-cs"/>
              </a:rPr>
              <a:t> Fraud Reduction and Data Analytics Act (2016) – was passed to identify and assess fraud risks in federal government agencies. The purpose is to prevent, detect, and respond to fraud in federal programs. Examples include improper payments.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3.2:</a:t>
            </a:r>
            <a:r>
              <a:rPr lang="en-US" sz="1200" kern="1200" dirty="0">
                <a:solidFill>
                  <a:schemeClr val="tx1"/>
                </a:solidFill>
                <a:effectLst/>
                <a:latin typeface="+mn-lt"/>
                <a:ea typeface="+mn-ea"/>
                <a:cs typeface="+mn-cs"/>
              </a:rPr>
              <a:t> Dodd-Frank Wall Street Reform and Consumer Protection Act – made sweeping changes to the U.S. financial regulatory environment to promote financial stability, and protect consumers from abusive financial service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Enron debacle occurred, where a major energy company that engaged in risky financial maneuvers resulting in shareholders losing billions of dollars, Congress responded by enacting the Sarbanes Oxley Act or SOX. SOX is intended to help reduce corporate fraud and unethical management decisions by setting p accountability measures for publicly traded companies. Companies also have to establish systems for employees (and others) to confidentially report suspected illegal (or unethical) auditing or accounting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Gray areas: in these situations, companies should act honestly and responsibly under the circumstances, in order to have a defense against allegations of misconduct.</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104124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Moral minimum means if people and entities merely comply with the law, they’re acting at the lowest ethical level society will tolerate (legal compliance equals the minimum). Businesses can and should go beyond that minimum.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3.3:</a:t>
            </a:r>
            <a:r>
              <a:rPr lang="en-US" sz="1200" kern="1200" dirty="0">
                <a:solidFill>
                  <a:schemeClr val="tx1"/>
                </a:solidFill>
                <a:effectLst/>
                <a:latin typeface="+mn-lt"/>
                <a:ea typeface="+mn-ea"/>
                <a:cs typeface="+mn-cs"/>
              </a:rPr>
              <a:t> Plaintiff deposited $2 million in an escrow account maintained by a company owned by Salvatore.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Industry Ethical Codes: examples include the American Institute of Certified Public Accountants (AICPA), American Bar Association (ABA), and American Nurses Association (ANA).</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156602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03276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343415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46064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153355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14" r:id="rId3"/>
    <p:sldLayoutId id="2147483718" r:id="rId4"/>
    <p:sldLayoutId id="2147483724" r:id="rId5"/>
    <p:sldLayoutId id="2147483725" r:id="rId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6.png"/><Relationship Id="rId4" Type="http://schemas.microsoft.com/office/2017/04/relationships/track" Target="../media/track1.vtt"/></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3</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Ethics in Business</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dirty="0"/>
              <a:t>The Importance of Ethical Leadership (1 of 2)</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p:txBody>
          <a:bodyPr>
            <a:normAutofit/>
          </a:bodyPr>
          <a:lstStyle/>
          <a:p>
            <a:pPr>
              <a:spcAft>
                <a:spcPts val="1200"/>
              </a:spcAft>
            </a:pPr>
            <a:r>
              <a:rPr lang="en-US" sz="2800" dirty="0">
                <a:solidFill>
                  <a:srgbClr val="006298"/>
                </a:solidFill>
              </a:rPr>
              <a:t>Employees take cues from management in ethics, just like other workplace conduct and attitudes.</a:t>
            </a:r>
          </a:p>
          <a:p>
            <a:pPr>
              <a:spcAft>
                <a:spcPts val="1200"/>
              </a:spcAft>
            </a:pPr>
            <a:r>
              <a:rPr lang="en-US" sz="2800" dirty="0">
                <a:solidFill>
                  <a:srgbClr val="006298"/>
                </a:solidFill>
              </a:rPr>
              <a:t>Managers who do not commit to creating and maintaining an ethical workplace rarely have one.</a:t>
            </a:r>
          </a:p>
          <a:p>
            <a:pPr>
              <a:spcAft>
                <a:spcPts val="1200"/>
              </a:spcAft>
            </a:pPr>
            <a:r>
              <a:rPr lang="en-US" sz="2800" dirty="0">
                <a:solidFill>
                  <a:srgbClr val="006298"/>
                </a:solidFill>
              </a:rPr>
              <a:t>Managers must model ethical behavior for their employees, and enforce codes of conduct consistently.</a:t>
            </a:r>
          </a:p>
        </p:txBody>
      </p:sp>
    </p:spTree>
    <p:extLst>
      <p:ext uri="{BB962C8B-B14F-4D97-AF65-F5344CB8AC3E}">
        <p14:creationId xmlns:p14="http://schemas.microsoft.com/office/powerpoint/2010/main" val="357948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dirty="0"/>
              <a:t>The Importance of Ethical Leadership (2 of 2)</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p:txBody>
          <a:bodyPr>
            <a:normAutofit/>
          </a:bodyPr>
          <a:lstStyle/>
          <a:p>
            <a:pPr>
              <a:spcAft>
                <a:spcPts val="600"/>
              </a:spcAft>
            </a:pPr>
            <a:r>
              <a:rPr lang="en-US" sz="2800" b="1" dirty="0">
                <a:solidFill>
                  <a:srgbClr val="006298"/>
                </a:solidFill>
              </a:rPr>
              <a:t>Unrealistic Goals for Employees</a:t>
            </a:r>
          </a:p>
          <a:p>
            <a:pPr lvl="1">
              <a:spcAft>
                <a:spcPts val="600"/>
              </a:spcAft>
            </a:pPr>
            <a:r>
              <a:rPr lang="en-US" sz="2600" dirty="0">
                <a:solidFill>
                  <a:srgbClr val="006298"/>
                </a:solidFill>
              </a:rPr>
              <a:t>Managers should set realistic goals for their employees to reduce the incentive in behaving unethically.</a:t>
            </a:r>
          </a:p>
          <a:p>
            <a:pPr lvl="2">
              <a:spcAft>
                <a:spcPts val="600"/>
              </a:spcAft>
            </a:pPr>
            <a:r>
              <a:rPr lang="en-US" sz="2200" dirty="0">
                <a:solidFill>
                  <a:srgbClr val="006298"/>
                </a:solidFill>
              </a:rPr>
              <a:t>Case example 3.5 – Morgan Stanley Smith Barney, LLC</a:t>
            </a:r>
          </a:p>
          <a:p>
            <a:pPr lvl="1">
              <a:spcAft>
                <a:spcPts val="600"/>
              </a:spcAft>
            </a:pPr>
            <a:r>
              <a:rPr lang="en-US" sz="2600" dirty="0">
                <a:solidFill>
                  <a:srgbClr val="006298"/>
                </a:solidFill>
              </a:rPr>
              <a:t>Fostering of unethical conduct</a:t>
            </a:r>
          </a:p>
          <a:p>
            <a:pPr lvl="2">
              <a:spcAft>
                <a:spcPts val="600"/>
              </a:spcAft>
            </a:pPr>
            <a:r>
              <a:rPr lang="en-US" sz="2200" dirty="0">
                <a:solidFill>
                  <a:srgbClr val="006298"/>
                </a:solidFill>
              </a:rPr>
              <a:t>Case example 3.6 – the “Lifetime Warranty”</a:t>
            </a:r>
          </a:p>
        </p:txBody>
      </p:sp>
    </p:spTree>
    <p:extLst>
      <p:ext uri="{BB962C8B-B14F-4D97-AF65-F5344CB8AC3E}">
        <p14:creationId xmlns:p14="http://schemas.microsoft.com/office/powerpoint/2010/main" val="345259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CB5C-F9CC-4AFC-8D63-2818F3F34244}"/>
              </a:ext>
            </a:extLst>
          </p:cNvPr>
          <p:cNvSpPr>
            <a:spLocks noGrp="1"/>
          </p:cNvSpPr>
          <p:nvPr>
            <p:ph type="title"/>
          </p:nvPr>
        </p:nvSpPr>
        <p:spPr/>
        <p:txBody>
          <a:bodyPr/>
          <a:lstStyle/>
          <a:p>
            <a:r>
              <a:rPr lang="en-IN" dirty="0"/>
              <a:t>Video: Ethical Reasoning</a:t>
            </a:r>
          </a:p>
        </p:txBody>
      </p:sp>
      <p:pic>
        <p:nvPicPr>
          <p:cNvPr id="7" name="Ethical reasoning" descr="Knowledge Check Video: Ethical Reasoning">
            <a:hlinkClick r:id="" action="ppaction://media"/>
            <a:extLst>
              <a:ext uri="{FF2B5EF4-FFF2-40B4-BE49-F238E27FC236}">
                <a16:creationId xmlns:a16="http://schemas.microsoft.com/office/drawing/2014/main" id="{C6E88209-A81E-4867-A302-7A88923F0851}"/>
              </a:ext>
            </a:extLst>
          </p:cNvPr>
          <p:cNvPicPr>
            <a:picLocks noGrp="1" noChangeAspect="1"/>
          </p:cNvPicPr>
          <p:nvPr>
            <p:ph type="pic" sz="quarter" idx="19"/>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57194520-D3EA-4F73-8FC0-56EEF0B6D9FC}" label="ethical_reasoning" lang="" r:embed="rId4"/>
                        </p173:trackLst>
                      </p173:tracksInfo>
                    </p:ext>
                  </p14:extLst>
                </p14:media>
              </p:ext>
            </p:extLst>
          </p:nvPr>
        </p:nvPicPr>
        <p:blipFill>
          <a:blip r:embed="rId5"/>
          <a:stretch>
            <a:fillRect/>
          </a:stretch>
        </p:blipFill>
        <p:spPr>
          <a:xfrm>
            <a:off x="2946800" y="1417487"/>
            <a:ext cx="6298400" cy="4723800"/>
          </a:xfrm>
          <a:prstGeom prst="rect">
            <a:avLst/>
          </a:prstGeom>
        </p:spPr>
      </p:pic>
      <p:graphicFrame>
        <p:nvGraphicFramePr>
          <p:cNvPr id="6" name="Object 5" descr="Ethical Reasoning transcripts">
            <a:extLst>
              <a:ext uri="{FF2B5EF4-FFF2-40B4-BE49-F238E27FC236}">
                <a16:creationId xmlns:a16="http://schemas.microsoft.com/office/drawing/2014/main" id="{670DC3ED-45E4-4246-9751-2D43A3846757}"/>
              </a:ext>
            </a:extLst>
          </p:cNvPr>
          <p:cNvGraphicFramePr>
            <a:graphicFrameLocks noChangeAspect="1"/>
          </p:cNvGraphicFramePr>
          <p:nvPr>
            <p:extLst>
              <p:ext uri="{D42A27DB-BD31-4B8C-83A1-F6EECF244321}">
                <p14:modId xmlns:p14="http://schemas.microsoft.com/office/powerpoint/2010/main" val="3090413995"/>
              </p:ext>
            </p:extLst>
          </p:nvPr>
        </p:nvGraphicFramePr>
        <p:xfrm>
          <a:off x="9895489" y="3007862"/>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895489" y="300786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527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1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Knowledge Check Video Answer</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Describe in your own words the difference between duty-based view of ethical reasoning, and outcome-based view of ethical reasoning.</a:t>
            </a:r>
          </a:p>
        </p:txBody>
      </p:sp>
    </p:spTree>
    <p:extLst>
      <p:ext uri="{BB962C8B-B14F-4D97-AF65-F5344CB8AC3E}">
        <p14:creationId xmlns:p14="http://schemas.microsoft.com/office/powerpoint/2010/main" val="317450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Video Debrief: Ethical Reasoning</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Which view of ethical reasoning best supports the ACA?</a:t>
            </a:r>
          </a:p>
        </p:txBody>
      </p:sp>
    </p:spTree>
    <p:extLst>
      <p:ext uri="{BB962C8B-B14F-4D97-AF65-F5344CB8AC3E}">
        <p14:creationId xmlns:p14="http://schemas.microsoft.com/office/powerpoint/2010/main" val="10001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i="1" dirty="0"/>
              <a:t>Al-</a:t>
            </a:r>
            <a:r>
              <a:rPr lang="en-US" sz="3200" i="1" dirty="0" err="1"/>
              <a:t>Dabagh</a:t>
            </a:r>
            <a:r>
              <a:rPr lang="en-US" sz="3200" i="1" dirty="0"/>
              <a:t> v. Case Western Reserve University (2015)</a:t>
            </a:r>
          </a:p>
        </p:txBody>
      </p:sp>
      <p:pic>
        <p:nvPicPr>
          <p:cNvPr id="5" name="Picture Placeholder 4" descr="A photo shows a group of six young, multiracial medical students. They are gathered around a conference table and looking at a laptop in front of them. Three of them take notes while the rest look on.">
            <a:extLst>
              <a:ext uri="{FF2B5EF4-FFF2-40B4-BE49-F238E27FC236}">
                <a16:creationId xmlns:a16="http://schemas.microsoft.com/office/drawing/2014/main" id="{FB016C66-01B9-4DA9-8716-624EFD39E023}"/>
              </a:ext>
            </a:extLst>
          </p:cNvPr>
          <p:cNvPicPr>
            <a:picLocks noGrp="1" noChangeAspect="1"/>
          </p:cNvPicPr>
          <p:nvPr>
            <p:ph type="pic" sz="quarter" idx="20"/>
          </p:nvPr>
        </p:nvPicPr>
        <p:blipFill>
          <a:blip r:embed="rId3"/>
          <a:stretch>
            <a:fillRect/>
          </a:stretch>
        </p:blipFill>
        <p:spPr>
          <a:xfrm>
            <a:off x="838200" y="1638300"/>
            <a:ext cx="4930140" cy="3246120"/>
          </a:xfrm>
          <a:prstGeom prst="rect">
            <a:avLst/>
          </a:prstGeom>
        </p:spPr>
      </p:pic>
      <p:sp>
        <p:nvSpPr>
          <p:cNvPr id="2" name="Text Placeholder 1"/>
          <p:cNvSpPr>
            <a:spLocks noGrp="1"/>
          </p:cNvSpPr>
          <p:nvPr>
            <p:ph type="body" sz="quarter" idx="17"/>
          </p:nvPr>
        </p:nvSpPr>
        <p:spPr>
          <a:xfrm>
            <a:off x="6259952" y="1638300"/>
            <a:ext cx="5642234" cy="4394200"/>
          </a:xfrm>
        </p:spPr>
        <p:txBody>
          <a:bodyPr>
            <a:normAutofit/>
          </a:bodyPr>
          <a:lstStyle/>
          <a:p>
            <a:pPr marL="0" indent="0">
              <a:lnSpc>
                <a:spcPct val="100000"/>
              </a:lnSpc>
              <a:buClr>
                <a:srgbClr val="000000"/>
              </a:buClr>
              <a:buNone/>
            </a:pPr>
            <a:r>
              <a:rPr lang="en-US" sz="2600" dirty="0"/>
              <a:t>Medical School at Case Western Reserve University was within its contractual rights to decide that a student lacked the professionalism required to graduate from the school.</a:t>
            </a:r>
          </a:p>
        </p:txBody>
      </p:sp>
    </p:spTree>
    <p:extLst>
      <p:ext uri="{BB962C8B-B14F-4D97-AF65-F5344CB8AC3E}">
        <p14:creationId xmlns:p14="http://schemas.microsoft.com/office/powerpoint/2010/main" val="42856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i="1" dirty="0"/>
              <a:t>Al-</a:t>
            </a:r>
            <a:r>
              <a:rPr lang="en-US" i="1" dirty="0" err="1"/>
              <a:t>Dabagh</a:t>
            </a:r>
            <a:r>
              <a:rPr lang="en-US" i="1" dirty="0"/>
              <a:t> v. Case Western Reserve University </a:t>
            </a:r>
            <a:r>
              <a:rPr lang="en-US" dirty="0"/>
              <a:t>Discussion Question</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342900" lvl="1" indent="-342900">
              <a:buClr>
                <a:srgbClr val="004A78"/>
              </a:buClr>
              <a:buSzPct val="100000"/>
              <a:buFont typeface="Arial" panose="020B0604020202020204" pitchFamily="34" charset="0"/>
              <a:buChar char="•"/>
            </a:pPr>
            <a:r>
              <a:rPr lang="en-US" dirty="0">
                <a:solidFill>
                  <a:srgbClr val="000000"/>
                </a:solidFill>
              </a:rPr>
              <a:t>Suppose that Case Western had tolerated Al-</a:t>
            </a:r>
            <a:r>
              <a:rPr lang="en-US" dirty="0" err="1">
                <a:solidFill>
                  <a:srgbClr val="000000"/>
                </a:solidFill>
              </a:rPr>
              <a:t>Dabagh’s</a:t>
            </a:r>
            <a:r>
              <a:rPr lang="en-US" dirty="0">
                <a:solidFill>
                  <a:srgbClr val="000000"/>
                </a:solidFill>
              </a:rPr>
              <a:t> conduct and awarded him a diploma. What impact might that have had on other students at the school? Why?</a:t>
            </a:r>
          </a:p>
        </p:txBody>
      </p:sp>
    </p:spTree>
    <p:extLst>
      <p:ext uri="{BB962C8B-B14F-4D97-AF65-F5344CB8AC3E}">
        <p14:creationId xmlns:p14="http://schemas.microsoft.com/office/powerpoint/2010/main" val="107539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1E2FC5-AD2F-4F0A-9E01-1259ACA97DFC}"/>
              </a:ext>
            </a:extLst>
          </p:cNvPr>
          <p:cNvSpPr>
            <a:spLocks noGrp="1"/>
          </p:cNvSpPr>
          <p:nvPr>
            <p:ph type="title"/>
          </p:nvPr>
        </p:nvSpPr>
        <p:spPr/>
        <p:txBody>
          <a:bodyPr/>
          <a:lstStyle/>
          <a:p>
            <a:r>
              <a:rPr lang="en-IN" dirty="0"/>
              <a:t>Ethical Principles and Philosophies</a:t>
            </a:r>
          </a:p>
        </p:txBody>
      </p:sp>
      <p:sp>
        <p:nvSpPr>
          <p:cNvPr id="10" name="Text Placeholder 9">
            <a:extLst>
              <a:ext uri="{FF2B5EF4-FFF2-40B4-BE49-F238E27FC236}">
                <a16:creationId xmlns:a16="http://schemas.microsoft.com/office/drawing/2014/main" id="{4D47B16E-6170-4C4E-AE51-C473625B4A8F}"/>
              </a:ext>
            </a:extLst>
          </p:cNvPr>
          <p:cNvSpPr>
            <a:spLocks noGrp="1"/>
          </p:cNvSpPr>
          <p:nvPr>
            <p:ph type="body" sz="quarter" idx="17"/>
          </p:nvPr>
        </p:nvSpPr>
        <p:spPr/>
        <p:txBody>
          <a:bodyPr/>
          <a:lstStyle/>
          <a:p>
            <a:r>
              <a:rPr lang="en-US" b="1" dirty="0">
                <a:solidFill>
                  <a:srgbClr val="004A78"/>
                </a:solidFill>
              </a:rPr>
              <a:t>Ethical Reasoning: </a:t>
            </a:r>
            <a:r>
              <a:rPr lang="en-US" dirty="0"/>
              <a:t>Reasoning process in which an individual links his or her moral convictions (or ethical standards) to the situation at hand.</a:t>
            </a:r>
          </a:p>
          <a:p>
            <a:r>
              <a:rPr lang="en-US" dirty="0"/>
              <a:t>Study of ethics is generally divided into two major categories:</a:t>
            </a:r>
          </a:p>
          <a:p>
            <a:pPr lvl="1"/>
            <a:r>
              <a:rPr lang="en-US" dirty="0">
                <a:solidFill>
                  <a:srgbClr val="000000"/>
                </a:solidFill>
              </a:rPr>
              <a:t>Duty-based ethics</a:t>
            </a:r>
          </a:p>
          <a:p>
            <a:pPr lvl="1"/>
            <a:r>
              <a:rPr lang="en-US" dirty="0">
                <a:solidFill>
                  <a:srgbClr val="000000"/>
                </a:solidFill>
              </a:rPr>
              <a:t>Outcome-based ethics</a:t>
            </a:r>
          </a:p>
        </p:txBody>
      </p:sp>
    </p:spTree>
    <p:extLst>
      <p:ext uri="{BB962C8B-B14F-4D97-AF65-F5344CB8AC3E}">
        <p14:creationId xmlns:p14="http://schemas.microsoft.com/office/powerpoint/2010/main" val="257511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B099A3-E9A0-41C6-93AD-8F2AAFDC1F21}"/>
              </a:ext>
            </a:extLst>
          </p:cNvPr>
          <p:cNvSpPr>
            <a:spLocks noGrp="1"/>
          </p:cNvSpPr>
          <p:nvPr>
            <p:ph type="title"/>
          </p:nvPr>
        </p:nvSpPr>
        <p:spPr/>
        <p:txBody>
          <a:bodyPr/>
          <a:lstStyle/>
          <a:p>
            <a:r>
              <a:rPr lang="en-US" dirty="0"/>
              <a:t>Duty-Based Ethics (1 of 2)</a:t>
            </a:r>
            <a:endParaRPr lang="en-IN" dirty="0"/>
          </a:p>
        </p:txBody>
      </p:sp>
      <p:sp>
        <p:nvSpPr>
          <p:cNvPr id="10" name="Text Placeholder 9">
            <a:extLst>
              <a:ext uri="{FF2B5EF4-FFF2-40B4-BE49-F238E27FC236}">
                <a16:creationId xmlns:a16="http://schemas.microsoft.com/office/drawing/2014/main" id="{67AC35DC-07FB-41DA-B277-A717173368CD}"/>
              </a:ext>
            </a:extLst>
          </p:cNvPr>
          <p:cNvSpPr>
            <a:spLocks noGrp="1"/>
          </p:cNvSpPr>
          <p:nvPr>
            <p:ph type="body" sz="quarter" idx="17"/>
          </p:nvPr>
        </p:nvSpPr>
        <p:spPr/>
        <p:txBody>
          <a:bodyPr/>
          <a:lstStyle/>
          <a:p>
            <a:pPr>
              <a:spcAft>
                <a:spcPts val="1200"/>
              </a:spcAft>
            </a:pPr>
            <a:r>
              <a:rPr lang="en-US" b="1" dirty="0">
                <a:solidFill>
                  <a:srgbClr val="004A78"/>
                </a:solidFill>
              </a:rPr>
              <a:t>Duty-Based Ethics: </a:t>
            </a:r>
            <a:r>
              <a:rPr lang="en-US" dirty="0"/>
              <a:t>ethical philosophy rooted in idea that every person has certain duties to others, including humans and planet</a:t>
            </a:r>
          </a:p>
          <a:p>
            <a:pPr lvl="1">
              <a:spcAft>
                <a:spcPts val="1200"/>
              </a:spcAft>
            </a:pPr>
            <a:r>
              <a:rPr lang="en-US" dirty="0">
                <a:solidFill>
                  <a:srgbClr val="000000"/>
                </a:solidFill>
              </a:rPr>
              <a:t>Religious ethical principles: beliefs about how one should treat others, typically described in religious texts </a:t>
            </a:r>
          </a:p>
          <a:p>
            <a:pPr lvl="1">
              <a:spcAft>
                <a:spcPts val="1200"/>
              </a:spcAft>
            </a:pPr>
            <a:r>
              <a:rPr lang="en-US" b="1" dirty="0"/>
              <a:t>Principle of Rights: </a:t>
            </a:r>
            <a:r>
              <a:rPr lang="en-US" dirty="0">
                <a:solidFill>
                  <a:srgbClr val="000000"/>
                </a:solidFill>
              </a:rPr>
              <a:t>when deciding whether an action is ethical, one should consider what effect one’s actions would have on the fundamental rights of others</a:t>
            </a:r>
          </a:p>
        </p:txBody>
      </p:sp>
    </p:spTree>
    <p:extLst>
      <p:ext uri="{BB962C8B-B14F-4D97-AF65-F5344CB8AC3E}">
        <p14:creationId xmlns:p14="http://schemas.microsoft.com/office/powerpoint/2010/main" val="135490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sz="3200" dirty="0"/>
              <a:t>Duty-Based Ethics (2 of 2)</a:t>
            </a:r>
            <a:endParaRPr lang="en-US" sz="28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457200" lvl="1" indent="-457200">
              <a:spcAft>
                <a:spcPts val="1200"/>
              </a:spcAft>
              <a:buFont typeface="Arial" panose="020B0604020202020204" pitchFamily="34" charset="0"/>
              <a:buChar char="•"/>
            </a:pPr>
            <a:r>
              <a:rPr lang="en-US" b="1" dirty="0">
                <a:solidFill>
                  <a:srgbClr val="006298"/>
                </a:solidFill>
              </a:rPr>
              <a:t>Kantian Ethical Principles</a:t>
            </a:r>
          </a:p>
          <a:p>
            <a:pPr marL="908050" lvl="2" indent="-457200">
              <a:spcAft>
                <a:spcPts val="1200"/>
              </a:spcAft>
              <a:buClr>
                <a:srgbClr val="006298"/>
              </a:buClr>
              <a:buFont typeface="Arial" panose="020B0604020202020204" pitchFamily="34" charset="0"/>
              <a:buChar char="–"/>
            </a:pPr>
            <a:r>
              <a:rPr lang="en-US" sz="2200" dirty="0">
                <a:solidFill>
                  <a:srgbClr val="006298"/>
                </a:solidFill>
              </a:rPr>
              <a:t>People should not be treated as a “means to an end” because they are qualitatively different from other physical objects.</a:t>
            </a:r>
          </a:p>
          <a:p>
            <a:pPr marL="908050" lvl="2" indent="-457200">
              <a:spcAft>
                <a:spcPts val="1200"/>
              </a:spcAft>
              <a:buClr>
                <a:srgbClr val="006298"/>
              </a:buClr>
              <a:buFont typeface="Arial" panose="020B0604020202020204" pitchFamily="34" charset="0"/>
              <a:buChar char="–"/>
            </a:pPr>
            <a:r>
              <a:rPr lang="en-US" sz="2200" b="1" dirty="0">
                <a:solidFill>
                  <a:srgbClr val="006298"/>
                </a:solidFill>
              </a:rPr>
              <a:t>Categorical Imperative: </a:t>
            </a:r>
            <a:r>
              <a:rPr lang="en-US" sz="2200" dirty="0">
                <a:solidFill>
                  <a:srgbClr val="006298"/>
                </a:solidFill>
              </a:rPr>
              <a:t>when deciding whether an action is ethical, Kant suggested that one should consider what the effect would be if everyone similarly situated acted in the same way</a:t>
            </a:r>
          </a:p>
          <a:p>
            <a:pPr marL="908050" lvl="2" indent="-457200">
              <a:spcAft>
                <a:spcPts val="1200"/>
              </a:spcAft>
              <a:buClr>
                <a:srgbClr val="006298"/>
              </a:buClr>
              <a:buFont typeface="Arial" panose="020B0604020202020204" pitchFamily="34" charset="0"/>
              <a:buChar char="–"/>
            </a:pPr>
            <a:r>
              <a:rPr lang="en-US" sz="2200" dirty="0">
                <a:solidFill>
                  <a:srgbClr val="006298"/>
                </a:solidFill>
              </a:rPr>
              <a:t>What are some examples demonstrating Kantian ethical principles?</a:t>
            </a:r>
          </a:p>
        </p:txBody>
      </p:sp>
    </p:spTree>
    <p:extLst>
      <p:ext uri="{BB962C8B-B14F-4D97-AF65-F5344CB8AC3E}">
        <p14:creationId xmlns:p14="http://schemas.microsoft.com/office/powerpoint/2010/main" val="202090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will be able to: </a:t>
            </a:r>
          </a:p>
          <a:p>
            <a:r>
              <a:rPr lang="en-US" sz="2800" dirty="0"/>
              <a:t>Differentiate between ethics and business law.</a:t>
            </a:r>
          </a:p>
          <a:p>
            <a:r>
              <a:rPr lang="en-US" sz="2800" dirty="0"/>
              <a:t>Define the different theories of ethics.</a:t>
            </a:r>
          </a:p>
          <a:p>
            <a:r>
              <a:rPr lang="en-US" sz="2800" dirty="0"/>
              <a:t>Identify how to remedy unethical behavior.</a:t>
            </a:r>
          </a:p>
          <a:p>
            <a:r>
              <a:rPr lang="en-US" sz="2800" dirty="0"/>
              <a:t>Explain the financial and non-financial costs of reported and unreported unethical behavior to a business.</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F5021C-1CE5-4968-B4CF-90D8EA3A5F45}"/>
              </a:ext>
            </a:extLst>
          </p:cNvPr>
          <p:cNvSpPr>
            <a:spLocks noGrp="1"/>
          </p:cNvSpPr>
          <p:nvPr>
            <p:ph type="title"/>
          </p:nvPr>
        </p:nvSpPr>
        <p:spPr/>
        <p:txBody>
          <a:bodyPr/>
          <a:lstStyle/>
          <a:p>
            <a:r>
              <a:rPr lang="en-US" dirty="0"/>
              <a:t>Outcome-Based Ethics: Utilitarianism (1 of 3)</a:t>
            </a:r>
            <a:endParaRPr lang="en-IN" dirty="0"/>
          </a:p>
        </p:txBody>
      </p:sp>
      <p:sp>
        <p:nvSpPr>
          <p:cNvPr id="10" name="Text Placeholder 9">
            <a:extLst>
              <a:ext uri="{FF2B5EF4-FFF2-40B4-BE49-F238E27FC236}">
                <a16:creationId xmlns:a16="http://schemas.microsoft.com/office/drawing/2014/main" id="{E6D88ACA-E06C-4D57-B74B-89E0951EBF39}"/>
              </a:ext>
            </a:extLst>
          </p:cNvPr>
          <p:cNvSpPr>
            <a:spLocks noGrp="1"/>
          </p:cNvSpPr>
          <p:nvPr>
            <p:ph type="body" sz="quarter" idx="17"/>
          </p:nvPr>
        </p:nvSpPr>
        <p:spPr/>
        <p:txBody>
          <a:bodyPr/>
          <a:lstStyle/>
          <a:p>
            <a:pPr>
              <a:spcAft>
                <a:spcPts val="1200"/>
              </a:spcAft>
            </a:pPr>
            <a:r>
              <a:rPr lang="en-US" b="1" dirty="0">
                <a:solidFill>
                  <a:srgbClr val="006298"/>
                </a:solidFill>
              </a:rPr>
              <a:t>Outcome-Based Ethics: </a:t>
            </a:r>
            <a:r>
              <a:rPr lang="en-US" dirty="0">
                <a:solidFill>
                  <a:srgbClr val="006298"/>
                </a:solidFill>
              </a:rPr>
              <a:t>focuses on the consequences of an action, not on the nature of the action itself, or on any set of preestablished moral values or religious beliefs</a:t>
            </a:r>
          </a:p>
          <a:p>
            <a:pPr>
              <a:spcAft>
                <a:spcPts val="1200"/>
              </a:spcAft>
            </a:pPr>
            <a:r>
              <a:rPr lang="en-US" dirty="0">
                <a:solidFill>
                  <a:srgbClr val="006298"/>
                </a:solidFill>
              </a:rPr>
              <a:t>Outcome-based ethics looks at the impacts of a decision in an attempt to maximize benefits and minimize harms.</a:t>
            </a:r>
          </a:p>
        </p:txBody>
      </p:sp>
    </p:spTree>
    <p:extLst>
      <p:ext uri="{BB962C8B-B14F-4D97-AF65-F5344CB8AC3E}">
        <p14:creationId xmlns:p14="http://schemas.microsoft.com/office/powerpoint/2010/main" val="330290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AE03-9D62-4470-B233-C340B14E9B1F}"/>
              </a:ext>
            </a:extLst>
          </p:cNvPr>
          <p:cNvSpPr>
            <a:spLocks noGrp="1"/>
          </p:cNvSpPr>
          <p:nvPr>
            <p:ph type="title"/>
          </p:nvPr>
        </p:nvSpPr>
        <p:spPr/>
        <p:txBody>
          <a:bodyPr/>
          <a:lstStyle/>
          <a:p>
            <a:r>
              <a:rPr lang="en-US" dirty="0"/>
              <a:t>Outcome-Based Ethics: Utilitarianism (2 of 3)</a:t>
            </a:r>
            <a:endParaRPr lang="en-IN" dirty="0"/>
          </a:p>
        </p:txBody>
      </p:sp>
      <p:sp>
        <p:nvSpPr>
          <p:cNvPr id="9" name="Text Placeholder 8">
            <a:extLst>
              <a:ext uri="{FF2B5EF4-FFF2-40B4-BE49-F238E27FC236}">
                <a16:creationId xmlns:a16="http://schemas.microsoft.com/office/drawing/2014/main" id="{4287918A-1BBA-4689-90ED-A8119E3C6750}"/>
              </a:ext>
            </a:extLst>
          </p:cNvPr>
          <p:cNvSpPr>
            <a:spLocks noGrp="1"/>
          </p:cNvSpPr>
          <p:nvPr>
            <p:ph type="body" sz="quarter" idx="17"/>
          </p:nvPr>
        </p:nvSpPr>
        <p:spPr/>
        <p:txBody>
          <a:bodyPr>
            <a:normAutofit/>
          </a:bodyPr>
          <a:lstStyle/>
          <a:p>
            <a:r>
              <a:rPr lang="en-US" dirty="0">
                <a:solidFill>
                  <a:srgbClr val="006298"/>
                </a:solidFill>
              </a:rPr>
              <a:t>Cost-Benefit Analysis</a:t>
            </a:r>
          </a:p>
          <a:p>
            <a:pPr marL="914400" lvl="1" indent="-457200">
              <a:buFont typeface="+mj-lt"/>
              <a:buAutoNum type="arabicPeriod"/>
            </a:pPr>
            <a:r>
              <a:rPr lang="en-US" dirty="0">
                <a:solidFill>
                  <a:srgbClr val="006298"/>
                </a:solidFill>
              </a:rPr>
              <a:t>Determination of which individuals will be affected by the action in question.</a:t>
            </a:r>
          </a:p>
          <a:p>
            <a:pPr marL="914400" lvl="1" indent="-457200">
              <a:buFont typeface="+mj-lt"/>
              <a:buAutoNum type="arabicPeriod"/>
            </a:pPr>
            <a:r>
              <a:rPr lang="en-US" dirty="0">
                <a:solidFill>
                  <a:srgbClr val="006298"/>
                </a:solidFill>
              </a:rPr>
              <a:t>Cost-benefit analysis, involves assessment of negative and positive effects of alternative actions on these individuals.</a:t>
            </a:r>
          </a:p>
          <a:p>
            <a:pPr marL="914400" lvl="1" indent="-457200">
              <a:buFont typeface="+mj-lt"/>
              <a:buAutoNum type="arabicPeriod"/>
            </a:pPr>
            <a:r>
              <a:rPr lang="en-US" dirty="0">
                <a:solidFill>
                  <a:srgbClr val="006298"/>
                </a:solidFill>
              </a:rPr>
              <a:t>Choice among alternative actions that will produce maximum societal utility.</a:t>
            </a:r>
          </a:p>
        </p:txBody>
      </p:sp>
    </p:spTree>
    <p:extLst>
      <p:ext uri="{BB962C8B-B14F-4D97-AF65-F5344CB8AC3E}">
        <p14:creationId xmlns:p14="http://schemas.microsoft.com/office/powerpoint/2010/main" val="416007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AE03-9D62-4470-B233-C340B14E9B1F}"/>
              </a:ext>
            </a:extLst>
          </p:cNvPr>
          <p:cNvSpPr>
            <a:spLocks noGrp="1"/>
          </p:cNvSpPr>
          <p:nvPr>
            <p:ph type="title"/>
          </p:nvPr>
        </p:nvSpPr>
        <p:spPr/>
        <p:txBody>
          <a:bodyPr/>
          <a:lstStyle/>
          <a:p>
            <a:r>
              <a:rPr lang="en-US" dirty="0"/>
              <a:t>Outcome-Based Ethics: Utilitarianism (3 of 3)</a:t>
            </a:r>
            <a:endParaRPr lang="en-IN" dirty="0"/>
          </a:p>
        </p:txBody>
      </p:sp>
      <p:sp>
        <p:nvSpPr>
          <p:cNvPr id="9" name="Text Placeholder 8">
            <a:extLst>
              <a:ext uri="{FF2B5EF4-FFF2-40B4-BE49-F238E27FC236}">
                <a16:creationId xmlns:a16="http://schemas.microsoft.com/office/drawing/2014/main" id="{4287918A-1BBA-4689-90ED-A8119E3C6750}"/>
              </a:ext>
            </a:extLst>
          </p:cNvPr>
          <p:cNvSpPr>
            <a:spLocks noGrp="1"/>
          </p:cNvSpPr>
          <p:nvPr>
            <p:ph type="body" sz="quarter" idx="17"/>
          </p:nvPr>
        </p:nvSpPr>
        <p:spPr/>
        <p:txBody>
          <a:bodyPr>
            <a:normAutofit/>
          </a:bodyPr>
          <a:lstStyle/>
          <a:p>
            <a:r>
              <a:rPr lang="en-US" dirty="0">
                <a:solidFill>
                  <a:srgbClr val="006298"/>
                </a:solidFill>
              </a:rPr>
              <a:t>Problems with the Utilitarianism Approach</a:t>
            </a:r>
          </a:p>
          <a:p>
            <a:pPr lvl="1"/>
            <a:r>
              <a:rPr lang="en-US" dirty="0">
                <a:solidFill>
                  <a:srgbClr val="006298"/>
                </a:solidFill>
              </a:rPr>
              <a:t>An action that produces the greatest good for most people, may not seem to be the most ethical.</a:t>
            </a:r>
          </a:p>
        </p:txBody>
      </p:sp>
    </p:spTree>
    <p:extLst>
      <p:ext uri="{BB962C8B-B14F-4D97-AF65-F5344CB8AC3E}">
        <p14:creationId xmlns:p14="http://schemas.microsoft.com/office/powerpoint/2010/main" val="110017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BB3-C3FF-4A70-8631-0E4FB4A9228D}"/>
              </a:ext>
            </a:extLst>
          </p:cNvPr>
          <p:cNvSpPr>
            <a:spLocks noGrp="1"/>
          </p:cNvSpPr>
          <p:nvPr>
            <p:ph type="title"/>
          </p:nvPr>
        </p:nvSpPr>
        <p:spPr/>
        <p:txBody>
          <a:bodyPr/>
          <a:lstStyle/>
          <a:p>
            <a:r>
              <a:rPr lang="en-IN" dirty="0"/>
              <a:t>Corporate Social Responsibility (1 of 2)</a:t>
            </a:r>
          </a:p>
        </p:txBody>
      </p:sp>
      <p:pic>
        <p:nvPicPr>
          <p:cNvPr id="9" name="Picture Placeholder 8" descr="A photo of a sign board mounted on a chain link fence. The text on the board reads as follows. L E E D for Homes. Project Under Construction; w w w dot u s g b c dot o r g slash homes.">
            <a:extLst>
              <a:ext uri="{FF2B5EF4-FFF2-40B4-BE49-F238E27FC236}">
                <a16:creationId xmlns:a16="http://schemas.microsoft.com/office/drawing/2014/main" id="{6F7F76AB-4A0C-45AF-B3F2-0CC04FA58247}"/>
              </a:ext>
            </a:extLst>
          </p:cNvPr>
          <p:cNvPicPr>
            <a:picLocks noGrp="1" noChangeAspect="1"/>
          </p:cNvPicPr>
          <p:nvPr>
            <p:ph type="pic" sz="quarter" idx="19"/>
          </p:nvPr>
        </p:nvPicPr>
        <p:blipFill>
          <a:blip r:embed="rId3"/>
          <a:stretch>
            <a:fillRect/>
          </a:stretch>
        </p:blipFill>
        <p:spPr>
          <a:xfrm>
            <a:off x="2304244" y="1638300"/>
            <a:ext cx="2598420" cy="3886200"/>
          </a:xfrm>
          <a:prstGeom prst="rect">
            <a:avLst/>
          </a:prstGeom>
        </p:spPr>
      </p:pic>
      <p:sp>
        <p:nvSpPr>
          <p:cNvPr id="3" name="Text Placeholder 2">
            <a:extLst>
              <a:ext uri="{FF2B5EF4-FFF2-40B4-BE49-F238E27FC236}">
                <a16:creationId xmlns:a16="http://schemas.microsoft.com/office/drawing/2014/main" id="{69469F93-8B86-44DF-895D-36202621E080}"/>
              </a:ext>
            </a:extLst>
          </p:cNvPr>
          <p:cNvSpPr>
            <a:spLocks noGrp="1"/>
          </p:cNvSpPr>
          <p:nvPr>
            <p:ph type="body" sz="quarter" idx="17"/>
          </p:nvPr>
        </p:nvSpPr>
        <p:spPr>
          <a:xfrm>
            <a:off x="6379882" y="1638300"/>
            <a:ext cx="4484062" cy="4394200"/>
          </a:xfrm>
        </p:spPr>
        <p:txBody>
          <a:bodyPr>
            <a:normAutofit lnSpcReduction="10000"/>
          </a:bodyPr>
          <a:lstStyle/>
          <a:p>
            <a:pPr>
              <a:lnSpc>
                <a:spcPct val="100000"/>
              </a:lnSpc>
              <a:spcBef>
                <a:spcPts val="624"/>
              </a:spcBef>
              <a:buFont typeface="Arial" panose="020B0604020202020204" pitchFamily="34" charset="0"/>
              <a:buChar char="•"/>
            </a:pPr>
            <a:r>
              <a:rPr lang="en-US" sz="2400" b="1" dirty="0">
                <a:solidFill>
                  <a:srgbClr val="006298"/>
                </a:solidFill>
              </a:rPr>
              <a:t>Corporate social responsibility (CSR): </a:t>
            </a:r>
            <a:r>
              <a:rPr lang="en-US" sz="2400" dirty="0">
                <a:solidFill>
                  <a:srgbClr val="006298"/>
                </a:solidFill>
              </a:rPr>
              <a:t>The idea that corporations can and should act ethically, and should be accountable to society for their actions, not just their shareholders’ best interest.</a:t>
            </a:r>
          </a:p>
          <a:p>
            <a:pPr>
              <a:lnSpc>
                <a:spcPct val="100000"/>
              </a:lnSpc>
              <a:spcBef>
                <a:spcPts val="624"/>
              </a:spcBef>
              <a:buFont typeface="Arial" panose="020B0604020202020204" pitchFamily="34" charset="0"/>
              <a:buChar char="•"/>
            </a:pPr>
            <a:r>
              <a:rPr lang="en-US" sz="2400" dirty="0">
                <a:solidFill>
                  <a:srgbClr val="006298"/>
                </a:solidFill>
              </a:rPr>
              <a:t>Socially responsible activities will benefit a corporation, but the benefits may not be seen immediately.</a:t>
            </a:r>
          </a:p>
        </p:txBody>
      </p:sp>
    </p:spTree>
    <p:extLst>
      <p:ext uri="{BB962C8B-B14F-4D97-AF65-F5344CB8AC3E}">
        <p14:creationId xmlns:p14="http://schemas.microsoft.com/office/powerpoint/2010/main" val="236387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Corporate Social Responsibility (2 of 2)</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a:spcAft>
                <a:spcPts val="1200"/>
              </a:spcAft>
            </a:pPr>
            <a:r>
              <a:rPr lang="en-US" sz="2600" dirty="0">
                <a:solidFill>
                  <a:srgbClr val="006298"/>
                </a:solidFill>
              </a:rPr>
              <a:t>Corporations should behave as “good citizens” by promoting worthwhile social goals, and by working together to solve important social problems.</a:t>
            </a:r>
          </a:p>
          <a:p>
            <a:pPr>
              <a:spcAft>
                <a:spcPts val="1200"/>
              </a:spcAft>
            </a:pPr>
            <a:r>
              <a:rPr lang="en-US" sz="2600" dirty="0">
                <a:solidFill>
                  <a:srgbClr val="006298"/>
                </a:solidFill>
              </a:rPr>
              <a:t>One view of CSR is that corporations have a duty to both their shareholders, and their </a:t>
            </a:r>
            <a:r>
              <a:rPr lang="en-US" sz="2600" b="1" dirty="0">
                <a:solidFill>
                  <a:srgbClr val="006298"/>
                </a:solidFill>
              </a:rPr>
              <a:t>stakeholders</a:t>
            </a:r>
            <a:r>
              <a:rPr lang="en-US" sz="2600" dirty="0">
                <a:solidFill>
                  <a:srgbClr val="006298"/>
                </a:solidFill>
              </a:rPr>
              <a:t> (groups affected by corporate decisions).</a:t>
            </a:r>
          </a:p>
        </p:txBody>
      </p:sp>
    </p:spTree>
    <p:extLst>
      <p:ext uri="{BB962C8B-B14F-4D97-AF65-F5344CB8AC3E}">
        <p14:creationId xmlns:p14="http://schemas.microsoft.com/office/powerpoint/2010/main" val="298920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Sources of Ethical Issues in Business Decisions</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r>
              <a:rPr lang="en-US" sz="2600" dirty="0">
                <a:solidFill>
                  <a:srgbClr val="006298"/>
                </a:solidFill>
              </a:rPr>
              <a:t>Ethical dilemmas often arise in these areas: </a:t>
            </a:r>
          </a:p>
          <a:p>
            <a:pPr lvl="1"/>
            <a:r>
              <a:rPr lang="en-US" b="1" dirty="0">
                <a:solidFill>
                  <a:srgbClr val="006298"/>
                </a:solidFill>
              </a:rPr>
              <a:t>Short-term profit maximization</a:t>
            </a:r>
            <a:r>
              <a:rPr lang="en-US" dirty="0">
                <a:solidFill>
                  <a:srgbClr val="006298"/>
                </a:solidFill>
              </a:rPr>
              <a:t> at the expense of ethical behavior</a:t>
            </a:r>
          </a:p>
          <a:p>
            <a:pPr lvl="1"/>
            <a:r>
              <a:rPr lang="en-US" dirty="0">
                <a:solidFill>
                  <a:srgbClr val="006298"/>
                </a:solidFill>
              </a:rPr>
              <a:t>Use of </a:t>
            </a:r>
            <a:r>
              <a:rPr lang="en-US" b="1" dirty="0">
                <a:solidFill>
                  <a:srgbClr val="006298"/>
                </a:solidFill>
              </a:rPr>
              <a:t>social media, </a:t>
            </a:r>
            <a:r>
              <a:rPr lang="en-US" dirty="0">
                <a:solidFill>
                  <a:srgbClr val="006298"/>
                </a:solidFill>
              </a:rPr>
              <a:t>especially when making hiring decisions and discussing work-related issues</a:t>
            </a:r>
          </a:p>
          <a:p>
            <a:pPr lvl="1"/>
            <a:r>
              <a:rPr lang="en-US" dirty="0">
                <a:solidFill>
                  <a:srgbClr val="006298"/>
                </a:solidFill>
              </a:rPr>
              <a:t>Lack of </a:t>
            </a:r>
            <a:r>
              <a:rPr lang="en-US" b="1" dirty="0">
                <a:solidFill>
                  <a:srgbClr val="006298"/>
                </a:solidFill>
              </a:rPr>
              <a:t>awareness</a:t>
            </a:r>
            <a:r>
              <a:rPr lang="en-US" dirty="0">
                <a:solidFill>
                  <a:srgbClr val="006298"/>
                </a:solidFill>
              </a:rPr>
              <a:t> of relevant ethical issues</a:t>
            </a:r>
          </a:p>
          <a:p>
            <a:pPr lvl="1"/>
            <a:r>
              <a:rPr lang="en-US" b="1" dirty="0">
                <a:solidFill>
                  <a:srgbClr val="006298"/>
                </a:solidFill>
              </a:rPr>
              <a:t>Rationalization </a:t>
            </a:r>
            <a:r>
              <a:rPr lang="en-US" dirty="0">
                <a:solidFill>
                  <a:srgbClr val="006298"/>
                </a:solidFill>
              </a:rPr>
              <a:t>of an unethical decision based on the benefits to the individual or the organization</a:t>
            </a:r>
          </a:p>
          <a:p>
            <a:pPr lvl="1"/>
            <a:r>
              <a:rPr lang="en-US" b="1" dirty="0">
                <a:solidFill>
                  <a:srgbClr val="006298"/>
                </a:solidFill>
              </a:rPr>
              <a:t>Uncertainty </a:t>
            </a:r>
            <a:r>
              <a:rPr lang="en-US" dirty="0">
                <a:solidFill>
                  <a:srgbClr val="006298"/>
                </a:solidFill>
              </a:rPr>
              <a:t>about the best ethical choice</a:t>
            </a:r>
          </a:p>
        </p:txBody>
      </p:sp>
    </p:spTree>
    <p:extLst>
      <p:ext uri="{BB962C8B-B14F-4D97-AF65-F5344CB8AC3E}">
        <p14:creationId xmlns:p14="http://schemas.microsoft.com/office/powerpoint/2010/main" val="40416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Making Ethical Business Decisions (1 of 2)</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r>
              <a:rPr lang="en-US" sz="2600" dirty="0">
                <a:solidFill>
                  <a:srgbClr val="006298"/>
                </a:solidFill>
              </a:rPr>
              <a:t>Frameworks exist to help businesspersons make ethical decisions. </a:t>
            </a:r>
          </a:p>
          <a:p>
            <a:r>
              <a:rPr lang="en-US" sz="2600" dirty="0">
                <a:solidFill>
                  <a:srgbClr val="006298"/>
                </a:solidFill>
              </a:rPr>
              <a:t>Some models focus more on legal than ethical implications, and tend to be (primarily) outcome-based, and may not be appropriate for a company that is value-driven or committed to CSR.</a:t>
            </a:r>
          </a:p>
          <a:p>
            <a:r>
              <a:rPr lang="en-US" sz="2600" dirty="0">
                <a:solidFill>
                  <a:srgbClr val="006298"/>
                </a:solidFill>
              </a:rPr>
              <a:t>Other models set out a series of steps to follow.</a:t>
            </a:r>
          </a:p>
        </p:txBody>
      </p:sp>
    </p:spTree>
    <p:extLst>
      <p:ext uri="{BB962C8B-B14F-4D97-AF65-F5344CB8AC3E}">
        <p14:creationId xmlns:p14="http://schemas.microsoft.com/office/powerpoint/2010/main" val="3755360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Making Ethical Business Decisions (2 of 2)</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r>
              <a:rPr lang="en-US" sz="2600" dirty="0">
                <a:solidFill>
                  <a:srgbClr val="006298"/>
                </a:solidFill>
              </a:rPr>
              <a:t>The IDDR (“I Desire to Do Right”) approach is based on the work of ethics consultant Leonard H. Bucklin, and involves the following four steps:</a:t>
            </a:r>
          </a:p>
          <a:p>
            <a:pPr lvl="1"/>
            <a:r>
              <a:rPr lang="en-US" i="1" dirty="0">
                <a:solidFill>
                  <a:srgbClr val="006298"/>
                </a:solidFill>
              </a:rPr>
              <a:t>Inquiry: </a:t>
            </a:r>
            <a:r>
              <a:rPr lang="en-US" dirty="0">
                <a:solidFill>
                  <a:srgbClr val="006298"/>
                </a:solidFill>
              </a:rPr>
              <a:t>begin with an understanding of the facts</a:t>
            </a:r>
          </a:p>
          <a:p>
            <a:pPr lvl="1"/>
            <a:r>
              <a:rPr lang="en-US" i="1" dirty="0">
                <a:solidFill>
                  <a:srgbClr val="006298"/>
                </a:solidFill>
              </a:rPr>
              <a:t>Discussion:</a:t>
            </a:r>
            <a:r>
              <a:rPr lang="en-US" dirty="0">
                <a:solidFill>
                  <a:srgbClr val="006298"/>
                </a:solidFill>
              </a:rPr>
              <a:t> develop a list of action options </a:t>
            </a:r>
          </a:p>
          <a:p>
            <a:pPr lvl="1"/>
            <a:r>
              <a:rPr lang="en-US" i="1" dirty="0">
                <a:solidFill>
                  <a:srgbClr val="006298"/>
                </a:solidFill>
              </a:rPr>
              <a:t>Decision: </a:t>
            </a:r>
            <a:r>
              <a:rPr lang="en-US" dirty="0">
                <a:solidFill>
                  <a:srgbClr val="006298"/>
                </a:solidFill>
              </a:rPr>
              <a:t>work together with those others participating in the discussion, to reach a consensus on a justified solution</a:t>
            </a:r>
          </a:p>
          <a:p>
            <a:pPr lvl="1"/>
            <a:r>
              <a:rPr lang="en-US" i="1" dirty="0">
                <a:solidFill>
                  <a:srgbClr val="006298"/>
                </a:solidFill>
              </a:rPr>
              <a:t>Review:</a:t>
            </a:r>
            <a:r>
              <a:rPr lang="en-US" dirty="0">
                <a:solidFill>
                  <a:srgbClr val="006298"/>
                </a:solidFill>
              </a:rPr>
              <a:t> consider whether the implementation of the solution was effective</a:t>
            </a:r>
          </a:p>
        </p:txBody>
      </p:sp>
    </p:spTree>
    <p:extLst>
      <p:ext uri="{BB962C8B-B14F-4D97-AF65-F5344CB8AC3E}">
        <p14:creationId xmlns:p14="http://schemas.microsoft.com/office/powerpoint/2010/main" val="2243541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Business Ethics on a Global Level (1 of 2)</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r>
              <a:rPr lang="en-US" sz="2600" dirty="0">
                <a:solidFill>
                  <a:srgbClr val="006298"/>
                </a:solidFill>
              </a:rPr>
              <a:t>Avoiding Corruption</a:t>
            </a:r>
          </a:p>
          <a:p>
            <a:pPr lvl="1">
              <a:spcAft>
                <a:spcPts val="1200"/>
              </a:spcAft>
            </a:pPr>
            <a:r>
              <a:rPr lang="en-US" dirty="0">
                <a:solidFill>
                  <a:srgbClr val="006298"/>
                </a:solidFill>
              </a:rPr>
              <a:t>Foreign Corrupt Practices Act: U.S. businesses are prohibited from making payments to (bribing) foreign officials to secure beneficial contracts, with certain exceptions.</a:t>
            </a:r>
          </a:p>
          <a:p>
            <a:r>
              <a:rPr lang="en-US" sz="2600" dirty="0">
                <a:solidFill>
                  <a:srgbClr val="006298"/>
                </a:solidFill>
              </a:rPr>
              <a:t>Monitoring the Employment Practices of Foreign Suppliers</a:t>
            </a:r>
          </a:p>
          <a:p>
            <a:pPr lvl="1"/>
            <a:r>
              <a:rPr lang="en-US" dirty="0">
                <a:solidFill>
                  <a:srgbClr val="006298"/>
                </a:solidFill>
              </a:rPr>
              <a:t>Allegations that a business allows its suppliers to engage in unethical practices will hurt the firm’s reputation.</a:t>
            </a:r>
          </a:p>
        </p:txBody>
      </p:sp>
    </p:spTree>
    <p:extLst>
      <p:ext uri="{BB962C8B-B14F-4D97-AF65-F5344CB8AC3E}">
        <p14:creationId xmlns:p14="http://schemas.microsoft.com/office/powerpoint/2010/main" val="353030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dirty="0"/>
              <a:t>Business Ethics on a Global Level (2 of 2)</a:t>
            </a:r>
            <a:endParaRPr lang="en-US" sz="32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r>
              <a:rPr lang="en-US" sz="2600" dirty="0">
                <a:solidFill>
                  <a:srgbClr val="006298"/>
                </a:solidFill>
              </a:rPr>
              <a:t>Corporate Watch Groups</a:t>
            </a:r>
          </a:p>
          <a:p>
            <a:pPr lvl="1">
              <a:spcAft>
                <a:spcPts val="1200"/>
              </a:spcAft>
            </a:pPr>
            <a:r>
              <a:rPr lang="en-US" dirty="0">
                <a:solidFill>
                  <a:srgbClr val="006298"/>
                </a:solidFill>
              </a:rPr>
              <a:t>Companies cannot assume their actions in other nations will go unnoticed by corporate watch groups that discover, and publicize unethical corporate behavior.</a:t>
            </a:r>
          </a:p>
          <a:p>
            <a:pPr lvl="1"/>
            <a:r>
              <a:rPr lang="en-US" dirty="0">
                <a:solidFill>
                  <a:srgbClr val="006298"/>
                </a:solidFill>
              </a:rPr>
              <a:t>U.S. businesses usually take steps to avoid such adverse publicity by refusing to deal with certain suppliers, or by arranging to monitor their suppliers’ workplaces.</a:t>
            </a:r>
          </a:p>
        </p:txBody>
      </p:sp>
    </p:spTree>
    <p:extLst>
      <p:ext uri="{BB962C8B-B14F-4D97-AF65-F5344CB8AC3E}">
        <p14:creationId xmlns:p14="http://schemas.microsoft.com/office/powerpoint/2010/main" val="287417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Why Do Ethics Matter in Business?</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lstStyle/>
          <a:p>
            <a:r>
              <a:rPr lang="en-US" dirty="0"/>
              <a:t>Businesspersons and corporations face both legal and ethical issues in the course of doing business.</a:t>
            </a:r>
          </a:p>
          <a:p>
            <a:r>
              <a:rPr lang="en-US" dirty="0"/>
              <a:t>Businesses need to care about impact of unethical behavior on its finances and public perception.</a:t>
            </a:r>
          </a:p>
          <a:p>
            <a:r>
              <a:rPr lang="en-US" dirty="0"/>
              <a:t>Business ethics looks at business decisions, and whether those are right or wrong.</a:t>
            </a:r>
          </a:p>
        </p:txBody>
      </p:sp>
    </p:spTree>
    <p:extLst>
      <p:ext uri="{BB962C8B-B14F-4D97-AF65-F5344CB8AC3E}">
        <p14:creationId xmlns:p14="http://schemas.microsoft.com/office/powerpoint/2010/main" val="6091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US" i="1" dirty="0"/>
              <a:t>Watson Laboratories, Inc. v. State of Mississippi</a:t>
            </a:r>
            <a:endParaRPr lang="en-IN" i="1"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lstStyle/>
          <a:p>
            <a:r>
              <a:rPr lang="en-US" dirty="0"/>
              <a:t>Pharmaceutical manufacturer, Watson, Inc. (now part of Teva Pharmaceuticals) settled for $33 million with State of Mississippi</a:t>
            </a:r>
          </a:p>
          <a:p>
            <a:r>
              <a:rPr lang="en-US" dirty="0"/>
              <a:t>Watson was found to have defrauded state taxpayers by an estimated $7 million by inflating prescription drug prices paid by Medicaid</a:t>
            </a:r>
          </a:p>
          <a:p>
            <a:r>
              <a:rPr lang="en-US" dirty="0"/>
              <a:t>Court determined Watson had committed fraud</a:t>
            </a:r>
          </a:p>
          <a:p>
            <a:r>
              <a:rPr lang="en-US" dirty="0"/>
              <a:t>Mississippi Supreme Court affirmed</a:t>
            </a:r>
          </a:p>
        </p:txBody>
      </p:sp>
    </p:spTree>
    <p:extLst>
      <p:ext uri="{BB962C8B-B14F-4D97-AF65-F5344CB8AC3E}">
        <p14:creationId xmlns:p14="http://schemas.microsoft.com/office/powerpoint/2010/main" val="230738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US" sz="3200" i="1" dirty="0"/>
              <a:t>Watson Laboratories, Inc. v. Mississippi </a:t>
            </a:r>
            <a:br>
              <a:rPr lang="en-US" sz="3200" dirty="0"/>
            </a:br>
            <a:r>
              <a:rPr lang="en-US" sz="3200" dirty="0"/>
              <a:t>Polling Question</a:t>
            </a:r>
            <a:endParaRPr lang="en-IN" sz="3200"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normAutofit/>
          </a:bodyPr>
          <a:lstStyle/>
          <a:p>
            <a:pPr marL="0" indent="0">
              <a:buClr>
                <a:srgbClr val="000000"/>
              </a:buClr>
              <a:buNone/>
            </a:pPr>
            <a:r>
              <a:rPr lang="en-US" dirty="0">
                <a:solidFill>
                  <a:srgbClr val="006298"/>
                </a:solidFill>
              </a:rPr>
              <a:t>Would you have been convinced by Watson’s argument that “Average Wholesale Price” (AWP) was a term of art in the industry meaning “suggested price”?</a:t>
            </a:r>
          </a:p>
          <a:p>
            <a:pPr algn="ctr">
              <a:buClr>
                <a:srgbClr val="006298"/>
              </a:buClr>
              <a:buFont typeface="Wingdings" panose="05000000000000000000" pitchFamily="2" charset="2"/>
              <a:buChar char="q"/>
            </a:pPr>
            <a:r>
              <a:rPr lang="en-US" dirty="0">
                <a:solidFill>
                  <a:srgbClr val="006298"/>
                </a:solidFill>
              </a:rPr>
              <a:t>Yes</a:t>
            </a:r>
          </a:p>
          <a:p>
            <a:pPr algn="ctr">
              <a:buClr>
                <a:srgbClr val="006298"/>
              </a:buClr>
              <a:buFont typeface="Wingdings" panose="05000000000000000000" pitchFamily="2" charset="2"/>
              <a:buChar char="q"/>
            </a:pPr>
            <a:r>
              <a:rPr lang="en-US" dirty="0">
                <a:solidFill>
                  <a:srgbClr val="006298"/>
                </a:solidFill>
              </a:rPr>
              <a:t>No</a:t>
            </a:r>
          </a:p>
          <a:p>
            <a:pPr marL="0" indent="0">
              <a:buClr>
                <a:srgbClr val="000000"/>
              </a:buClr>
              <a:buNone/>
            </a:pPr>
            <a:r>
              <a:rPr lang="en-US" dirty="0">
                <a:solidFill>
                  <a:srgbClr val="006298"/>
                </a:solidFill>
              </a:rPr>
              <a:t>Explain your reasoning to another person or classmate.</a:t>
            </a:r>
          </a:p>
        </p:txBody>
      </p:sp>
    </p:spTree>
    <p:extLst>
      <p:ext uri="{BB962C8B-B14F-4D97-AF65-F5344CB8AC3E}">
        <p14:creationId xmlns:p14="http://schemas.microsoft.com/office/powerpoint/2010/main" val="14091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normAutofit/>
          </a:bodyPr>
          <a:lstStyle/>
          <a:p>
            <a:pPr marL="0" indent="0">
              <a:buNone/>
            </a:pPr>
            <a:r>
              <a:rPr lang="en-US" dirty="0"/>
              <a:t>Now that the lesson has ended, you have learned:</a:t>
            </a:r>
          </a:p>
          <a:p>
            <a:r>
              <a:rPr lang="en-US" dirty="0"/>
              <a:t>Differentiate between ethics and business law.</a:t>
            </a:r>
          </a:p>
          <a:p>
            <a:r>
              <a:rPr lang="en-US" dirty="0"/>
              <a:t>Define the different theories of ethics.</a:t>
            </a:r>
          </a:p>
          <a:p>
            <a:r>
              <a:rPr lang="en-US" dirty="0"/>
              <a:t>Identify how to remedy unethical behavior.</a:t>
            </a:r>
          </a:p>
          <a:p>
            <a:r>
              <a:rPr lang="en-US" dirty="0"/>
              <a:t>Explain the financial and non-financial costs of reported, and unreported unethical behavior to a business.</a:t>
            </a:r>
          </a:p>
        </p:txBody>
      </p:sp>
    </p:spTree>
    <p:extLst>
      <p:ext uri="{BB962C8B-B14F-4D97-AF65-F5344CB8AC3E}">
        <p14:creationId xmlns:p14="http://schemas.microsoft.com/office/powerpoint/2010/main" val="170865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E58-4707-4E11-88A0-41B84C11DEEF}"/>
              </a:ext>
            </a:extLst>
          </p:cNvPr>
          <p:cNvSpPr>
            <a:spLocks noGrp="1"/>
          </p:cNvSpPr>
          <p:nvPr>
            <p:ph type="title"/>
          </p:nvPr>
        </p:nvSpPr>
        <p:spPr/>
        <p:txBody>
          <a:bodyPr/>
          <a:lstStyle/>
          <a:p>
            <a:r>
              <a:rPr lang="en-US" dirty="0">
                <a:latin typeface="Arial" panose="020B0604020202020204" pitchFamily="34" charset="0"/>
                <a:ea typeface="Open Sans" panose="020B0606030504020204" pitchFamily="34" charset="0"/>
                <a:cs typeface="Arial" panose="020B0604020202020204" pitchFamily="34" charset="0"/>
              </a:rPr>
              <a:t>Ethics and the Role of Business</a:t>
            </a:r>
          </a:p>
        </p:txBody>
      </p:sp>
      <p:sp>
        <p:nvSpPr>
          <p:cNvPr id="3" name="Text Placeholder 2">
            <a:extLst>
              <a:ext uri="{FF2B5EF4-FFF2-40B4-BE49-F238E27FC236}">
                <a16:creationId xmlns:a16="http://schemas.microsoft.com/office/drawing/2014/main" id="{F7220E45-7925-4248-B443-9BBE49313F4C}"/>
              </a:ext>
            </a:extLst>
          </p:cNvPr>
          <p:cNvSpPr>
            <a:spLocks noGrp="1"/>
          </p:cNvSpPr>
          <p:nvPr>
            <p:ph type="body" sz="quarter" idx="17"/>
          </p:nvPr>
        </p:nvSpPr>
        <p:spPr>
          <a:xfrm>
            <a:off x="743575" y="1638300"/>
            <a:ext cx="6098659" cy="4394200"/>
          </a:xfrm>
        </p:spPr>
        <p:txBody>
          <a:bodyPr>
            <a:normAutofit/>
          </a:bodyPr>
          <a:lstStyle/>
          <a:p>
            <a:pPr marL="0" indent="0">
              <a:lnSpc>
                <a:spcPct val="100000"/>
              </a:lnSpc>
              <a:spcBef>
                <a:spcPts val="624"/>
              </a:spcBef>
              <a:buNone/>
            </a:pPr>
            <a:r>
              <a:rPr lang="en-US" sz="2400" b="1" dirty="0">
                <a:solidFill>
                  <a:srgbClr val="004A78"/>
                </a:solidFill>
              </a:rPr>
              <a:t>What is Ethics?</a:t>
            </a:r>
          </a:p>
          <a:p>
            <a:pPr marL="449263" indent="-449263">
              <a:lnSpc>
                <a:spcPct val="100000"/>
              </a:lnSpc>
              <a:spcBef>
                <a:spcPts val="624"/>
              </a:spcBef>
              <a:buFont typeface="Arial" panose="020B0604020202020204" pitchFamily="34" charset="0"/>
              <a:buChar char="•"/>
            </a:pPr>
            <a:r>
              <a:rPr lang="en-US" sz="2400" dirty="0"/>
              <a:t>The study of right and wrong behavior.</a:t>
            </a:r>
          </a:p>
          <a:p>
            <a:pPr marL="449263" indent="-449263">
              <a:lnSpc>
                <a:spcPct val="100000"/>
              </a:lnSpc>
              <a:spcBef>
                <a:spcPts val="624"/>
              </a:spcBef>
              <a:buFont typeface="Arial" panose="020B0604020202020204" pitchFamily="34" charset="0"/>
              <a:buChar char="•"/>
            </a:pPr>
            <a:r>
              <a:rPr lang="en-US" sz="2400" dirty="0"/>
              <a:t>A branch of philosophy focused on moral principles and values applied to social behavior.</a:t>
            </a:r>
          </a:p>
          <a:p>
            <a:pPr marL="449263" indent="-449263">
              <a:lnSpc>
                <a:spcPct val="100000"/>
              </a:lnSpc>
              <a:spcBef>
                <a:spcPts val="624"/>
              </a:spcBef>
              <a:buFont typeface="Arial" panose="020B0604020202020204" pitchFamily="34" charset="0"/>
              <a:buChar char="•"/>
            </a:pPr>
            <a:r>
              <a:rPr lang="en-US" sz="2400" dirty="0"/>
              <a:t>It involves fairness, justness, and rightness or wrongness of an action.</a:t>
            </a:r>
          </a:p>
          <a:p>
            <a:pPr marL="0" indent="0">
              <a:lnSpc>
                <a:spcPct val="100000"/>
              </a:lnSpc>
              <a:spcBef>
                <a:spcPts val="624"/>
              </a:spcBef>
              <a:buNone/>
            </a:pPr>
            <a:r>
              <a:rPr lang="en-US" sz="2400" b="1" dirty="0">
                <a:solidFill>
                  <a:srgbClr val="004A78"/>
                </a:solidFill>
              </a:rPr>
              <a:t>Business Ethics</a:t>
            </a:r>
          </a:p>
          <a:p>
            <a:pPr marL="342900" indent="-342900">
              <a:lnSpc>
                <a:spcPct val="100000"/>
              </a:lnSpc>
              <a:spcBef>
                <a:spcPts val="624"/>
              </a:spcBef>
              <a:buFont typeface="Arial" panose="020B0604020202020204" pitchFamily="34" charset="0"/>
              <a:buChar char="•"/>
            </a:pPr>
            <a:r>
              <a:rPr lang="en-US" sz="2400" dirty="0"/>
              <a:t>The application of moral and ethical principles in a business context.</a:t>
            </a:r>
          </a:p>
        </p:txBody>
      </p:sp>
      <p:pic>
        <p:nvPicPr>
          <p:cNvPr id="11" name="Picture Placeholder 10" descr="A close-up shows a multi-directional signpost with five arrows depicting the concept of business morals. The text reads as follows. Ethics, Accountability, Principles, Integrity, and Values. ">
            <a:extLst>
              <a:ext uri="{FF2B5EF4-FFF2-40B4-BE49-F238E27FC236}">
                <a16:creationId xmlns:a16="http://schemas.microsoft.com/office/drawing/2014/main" id="{6BCE1262-1EC1-4DB0-ADFA-DC2A9B9A0818}"/>
              </a:ext>
            </a:extLst>
          </p:cNvPr>
          <p:cNvPicPr>
            <a:picLocks noGrp="1" noChangeAspect="1"/>
          </p:cNvPicPr>
          <p:nvPr>
            <p:ph type="pic" sz="quarter" idx="19"/>
          </p:nvPr>
        </p:nvPicPr>
        <p:blipFill>
          <a:blip r:embed="rId3"/>
          <a:stretch>
            <a:fillRect/>
          </a:stretch>
        </p:blipFill>
        <p:spPr>
          <a:xfrm>
            <a:off x="7013575" y="1916430"/>
            <a:ext cx="4526280" cy="3025140"/>
          </a:xfrm>
          <a:prstGeom prst="rect">
            <a:avLst/>
          </a:prstGeom>
        </p:spPr>
      </p:pic>
    </p:spTree>
    <p:extLst>
      <p:ext uri="{BB962C8B-B14F-4D97-AF65-F5344CB8AC3E}">
        <p14:creationId xmlns:p14="http://schemas.microsoft.com/office/powerpoint/2010/main" val="13063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The Relationship of Law and Ethics (1 of 2)</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dirty="0">
                <a:solidFill>
                  <a:srgbClr val="006298"/>
                </a:solidFill>
              </a:rPr>
              <a:t>Some ethical rights and duties have been institutionalized through laws and regulations</a:t>
            </a:r>
          </a:p>
          <a:p>
            <a:pPr lvl="1"/>
            <a:r>
              <a:rPr lang="en-US" dirty="0">
                <a:solidFill>
                  <a:srgbClr val="006298"/>
                </a:solidFill>
              </a:rPr>
              <a:t>Case Example 3.1 – Fraud Reduction and Data Analytics Act </a:t>
            </a:r>
          </a:p>
          <a:p>
            <a:pPr lvl="1"/>
            <a:r>
              <a:rPr lang="en-US" dirty="0">
                <a:solidFill>
                  <a:srgbClr val="006298"/>
                </a:solidFill>
              </a:rPr>
              <a:t>Case Example 3.2 – Dodd-Frank Wall Street Reform and Consumer Protection Act</a:t>
            </a:r>
          </a:p>
          <a:p>
            <a:pPr lvl="1"/>
            <a:r>
              <a:rPr lang="en-US" dirty="0">
                <a:solidFill>
                  <a:srgbClr val="006298"/>
                </a:solidFill>
              </a:rPr>
              <a:t>Sarbanes-Oxley Act (SOX)</a:t>
            </a:r>
          </a:p>
          <a:p>
            <a:r>
              <a:rPr lang="en-US" dirty="0">
                <a:solidFill>
                  <a:srgbClr val="006298"/>
                </a:solidFill>
              </a:rPr>
              <a:t>Gray areas in the law occur when statutes are difficult to interpret and apply</a:t>
            </a:r>
          </a:p>
        </p:txBody>
      </p:sp>
    </p:spTree>
    <p:extLst>
      <p:ext uri="{BB962C8B-B14F-4D97-AF65-F5344CB8AC3E}">
        <p14:creationId xmlns:p14="http://schemas.microsoft.com/office/powerpoint/2010/main" val="200593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The Relationship of Law </a:t>
            </a:r>
            <a:r>
              <a:rPr lang="en-US"/>
              <a:t>and Ethics (2 of 2)</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b="1" dirty="0">
                <a:solidFill>
                  <a:srgbClr val="006298"/>
                </a:solidFill>
              </a:rPr>
              <a:t>Moral Minimum</a:t>
            </a:r>
          </a:p>
          <a:p>
            <a:pPr lvl="1"/>
            <a:r>
              <a:rPr lang="en-US" dirty="0">
                <a:solidFill>
                  <a:srgbClr val="006298"/>
                </a:solidFill>
              </a:rPr>
              <a:t>The minimum level of ethical behavior expected by society—usually defined as compliance with the law.</a:t>
            </a:r>
          </a:p>
          <a:p>
            <a:r>
              <a:rPr lang="en-US" dirty="0">
                <a:solidFill>
                  <a:srgbClr val="006298"/>
                </a:solidFill>
              </a:rPr>
              <a:t>Case Example 3.3 – </a:t>
            </a:r>
            <a:r>
              <a:rPr lang="en-US" i="1" dirty="0">
                <a:solidFill>
                  <a:srgbClr val="006298"/>
                </a:solidFill>
              </a:rPr>
              <a:t>Scott v. </a:t>
            </a:r>
            <a:r>
              <a:rPr lang="en-US" i="1" dirty="0" err="1">
                <a:solidFill>
                  <a:srgbClr val="006298"/>
                </a:solidFill>
              </a:rPr>
              <a:t>Carpanzano</a:t>
            </a:r>
            <a:r>
              <a:rPr lang="en-US" dirty="0">
                <a:solidFill>
                  <a:srgbClr val="006298"/>
                </a:solidFill>
              </a:rPr>
              <a:t>, 556 Fed. Appx. 288 (5</a:t>
            </a:r>
            <a:r>
              <a:rPr lang="en-US" baseline="30000" dirty="0">
                <a:solidFill>
                  <a:srgbClr val="006298"/>
                </a:solidFill>
              </a:rPr>
              <a:t>th</a:t>
            </a:r>
            <a:r>
              <a:rPr lang="en-US" dirty="0">
                <a:solidFill>
                  <a:srgbClr val="006298"/>
                </a:solidFill>
              </a:rPr>
              <a:t> Cir. 2014).</a:t>
            </a:r>
          </a:p>
          <a:p>
            <a:r>
              <a:rPr lang="en-US" dirty="0">
                <a:solidFill>
                  <a:srgbClr val="006298"/>
                </a:solidFill>
              </a:rPr>
              <a:t>Actions that are legal is not necessarily ethical.</a:t>
            </a:r>
          </a:p>
          <a:p>
            <a:r>
              <a:rPr lang="en-US" dirty="0">
                <a:solidFill>
                  <a:srgbClr val="006298"/>
                </a:solidFill>
              </a:rPr>
              <a:t>Many private companies and industry organizations have created </a:t>
            </a:r>
            <a:r>
              <a:rPr lang="en-US" i="1" dirty="0">
                <a:solidFill>
                  <a:srgbClr val="006298"/>
                </a:solidFill>
              </a:rPr>
              <a:t>Codes of Ethics</a:t>
            </a:r>
            <a:r>
              <a:rPr lang="en-US" dirty="0">
                <a:solidFill>
                  <a:srgbClr val="006298"/>
                </a:solidFill>
              </a:rPr>
              <a:t>. </a:t>
            </a:r>
          </a:p>
          <a:p>
            <a:pPr lvl="1"/>
            <a:r>
              <a:rPr lang="en-US" dirty="0">
                <a:solidFill>
                  <a:srgbClr val="006298"/>
                </a:solidFill>
              </a:rPr>
              <a:t>Google’s Code of Conduct starts with “Don’t be evil.”</a:t>
            </a:r>
          </a:p>
          <a:p>
            <a:r>
              <a:rPr lang="en-US" dirty="0">
                <a:solidFill>
                  <a:srgbClr val="006298"/>
                </a:solidFill>
              </a:rPr>
              <a:t>There are many industry specific ethical codes.</a:t>
            </a:r>
          </a:p>
        </p:txBody>
      </p:sp>
    </p:spTree>
    <p:extLst>
      <p:ext uri="{BB962C8B-B14F-4D97-AF65-F5344CB8AC3E}">
        <p14:creationId xmlns:p14="http://schemas.microsoft.com/office/powerpoint/2010/main" val="25788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The Role of Business in Society</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pPr>
              <a:spcAft>
                <a:spcPts val="600"/>
              </a:spcAft>
            </a:pPr>
            <a:r>
              <a:rPr lang="en-US" sz="2200" dirty="0">
                <a:solidFill>
                  <a:srgbClr val="006298"/>
                </a:solidFill>
              </a:rPr>
              <a:t>Businesses originally were perceived as pure-profit maximizers.</a:t>
            </a:r>
          </a:p>
          <a:p>
            <a:pPr>
              <a:spcAft>
                <a:spcPts val="600"/>
              </a:spcAft>
            </a:pPr>
            <a:r>
              <a:rPr lang="en-US" sz="2200" dirty="0">
                <a:solidFill>
                  <a:srgbClr val="006298"/>
                </a:solidFill>
              </a:rPr>
              <a:t>Corporations now are being expected to participate in society as corporate citizens.</a:t>
            </a:r>
          </a:p>
          <a:p>
            <a:pPr>
              <a:spcAft>
                <a:spcPts val="600"/>
              </a:spcAft>
            </a:pPr>
            <a:r>
              <a:rPr lang="en-US" sz="2200" b="1" dirty="0">
                <a:solidFill>
                  <a:srgbClr val="006298"/>
                </a:solidFill>
              </a:rPr>
              <a:t>Triple Bottom Line</a:t>
            </a:r>
            <a:r>
              <a:rPr lang="en-US" sz="2200" dirty="0">
                <a:solidFill>
                  <a:srgbClr val="006298"/>
                </a:solidFill>
              </a:rPr>
              <a:t>—a corporation’s profits, its impact on people, and its impact on the planet.</a:t>
            </a:r>
          </a:p>
          <a:p>
            <a:pPr>
              <a:spcAft>
                <a:spcPts val="600"/>
              </a:spcAft>
            </a:pPr>
            <a:r>
              <a:rPr lang="en-US" sz="2200" dirty="0">
                <a:solidFill>
                  <a:srgbClr val="006298"/>
                </a:solidFill>
              </a:rPr>
              <a:t>Businesspeople can use these four criteria to help make ethical decisions:</a:t>
            </a:r>
          </a:p>
          <a:p>
            <a:pPr lvl="1"/>
            <a:r>
              <a:rPr lang="en-US" sz="2000" dirty="0">
                <a:solidFill>
                  <a:srgbClr val="006298"/>
                </a:solidFill>
              </a:rPr>
              <a:t>Legal implications of each decision</a:t>
            </a:r>
          </a:p>
          <a:p>
            <a:pPr lvl="1"/>
            <a:r>
              <a:rPr lang="en-US" sz="2000" dirty="0">
                <a:solidFill>
                  <a:srgbClr val="006298"/>
                </a:solidFill>
              </a:rPr>
              <a:t>Public relations impact</a:t>
            </a:r>
          </a:p>
          <a:p>
            <a:pPr lvl="1"/>
            <a:r>
              <a:rPr lang="en-US" sz="2000" dirty="0">
                <a:solidFill>
                  <a:srgbClr val="006298"/>
                </a:solidFill>
              </a:rPr>
              <a:t>Safety risks for consumers and employees</a:t>
            </a:r>
          </a:p>
          <a:p>
            <a:pPr lvl="1"/>
            <a:r>
              <a:rPr lang="en-US" sz="2000" dirty="0">
                <a:solidFill>
                  <a:srgbClr val="006298"/>
                </a:solidFill>
              </a:rPr>
              <a:t>Financial implications</a:t>
            </a:r>
          </a:p>
        </p:txBody>
      </p:sp>
    </p:spTree>
    <p:extLst>
      <p:ext uri="{BB962C8B-B14F-4D97-AF65-F5344CB8AC3E}">
        <p14:creationId xmlns:p14="http://schemas.microsoft.com/office/powerpoint/2010/main" val="423831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A0955-D4B7-4851-AFEC-41246592FDE4}"/>
              </a:ext>
            </a:extLst>
          </p:cNvPr>
          <p:cNvSpPr>
            <a:spLocks noGrp="1"/>
          </p:cNvSpPr>
          <p:nvPr>
            <p:ph type="title"/>
          </p:nvPr>
        </p:nvSpPr>
        <p:spPr/>
        <p:txBody>
          <a:bodyPr/>
          <a:lstStyle/>
          <a:p>
            <a:r>
              <a:rPr lang="en-US" dirty="0"/>
              <a:t>Ethical Issues in Business</a:t>
            </a:r>
            <a:endParaRPr lang="en-IN" dirty="0"/>
          </a:p>
        </p:txBody>
      </p:sp>
      <p:sp>
        <p:nvSpPr>
          <p:cNvPr id="10" name="Text Placeholder 9">
            <a:extLst>
              <a:ext uri="{FF2B5EF4-FFF2-40B4-BE49-F238E27FC236}">
                <a16:creationId xmlns:a16="http://schemas.microsoft.com/office/drawing/2014/main" id="{B06C86B2-4A1E-4196-864D-A9409CFC81C8}"/>
              </a:ext>
            </a:extLst>
          </p:cNvPr>
          <p:cNvSpPr>
            <a:spLocks noGrp="1"/>
          </p:cNvSpPr>
          <p:nvPr>
            <p:ph type="body" sz="quarter" idx="17"/>
          </p:nvPr>
        </p:nvSpPr>
        <p:spPr/>
        <p:txBody>
          <a:bodyPr>
            <a:normAutofit/>
          </a:bodyPr>
          <a:lstStyle/>
          <a:p>
            <a:r>
              <a:rPr lang="en-US" dirty="0">
                <a:solidFill>
                  <a:srgbClr val="006298"/>
                </a:solidFill>
              </a:rPr>
              <a:t>Fundamental ethical issues for business: </a:t>
            </a:r>
          </a:p>
          <a:p>
            <a:pPr lvl="1"/>
            <a:r>
              <a:rPr lang="en-US" dirty="0">
                <a:solidFill>
                  <a:srgbClr val="006298"/>
                </a:solidFill>
              </a:rPr>
              <a:t>Developing integrity and trust</a:t>
            </a:r>
          </a:p>
          <a:p>
            <a:pPr lvl="1"/>
            <a:r>
              <a:rPr lang="en-US" dirty="0">
                <a:solidFill>
                  <a:srgbClr val="006298"/>
                </a:solidFill>
              </a:rPr>
              <a:t>Ensuring respect for diversity</a:t>
            </a:r>
          </a:p>
          <a:p>
            <a:pPr lvl="1"/>
            <a:r>
              <a:rPr lang="en-US" dirty="0">
                <a:solidFill>
                  <a:srgbClr val="006298"/>
                </a:solidFill>
              </a:rPr>
              <a:t>Enforcing equal opportunity employment and civil rights laws</a:t>
            </a:r>
          </a:p>
          <a:p>
            <a:pPr lvl="1"/>
            <a:r>
              <a:rPr lang="en-US" dirty="0">
                <a:solidFill>
                  <a:srgbClr val="006298"/>
                </a:solidFill>
              </a:rPr>
              <a:t>Complying with several federal and state laws and regulations</a:t>
            </a:r>
          </a:p>
        </p:txBody>
      </p:sp>
    </p:spTree>
    <p:extLst>
      <p:ext uri="{BB962C8B-B14F-4D97-AF65-F5344CB8AC3E}">
        <p14:creationId xmlns:p14="http://schemas.microsoft.com/office/powerpoint/2010/main" val="145834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sz="3200" dirty="0"/>
              <a:t>Discussion Activity</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a:xfrm>
            <a:off x="743576" y="1638300"/>
            <a:ext cx="7021329" cy="4394200"/>
          </a:xfrm>
        </p:spPr>
        <p:txBody>
          <a:bodyPr>
            <a:normAutofit fontScale="85000" lnSpcReduction="10000"/>
          </a:bodyPr>
          <a:lstStyle/>
          <a:p>
            <a:pPr>
              <a:lnSpc>
                <a:spcPct val="110000"/>
              </a:lnSpc>
              <a:spcBef>
                <a:spcPts val="624"/>
              </a:spcBef>
              <a:spcAft>
                <a:spcPts val="0"/>
              </a:spcAft>
              <a:buFont typeface="Arial" panose="020B0604020202020204" pitchFamily="34" charset="0"/>
              <a:buChar char="•"/>
            </a:pPr>
            <a:r>
              <a:rPr lang="en-US" sz="2800" dirty="0"/>
              <a:t>Should employees have a “right of disconnecting”?</a:t>
            </a:r>
          </a:p>
          <a:p>
            <a:pPr>
              <a:lnSpc>
                <a:spcPct val="110000"/>
              </a:lnSpc>
              <a:spcBef>
                <a:spcPts val="624"/>
              </a:spcBef>
              <a:spcAft>
                <a:spcPts val="0"/>
              </a:spcAft>
              <a:buFont typeface="Arial" panose="020B0604020202020204" pitchFamily="34" charset="0"/>
              <a:buChar char="•"/>
            </a:pPr>
            <a:r>
              <a:rPr lang="en-US" sz="2800" dirty="0"/>
              <a:t>Consider the pros and cons of ubiquitous use of technology in workplace.</a:t>
            </a:r>
          </a:p>
          <a:p>
            <a:pPr>
              <a:lnSpc>
                <a:spcPct val="110000"/>
              </a:lnSpc>
              <a:spcBef>
                <a:spcPts val="624"/>
              </a:spcBef>
              <a:spcAft>
                <a:spcPts val="0"/>
              </a:spcAft>
              <a:buFont typeface="Arial" panose="020B0604020202020204" pitchFamily="34" charset="0"/>
              <a:buChar char="•"/>
            </a:pPr>
            <a:r>
              <a:rPr lang="en-US" sz="2800" dirty="0"/>
              <a:t>Discuss with a classmate the legal and ethical issues involved with not giving employees a right to disconnect.</a:t>
            </a:r>
          </a:p>
          <a:p>
            <a:pPr>
              <a:lnSpc>
                <a:spcPct val="110000"/>
              </a:lnSpc>
              <a:spcBef>
                <a:spcPts val="624"/>
              </a:spcBef>
              <a:spcAft>
                <a:spcPts val="0"/>
              </a:spcAft>
              <a:buFont typeface="Arial" panose="020B0604020202020204" pitchFamily="34" charset="0"/>
              <a:buChar char="•"/>
            </a:pPr>
            <a:r>
              <a:rPr lang="en-US" sz="2800" dirty="0"/>
              <a:t>Discuss differences between calling subordinates during off hours for work-related questions and sending them e-mails or text messages, from an ethical point of view.</a:t>
            </a:r>
          </a:p>
        </p:txBody>
      </p:sp>
      <p:pic>
        <p:nvPicPr>
          <p:cNvPr id="10" name="Picture Placeholder 9" descr="A photo of an abstract keyboard shows a key labeled “Justice” in place of the enter key. The key shows a graphic of a balance on it.">
            <a:extLst>
              <a:ext uri="{FF2B5EF4-FFF2-40B4-BE49-F238E27FC236}">
                <a16:creationId xmlns:a16="http://schemas.microsoft.com/office/drawing/2014/main" id="{EF5E254F-3622-43C7-979E-02658FAC86FF}"/>
              </a:ext>
            </a:extLst>
          </p:cNvPr>
          <p:cNvPicPr>
            <a:picLocks noGrp="1" noChangeAspect="1"/>
          </p:cNvPicPr>
          <p:nvPr>
            <p:ph type="pic" sz="quarter" idx="19"/>
          </p:nvPr>
        </p:nvPicPr>
        <p:blipFill>
          <a:blip r:embed="rId3"/>
          <a:stretch>
            <a:fillRect/>
          </a:stretch>
        </p:blipFill>
        <p:spPr>
          <a:xfrm>
            <a:off x="7764905" y="1428532"/>
            <a:ext cx="4127218" cy="1686277"/>
          </a:xfrm>
          <a:prstGeom prst="rect">
            <a:avLst/>
          </a:prstGeom>
        </p:spPr>
      </p:pic>
    </p:spTree>
    <p:extLst>
      <p:ext uri="{BB962C8B-B14F-4D97-AF65-F5344CB8AC3E}">
        <p14:creationId xmlns:p14="http://schemas.microsoft.com/office/powerpoint/2010/main" val="339786952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7497</TotalTime>
  <Words>2626</Words>
  <Application>Microsoft Office PowerPoint</Application>
  <PresentationFormat>Widescreen</PresentationFormat>
  <Paragraphs>216</Paragraphs>
  <Slides>32</Slides>
  <Notes>26</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Arial</vt:lpstr>
      <vt:lpstr>Calibri</vt:lpstr>
      <vt:lpstr>Helvetica</vt:lpstr>
      <vt:lpstr>Open Sans</vt:lpstr>
      <vt:lpstr>Summer Font</vt:lpstr>
      <vt:lpstr>Wingdings</vt:lpstr>
      <vt:lpstr>Office Theme</vt:lpstr>
      <vt:lpstr>Document</vt:lpstr>
      <vt:lpstr>Chapter 3</vt:lpstr>
      <vt:lpstr>Chapter Objectives</vt:lpstr>
      <vt:lpstr>Why Do Ethics Matter in Business?</vt:lpstr>
      <vt:lpstr>Ethics and the Role of Business</vt:lpstr>
      <vt:lpstr>The Relationship of Law and Ethics (1 of 2)</vt:lpstr>
      <vt:lpstr>The Relationship of Law and Ethics (2 of 2)</vt:lpstr>
      <vt:lpstr>The Role of Business in Society</vt:lpstr>
      <vt:lpstr>Ethical Issues in Business</vt:lpstr>
      <vt:lpstr>Discussion Activity</vt:lpstr>
      <vt:lpstr>The Importance of Ethical Leadership (1 of 2)</vt:lpstr>
      <vt:lpstr>The Importance of Ethical Leadership (2 of 2)</vt:lpstr>
      <vt:lpstr>Video: Ethical Reasoning</vt:lpstr>
      <vt:lpstr>Knowledge Check Video Answer</vt:lpstr>
      <vt:lpstr>Video Debrief: Ethical Reasoning</vt:lpstr>
      <vt:lpstr>Al-Dabagh v. Case Western Reserve University (2015)</vt:lpstr>
      <vt:lpstr>Al-Dabagh v. Case Western Reserve University Discussion Question</vt:lpstr>
      <vt:lpstr>Ethical Principles and Philosophies</vt:lpstr>
      <vt:lpstr>Duty-Based Ethics (1 of 2)</vt:lpstr>
      <vt:lpstr>Duty-Based Ethics (2 of 2)</vt:lpstr>
      <vt:lpstr>Outcome-Based Ethics: Utilitarianism (1 of 3)</vt:lpstr>
      <vt:lpstr>Outcome-Based Ethics: Utilitarianism (2 of 3)</vt:lpstr>
      <vt:lpstr>Outcome-Based Ethics: Utilitarianism (3 of 3)</vt:lpstr>
      <vt:lpstr>Corporate Social Responsibility (1 of 2)</vt:lpstr>
      <vt:lpstr>Corporate Social Responsibility (2 of 2)</vt:lpstr>
      <vt:lpstr>Sources of Ethical Issues in Business Decisions</vt:lpstr>
      <vt:lpstr>Making Ethical Business Decisions (1 of 2)</vt:lpstr>
      <vt:lpstr>Making Ethical Business Decisions (2 of 2)</vt:lpstr>
      <vt:lpstr>Business Ethics on a Global Level (1 of 2)</vt:lpstr>
      <vt:lpstr>Business Ethics on a Global Level (2 of 2)</vt:lpstr>
      <vt:lpstr>Watson Laboratories, Inc. v. State of Mississippi</vt:lpstr>
      <vt:lpstr>Watson Laboratories, Inc. v. Mississippi  Polling Question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LAVANYA K Kasirajan</cp:lastModifiedBy>
  <cp:revision>473</cp:revision>
  <dcterms:created xsi:type="dcterms:W3CDTF">2020-10-19T17:21:24Z</dcterms:created>
  <dcterms:modified xsi:type="dcterms:W3CDTF">2021-02-15T11:42:57Z</dcterms:modified>
</cp:coreProperties>
</file>