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66" r:id="rId5"/>
    <p:sldId id="269" r:id="rId6"/>
    <p:sldId id="257" r:id="rId7"/>
    <p:sldId id="341" r:id="rId8"/>
    <p:sldId id="392" r:id="rId9"/>
    <p:sldId id="393" r:id="rId10"/>
    <p:sldId id="282" r:id="rId11"/>
    <p:sldId id="394" r:id="rId12"/>
    <p:sldId id="369" r:id="rId13"/>
    <p:sldId id="373" r:id="rId14"/>
    <p:sldId id="395" r:id="rId15"/>
    <p:sldId id="379" r:id="rId16"/>
    <p:sldId id="381" r:id="rId17"/>
    <p:sldId id="396" r:id="rId18"/>
    <p:sldId id="397" r:id="rId19"/>
    <p:sldId id="398" r:id="rId20"/>
    <p:sldId id="388" r:id="rId21"/>
    <p:sldId id="399" r:id="rId22"/>
    <p:sldId id="400" r:id="rId23"/>
    <p:sldId id="401" r:id="rId24"/>
    <p:sldId id="391" r:id="rId25"/>
    <p:sldId id="402"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3" autoAdjust="0"/>
    <p:restoredTop sz="89890" autoAdjust="0"/>
  </p:normalViewPr>
  <p:slideViewPr>
    <p:cSldViewPr snapToGrid="0" snapToObjects="1">
      <p:cViewPr varScale="1">
        <p:scale>
          <a:sx n="89" d="100"/>
          <a:sy n="89" d="100"/>
        </p:scale>
        <p:origin x="114" y="22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Break students out into small groups, and have students discuss the questions posed on the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Students should review the Cybersecurity and the Law: The Internet of Things (IoT) feature, and could use their smart phones to conduct further research for strict product liability laws applying to cybersecurity.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instructor could also provide a relevant example.</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422841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Arial" panose="020B0604020202020204" pitchFamily="34" charset="0"/>
                <a:cs typeface="Arial" panose="020B0604020202020204" pitchFamily="34" charset="0"/>
              </a:rPr>
              <a:t>Case Example 6.2: </a:t>
            </a:r>
            <a:r>
              <a:rPr lang="en-US" sz="1200" b="0" kern="1200" dirty="0">
                <a:solidFill>
                  <a:schemeClr val="tx1"/>
                </a:solidFill>
                <a:effectLst/>
                <a:latin typeface="+mn-lt"/>
                <a:ea typeface="+mn-ea"/>
                <a:cs typeface="+mn-cs"/>
              </a:rPr>
              <a:t>Preston </a:t>
            </a:r>
            <a:r>
              <a:rPr lang="en-US" sz="1200" b="0" kern="1200" dirty="0" err="1">
                <a:solidFill>
                  <a:schemeClr val="tx1"/>
                </a:solidFill>
                <a:effectLst/>
                <a:latin typeface="+mn-lt"/>
                <a:ea typeface="+mn-ea"/>
                <a:cs typeface="+mn-cs"/>
              </a:rPr>
              <a:t>Cavner</a:t>
            </a:r>
            <a:r>
              <a:rPr lang="en-US" sz="1200" b="0" kern="1200" dirty="0">
                <a:solidFill>
                  <a:schemeClr val="tx1"/>
                </a:solidFill>
                <a:effectLst/>
                <a:latin typeface="+mn-lt"/>
                <a:ea typeface="+mn-ea"/>
                <a:cs typeface="+mn-cs"/>
              </a:rPr>
              <a:t> was seriously injured when the Cessna U206F plane he was piloting crashed shortly after takeoff. </a:t>
            </a:r>
            <a:r>
              <a:rPr lang="en-US" sz="1200" b="0" kern="1200" dirty="0" err="1">
                <a:solidFill>
                  <a:schemeClr val="tx1"/>
                </a:solidFill>
                <a:effectLst/>
                <a:latin typeface="+mn-lt"/>
                <a:ea typeface="+mn-ea"/>
                <a:cs typeface="+mn-cs"/>
              </a:rPr>
              <a:t>Cavner’s</a:t>
            </a:r>
            <a:r>
              <a:rPr lang="en-US" sz="1200" b="0" kern="1200" dirty="0">
                <a:solidFill>
                  <a:schemeClr val="tx1"/>
                </a:solidFill>
                <a:effectLst/>
                <a:latin typeface="+mn-lt"/>
                <a:ea typeface="+mn-ea"/>
                <a:cs typeface="+mn-cs"/>
              </a:rPr>
              <a:t> wife, son, and a babysitter were also injured in the accident, and another son was killed. He filed a lawsuit against the manufacturer of the plane’s engine, Continental Motors, Inc. (CMI), based on a manufacturing defect.  At trial, experts testified that there were “burrs,” or sharp metal edges, in the Cessna’s engine cylinders, a violation of CMI’s design specifications. These burrs broke off and lodged in the engine’s valves, leading to a loss of power and the resulting crash. A jury concluded that this manufacturing defect made the airplane unreasonably dangerous, and awarded </a:t>
            </a:r>
            <a:r>
              <a:rPr lang="en-US" sz="1200" b="0" kern="1200" dirty="0" err="1">
                <a:solidFill>
                  <a:schemeClr val="tx1"/>
                </a:solidFill>
                <a:effectLst/>
                <a:latin typeface="+mn-lt"/>
                <a:ea typeface="+mn-ea"/>
                <a:cs typeface="+mn-cs"/>
              </a:rPr>
              <a:t>Cavner</a:t>
            </a:r>
            <a:r>
              <a:rPr lang="en-US" sz="1200" b="0" kern="1200" dirty="0">
                <a:solidFill>
                  <a:schemeClr val="tx1"/>
                </a:solidFill>
                <a:effectLst/>
                <a:latin typeface="+mn-lt"/>
                <a:ea typeface="+mn-ea"/>
                <a:cs typeface="+mn-cs"/>
              </a:rPr>
              <a:t> and the other injured parties more than $20 million in damages.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Activity: </a:t>
            </a:r>
            <a:r>
              <a:rPr lang="en-US" sz="1200" b="0" kern="1200" dirty="0">
                <a:solidFill>
                  <a:schemeClr val="tx1"/>
                </a:solidFill>
                <a:effectLst/>
                <a:latin typeface="+mn-lt"/>
                <a:ea typeface="+mn-ea"/>
                <a:cs typeface="+mn-cs"/>
              </a:rPr>
              <a:t>Have students brainstorm possible actions that could have prevented such an accident from happening to begin with, and what business laws may apply in this kind of situation.</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 </a:t>
            </a:r>
            <a:r>
              <a:rPr lang="en-US" sz="1200" b="0" kern="1200" dirty="0">
                <a:solidFill>
                  <a:schemeClr val="tx1"/>
                </a:solidFill>
                <a:effectLst/>
                <a:latin typeface="+mn-lt"/>
                <a:ea typeface="+mn-ea"/>
                <a:cs typeface="+mn-cs"/>
              </a:rPr>
              <a:t>Responses may vary.</a:t>
            </a:r>
            <a:endParaRPr lang="en-US"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333603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Have students review the Managerial Strategy feature “</a:t>
            </a:r>
            <a:r>
              <a:rPr lang="en-US" dirty="0"/>
              <a:t>When is a Warning Legally Bulletproof?</a:t>
            </a:r>
            <a:r>
              <a:rPr lang="en-US" b="0" i="0" dirty="0"/>
              <a:t>” and respond to the questions by analyzing the theories of products defects and warning labeling. Students should also consider management decisions and actions, and how they should procced with these important matters for the success of the business.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r>
              <a:rPr lang="en-US" b="1" dirty="0"/>
              <a:t>Answer: </a:t>
            </a:r>
            <a:r>
              <a:rPr lang="en-US" b="0" dirty="0"/>
              <a:t>Responses may vary.</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4194303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 Example 6.9: </a:t>
            </a:r>
            <a:r>
              <a:rPr lang="en-US" sz="1200" b="0" kern="1200" dirty="0">
                <a:solidFill>
                  <a:schemeClr val="tx1"/>
                </a:solidFill>
                <a:effectLst/>
                <a:latin typeface="+mn-lt"/>
                <a:ea typeface="+mn-ea"/>
                <a:cs typeface="+mn-cs"/>
              </a:rPr>
              <a:t>Suffolk County Water Authority (SCWA) filed a product liability lawsuit against Dow Chemical Corporation and other companies that manufactured and distributed perchloroethylene (PCE). Dow filed a motion to dismiss the case for failure to state a claim, since SCWA could not identify each defendant whose allegedly defective product had caused the water contamination. A state trial court refused to dismiss the action, holding that SWCA’s allegations were sufficient to invoke market-share liability. Under market-share liability, the burden of identification shifts to defendants if the plaintiff establishes a </a:t>
            </a:r>
            <a:r>
              <a:rPr lang="en-US" sz="1200" i="1" kern="1200" dirty="0">
                <a:solidFill>
                  <a:schemeClr val="tx1"/>
                </a:solidFill>
                <a:effectLst/>
                <a:latin typeface="+mn-lt"/>
                <a:ea typeface="+mn-ea"/>
                <a:cs typeface="+mn-cs"/>
              </a:rPr>
              <a:t>prima facie </a:t>
            </a:r>
            <a:r>
              <a:rPr lang="en-US" sz="1200" b="0" kern="1200" dirty="0">
                <a:solidFill>
                  <a:schemeClr val="tx1"/>
                </a:solidFill>
                <a:effectLst/>
                <a:latin typeface="+mn-lt"/>
                <a:ea typeface="+mn-ea"/>
                <a:cs typeface="+mn-cs"/>
              </a:rPr>
              <a:t>case on every element of the claim except identification of the specific defendant. (A </a:t>
            </a:r>
            <a:r>
              <a:rPr lang="en-US" sz="1200" i="1" kern="1200" dirty="0">
                <a:solidFill>
                  <a:schemeClr val="tx1"/>
                </a:solidFill>
                <a:effectLst/>
                <a:latin typeface="+mn-lt"/>
                <a:ea typeface="+mn-ea"/>
                <a:cs typeface="+mn-cs"/>
              </a:rPr>
              <a:t>prima facie </a:t>
            </a:r>
            <a:r>
              <a:rPr lang="en-US" sz="1200" b="0" kern="1200" dirty="0">
                <a:solidFill>
                  <a:schemeClr val="tx1"/>
                </a:solidFill>
                <a:effectLst/>
                <a:latin typeface="+mn-lt"/>
                <a:ea typeface="+mn-ea"/>
                <a:cs typeface="+mn-cs"/>
              </a:rPr>
              <a:t>case is one in which the plaintiff has presented sufficient evidence for the claim to go forward.)</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539555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000000"/>
                </a:solidFill>
              </a:rPr>
              <a:t>Case Example 6.12: The </a:t>
            </a:r>
            <a:r>
              <a:rPr lang="en-US" sz="1200" b="0" kern="1200" dirty="0">
                <a:solidFill>
                  <a:schemeClr val="tx1"/>
                </a:solidFill>
                <a:effectLst/>
                <a:latin typeface="+mn-lt"/>
                <a:ea typeface="+mn-ea"/>
                <a:cs typeface="+mn-cs"/>
              </a:rPr>
              <a:t>United States Supreme Court decided in </a:t>
            </a:r>
            <a:r>
              <a:rPr lang="en-US" sz="1200" b="0" i="1" kern="1200" dirty="0">
                <a:solidFill>
                  <a:schemeClr val="tx1"/>
                </a:solidFill>
                <a:effectLst/>
                <a:latin typeface="+mn-lt"/>
                <a:ea typeface="+mn-ea"/>
                <a:cs typeface="+mn-cs"/>
              </a:rPr>
              <a:t>Riegel v. Medtronic, Inc.</a:t>
            </a:r>
            <a:r>
              <a:rPr lang="en-US" sz="1200" b="0" kern="1200" dirty="0">
                <a:solidFill>
                  <a:schemeClr val="tx1"/>
                </a:solidFill>
                <a:effectLst/>
                <a:latin typeface="+mn-lt"/>
                <a:ea typeface="+mn-ea"/>
                <a:cs typeface="+mn-cs"/>
              </a:rPr>
              <a:t>, that a man who was injured by an approved medical device (a balloon catheter), could not sue its maker for product liability because Congress had created a comprehensive scheme of federal safety oversight for medical devices. The U.S. Food and Drug Administration is required to review the design, labeling, and manufacturing of medical devices before they are marketed to make sure that they are safe and effective. Because premarket approval is a “rigorous process,” it preempts all common law claims challenging the safety or effectiveness of a medical device that has been approved.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227092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Spotlight Case Example 6.16: </a:t>
            </a:r>
            <a:r>
              <a:rPr lang="en-US" sz="1200" b="0" kern="1200" dirty="0">
                <a:solidFill>
                  <a:schemeClr val="tx1"/>
                </a:solidFill>
                <a:effectLst/>
                <a:latin typeface="+mn-lt"/>
                <a:ea typeface="+mn-ea"/>
                <a:cs typeface="+mn-cs"/>
              </a:rPr>
              <a:t>The parents of a group of teenagers who had become overweight and developed health problems filed a product liability lawsuit against McDonald’s. The plaintiffs claimed that the well-known fast-food chain should be held liable for failing to warn customers of the adverse health effects of eating its food products. The court rejected this claim based on the knowledgeable user defense.  According to the court, it is well known that the food at McDonald’s contains high levels of cholesterol, fat, salt, and sugar, and is therefore unhealthful. The court’s opinion, which thwarted numerous future lawsuits against fast-food restaurants, stated, “If consumers know (or reasonably should know) the potential ill health effects of eating at McDonald’s, they cannot blame McDonald’s if they, nonetheless, choose to satiate their appetite with a surfeit of supersized McDonald’s products.” </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1917382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1924531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a:t>
            </a:r>
            <a:r>
              <a:rPr lang="en-US" b="0" dirty="0"/>
              <a:t> True</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1817713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Students are welcome to conduct further research on their devices to produce examples of strict product liability.</a:t>
            </a:r>
          </a:p>
          <a:p>
            <a:endParaRPr lang="en-US" b="0" dirty="0"/>
          </a:p>
          <a:p>
            <a:r>
              <a:rPr lang="en-US" b="1" dirty="0"/>
              <a:t>Answer: </a:t>
            </a:r>
            <a:r>
              <a:rPr lang="en-US" b="0" dirty="0"/>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3387040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365730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205268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brainstorm legal issues that may arise from a person getting injured from a motorcycle that burst into flames.  </a:t>
            </a:r>
          </a:p>
          <a:p>
            <a:endParaRPr lang="en-US" dirty="0"/>
          </a:p>
          <a:p>
            <a:r>
              <a:rPr lang="en-US" dirty="0"/>
              <a:t>Students should discuss product liability theories under which plaintiffs can sue.  </a:t>
            </a:r>
          </a:p>
          <a:p>
            <a:endParaRPr lang="en-US" dirty="0"/>
          </a:p>
          <a:p>
            <a:r>
              <a:rPr lang="en-US" b="1" dirty="0"/>
              <a:t>Answer:  </a:t>
            </a:r>
            <a:r>
              <a:rPr lang="en-US" b="0" dirty="0"/>
              <a:t>Responses will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65487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Have students review “</a:t>
            </a:r>
            <a:r>
              <a:rPr lang="en-US" sz="1200" i="0" dirty="0"/>
              <a:t>Johnson &amp; Johnson Faces Continuing Lawsuits Over Its Talcum Powder</a:t>
            </a:r>
            <a:r>
              <a:rPr lang="en-US" b="0" i="0" dirty="0"/>
              <a:t>” in the Business Web Log feature, and then respond to the question by applying the tort theories of negligence, fraudulent misrepresentation, and strict liability.  How does product liability affect these kinds of businesses overall?  </a:t>
            </a:r>
          </a:p>
          <a:p>
            <a:endParaRPr lang="en-US" b="0" dirty="0"/>
          </a:p>
          <a:p>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341905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Have students review the “</a:t>
            </a:r>
            <a:r>
              <a:rPr lang="en-US" sz="1200" dirty="0"/>
              <a:t>MacPherson v. Buick Motor Co. (1916)</a:t>
            </a:r>
            <a:r>
              <a:rPr lang="en-US" b="0" i="0" dirty="0"/>
              <a:t>” case in the Landmark in the Law feature, and respond to the question by identifying the negligence in the case.  Why did the New York Court of Appeals hold Buick liable in this case?  </a:t>
            </a:r>
          </a:p>
          <a:p>
            <a:endParaRPr lang="en-US" b="0" dirty="0"/>
          </a:p>
          <a:p>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256812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16694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Case Example 6.1: </a:t>
            </a:r>
            <a:r>
              <a:rPr lang="en-US" sz="1200" b="0" kern="1200" dirty="0">
                <a:solidFill>
                  <a:schemeClr val="tx1"/>
                </a:solidFill>
                <a:effectLst/>
                <a:latin typeface="+mn-lt"/>
                <a:ea typeface="+mn-ea"/>
                <a:cs typeface="+mn-cs"/>
              </a:rPr>
              <a:t>William Greenman was injured when his </a:t>
            </a:r>
            <a:r>
              <a:rPr lang="en-US" sz="1200" b="0" kern="1200" dirty="0" err="1">
                <a:solidFill>
                  <a:schemeClr val="tx1"/>
                </a:solidFill>
                <a:effectLst/>
                <a:latin typeface="+mn-lt"/>
                <a:ea typeface="+mn-ea"/>
                <a:cs typeface="+mn-cs"/>
              </a:rPr>
              <a:t>Shopsmith</a:t>
            </a:r>
            <a:r>
              <a:rPr lang="en-US" sz="1200" b="0" kern="1200" dirty="0">
                <a:solidFill>
                  <a:schemeClr val="tx1"/>
                </a:solidFill>
                <a:effectLst/>
                <a:latin typeface="+mn-lt"/>
                <a:ea typeface="+mn-ea"/>
                <a:cs typeface="+mn-cs"/>
              </a:rPr>
              <a:t> combination power tool threw off a piece of wood that struck him in the head. He sued the manufacturer, claiming that he had followed the product instructions, but the product was defective. The California Supreme applied tort law rather than contract law because the “purpose of such liability is to [e]</a:t>
            </a:r>
            <a:r>
              <a:rPr lang="en-US" sz="1200" b="0" kern="1200" dirty="0" err="1">
                <a:solidFill>
                  <a:schemeClr val="tx1"/>
                </a:solidFill>
                <a:effectLst/>
                <a:latin typeface="+mn-lt"/>
                <a:ea typeface="+mn-ea"/>
                <a:cs typeface="+mn-cs"/>
              </a:rPr>
              <a:t>nsure</a:t>
            </a:r>
            <a:r>
              <a:rPr lang="en-US" sz="1200" b="0" kern="1200" dirty="0">
                <a:solidFill>
                  <a:schemeClr val="tx1"/>
                </a:solidFill>
                <a:effectLst/>
                <a:latin typeface="+mn-lt"/>
                <a:ea typeface="+mn-ea"/>
                <a:cs typeface="+mn-cs"/>
              </a:rPr>
              <a:t> that the costs of injuries resulting from defective products are borne by the manufacturers . . . rather than by the injured persons who are powerless to protect themselves.”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48367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 6.1: </a:t>
            </a:r>
            <a:r>
              <a:rPr lang="en-US" b="0" dirty="0"/>
              <a:t>Kevin</a:t>
            </a:r>
            <a:r>
              <a:rPr lang="en-US" b="1" dirty="0"/>
              <a:t> </a:t>
            </a:r>
            <a:r>
              <a:rPr lang="en-US" sz="1200" b="0" kern="1200" dirty="0">
                <a:solidFill>
                  <a:schemeClr val="tx1"/>
                </a:solidFill>
                <a:effectLst/>
                <a:latin typeface="+mn-lt"/>
                <a:ea typeface="+mn-ea"/>
                <a:cs typeface="+mn-cs"/>
              </a:rPr>
              <a:t>O’Bryan, seriously injured and paralyzed from the waist down, suffering unremitting pain filed a suit in a Kentucky state court against Primal Vantage, alleging product liability for the faulty hunting 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Have students review the “</a:t>
            </a:r>
            <a:r>
              <a:rPr lang="en-US" sz="1200" b="0" kern="1200" dirty="0">
                <a:solidFill>
                  <a:schemeClr val="tx1"/>
                </a:solidFill>
                <a:effectLst/>
                <a:latin typeface="+mn-lt"/>
                <a:ea typeface="+mn-ea"/>
                <a:cs typeface="+mn-cs"/>
              </a:rPr>
              <a:t>Primal Vantage Co. v. O’Bryan</a:t>
            </a:r>
            <a:r>
              <a:rPr lang="en-US" b="0" i="0" dirty="0"/>
              <a:t>” case, and respond to the question by analyzing the proximate cause in the case.  What did the court decide, and why?  </a:t>
            </a:r>
          </a:p>
          <a:p>
            <a:endParaRPr lang="en-US" b="0" dirty="0"/>
          </a:p>
          <a:p>
            <a:r>
              <a:rPr lang="en-US" b="1" dirty="0"/>
              <a:t>Answer: </a:t>
            </a:r>
            <a:r>
              <a:rPr lang="en-US" b="0" dirty="0"/>
              <a:t>Responses may vary.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03545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380344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10" name="Snip Diagonal Corner Rectangle 12">
            <a:extLst>
              <a:ext uri="{FF2B5EF4-FFF2-40B4-BE49-F238E27FC236}">
                <a16:creationId xmlns:a16="http://schemas.microsoft.com/office/drawing/2014/main" id="{3F1635DA-F778-4AB2-B9A2-7E78A4AC14BF}"/>
              </a:ext>
            </a:extLst>
          </p:cNvPr>
          <p:cNvSpPr/>
          <p:nvPr userDrawn="1"/>
        </p:nvSpPr>
        <p:spPr>
          <a:xfrm>
            <a:off x="263908" y="537686"/>
            <a:ext cx="11664174" cy="5238646"/>
          </a:xfrm>
          <a:prstGeom prst="snip2DiagRect">
            <a:avLst>
              <a:gd name="adj1" fmla="val 50000"/>
              <a:gd name="adj2" fmla="val 50000"/>
            </a:avLst>
          </a:prstGeom>
          <a:gradFill flip="none" rotWithShape="1">
            <a:gsLst>
              <a:gs pos="0">
                <a:srgbClr val="006298">
                  <a:shade val="30000"/>
                  <a:satMod val="115000"/>
                </a:srgbClr>
              </a:gs>
              <a:gs pos="50000">
                <a:srgbClr val="006298">
                  <a:shade val="67500"/>
                  <a:satMod val="115000"/>
                </a:srgbClr>
              </a:gs>
              <a:gs pos="100000">
                <a:srgbClr val="006298">
                  <a:shade val="100000"/>
                  <a:satMod val="115000"/>
                </a:srgbClr>
              </a:gs>
            </a:gsLst>
            <a:lin ang="16200000" scaled="1"/>
            <a:tileRect/>
          </a:gradFill>
          <a:effectLst>
            <a:innerShdw blurRad="63500" dist="50800" dir="2700000">
              <a:prstClr val="black">
                <a:alpha val="50000"/>
              </a:prstClr>
            </a:innerShdw>
          </a:effectLst>
          <a:scene3d>
            <a:camera prst="orthographicFront"/>
            <a:lightRig rig="flood" dir="t">
              <a:rot lat="0" lon="0" rev="600000"/>
            </a:lightRig>
          </a:scene3d>
          <a:sp3d extrusionH="38100" contourW="12700" prstMaterial="powder">
            <a:bevelT w="127000" h="88900" prst="artDeco"/>
            <a:bevelB w="88900" h="88900" prst="slope"/>
            <a:contourClr>
              <a:srgbClr val="0070C0"/>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A877AB7A-AE74-4FDE-A729-7629E9AA2501}"/>
              </a:ext>
            </a:extLst>
          </p:cNvPr>
          <p:cNvCxnSpPr>
            <a:cxnSpLocks/>
          </p:cNvCxnSpPr>
          <p:nvPr userDrawn="1"/>
        </p:nvCxnSpPr>
        <p:spPr>
          <a:xfrm>
            <a:off x="1028694" y="3004566"/>
            <a:ext cx="10134604" cy="41704"/>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Tree>
    <p:extLst>
      <p:ext uri="{BB962C8B-B14F-4D97-AF65-F5344CB8AC3E}">
        <p14:creationId xmlns:p14="http://schemas.microsoft.com/office/powerpoint/2010/main" val="99404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14" r:id="rId4"/>
    <p:sldLayoutId id="2147483718" r:id="rId5"/>
    <p:sldLayoutId id="2147483724" r:id="rId6"/>
    <p:sldLayoutId id="2147483725" r:id="rId7"/>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26.png"/><Relationship Id="rId4" Type="http://schemas.microsoft.com/office/2017/04/relationships/track" Target="../media/track1.vtt"/></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6</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Product Liability</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BC0567-FE81-48DF-84A8-317414700C71}"/>
              </a:ext>
            </a:extLst>
          </p:cNvPr>
          <p:cNvSpPr>
            <a:spLocks noGrp="1"/>
          </p:cNvSpPr>
          <p:nvPr>
            <p:ph type="title"/>
          </p:nvPr>
        </p:nvSpPr>
        <p:spPr/>
        <p:txBody>
          <a:bodyPr/>
          <a:lstStyle/>
          <a:p>
            <a:r>
              <a:rPr lang="en-US" dirty="0"/>
              <a:t>Requirements for Strict Product Liability</a:t>
            </a:r>
            <a:endParaRPr lang="en-IN" dirty="0"/>
          </a:p>
        </p:txBody>
      </p:sp>
      <p:sp>
        <p:nvSpPr>
          <p:cNvPr id="9" name="Text Placeholder 8">
            <a:extLst>
              <a:ext uri="{FF2B5EF4-FFF2-40B4-BE49-F238E27FC236}">
                <a16:creationId xmlns:a16="http://schemas.microsoft.com/office/drawing/2014/main" id="{35A8D2FB-CE8F-4F96-9813-89F6BE345F81}"/>
              </a:ext>
            </a:extLst>
          </p:cNvPr>
          <p:cNvSpPr>
            <a:spLocks noGrp="1"/>
          </p:cNvSpPr>
          <p:nvPr>
            <p:ph type="body" sz="quarter" idx="17"/>
          </p:nvPr>
        </p:nvSpPr>
        <p:spPr/>
        <p:txBody>
          <a:bodyPr>
            <a:normAutofit/>
          </a:bodyPr>
          <a:lstStyle/>
          <a:p>
            <a:pPr marL="0" indent="0">
              <a:buNone/>
            </a:pPr>
            <a:r>
              <a:rPr lang="en-US" b="1" dirty="0">
                <a:solidFill>
                  <a:srgbClr val="004A78"/>
                </a:solidFill>
              </a:rPr>
              <a:t>Restatement (Second) of Torts, Section 402A</a:t>
            </a:r>
          </a:p>
          <a:p>
            <a:pPr marL="862013" lvl="1" indent="-514350">
              <a:buClr>
                <a:srgbClr val="004A78"/>
              </a:buClr>
              <a:buSzPct val="100000"/>
              <a:buFont typeface="+mj-lt"/>
              <a:buAutoNum type="arabicPeriod"/>
            </a:pPr>
            <a:r>
              <a:rPr lang="en-US" dirty="0">
                <a:solidFill>
                  <a:srgbClr val="000000"/>
                </a:solidFill>
              </a:rPr>
              <a:t>Defective condition during sale</a:t>
            </a:r>
          </a:p>
          <a:p>
            <a:pPr marL="862013" lvl="1" indent="-514350">
              <a:buClr>
                <a:srgbClr val="004A78"/>
              </a:buClr>
              <a:buSzPct val="100000"/>
              <a:buFont typeface="+mj-lt"/>
              <a:buAutoNum type="arabicPeriod"/>
            </a:pPr>
            <a:r>
              <a:rPr lang="en-US" dirty="0">
                <a:solidFill>
                  <a:srgbClr val="000000"/>
                </a:solidFill>
              </a:rPr>
              <a:t>Defendant is seller or distributor</a:t>
            </a:r>
          </a:p>
          <a:p>
            <a:pPr marL="862013" lvl="1" indent="-514350">
              <a:buClr>
                <a:srgbClr val="004A78"/>
              </a:buClr>
              <a:buSzPct val="100000"/>
              <a:buFont typeface="+mj-lt"/>
              <a:buAutoNum type="arabicPeriod"/>
            </a:pPr>
            <a:r>
              <a:rPr lang="en-US" dirty="0">
                <a:solidFill>
                  <a:srgbClr val="000000"/>
                </a:solidFill>
              </a:rPr>
              <a:t>Unreasonably dangerous due to defect</a:t>
            </a:r>
          </a:p>
          <a:p>
            <a:pPr marL="862013" lvl="1" indent="-514350">
              <a:buClr>
                <a:srgbClr val="004A78"/>
              </a:buClr>
              <a:buSzPct val="100000"/>
              <a:buFont typeface="+mj-lt"/>
              <a:buAutoNum type="arabicPeriod"/>
            </a:pPr>
            <a:r>
              <a:rPr lang="en-US" dirty="0">
                <a:solidFill>
                  <a:srgbClr val="000000"/>
                </a:solidFill>
              </a:rPr>
              <a:t>Plaintiff incurs physical harm to self or property</a:t>
            </a:r>
          </a:p>
          <a:p>
            <a:pPr marL="862013" lvl="1" indent="-514350">
              <a:buClr>
                <a:srgbClr val="004A78"/>
              </a:buClr>
              <a:buSzPct val="100000"/>
              <a:buFont typeface="+mj-lt"/>
              <a:buAutoNum type="arabicPeriod"/>
            </a:pPr>
            <a:r>
              <a:rPr lang="en-US" dirty="0">
                <a:solidFill>
                  <a:srgbClr val="000000"/>
                </a:solidFill>
              </a:rPr>
              <a:t>Defect is the proximate cause of injury</a:t>
            </a:r>
          </a:p>
          <a:p>
            <a:pPr marL="862013" lvl="1" indent="-514350">
              <a:buClr>
                <a:srgbClr val="004A78"/>
              </a:buClr>
              <a:buSzPct val="100000"/>
              <a:buFont typeface="+mj-lt"/>
              <a:buAutoNum type="arabicPeriod"/>
            </a:pPr>
            <a:r>
              <a:rPr lang="en-US" dirty="0">
                <a:solidFill>
                  <a:srgbClr val="000000"/>
                </a:solidFill>
              </a:rPr>
              <a:t>Products remains in similar condition from time of purchase</a:t>
            </a:r>
          </a:p>
        </p:txBody>
      </p:sp>
    </p:spTree>
    <p:extLst>
      <p:ext uri="{BB962C8B-B14F-4D97-AF65-F5344CB8AC3E}">
        <p14:creationId xmlns:p14="http://schemas.microsoft.com/office/powerpoint/2010/main" val="110749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BC0567-FE81-48DF-84A8-317414700C71}"/>
              </a:ext>
            </a:extLst>
          </p:cNvPr>
          <p:cNvSpPr>
            <a:spLocks noGrp="1"/>
          </p:cNvSpPr>
          <p:nvPr>
            <p:ph type="title"/>
          </p:nvPr>
        </p:nvSpPr>
        <p:spPr/>
        <p:txBody>
          <a:bodyPr/>
          <a:lstStyle/>
          <a:p>
            <a:r>
              <a:rPr lang="en-US" dirty="0"/>
              <a:t>Group Breakout Discussion</a:t>
            </a:r>
            <a:endParaRPr lang="en-IN" dirty="0"/>
          </a:p>
        </p:txBody>
      </p:sp>
      <p:sp>
        <p:nvSpPr>
          <p:cNvPr id="9" name="Text Placeholder 8">
            <a:extLst>
              <a:ext uri="{FF2B5EF4-FFF2-40B4-BE49-F238E27FC236}">
                <a16:creationId xmlns:a16="http://schemas.microsoft.com/office/drawing/2014/main" id="{35A8D2FB-CE8F-4F96-9813-89F6BE345F81}"/>
              </a:ext>
            </a:extLst>
          </p:cNvPr>
          <p:cNvSpPr>
            <a:spLocks noGrp="1"/>
          </p:cNvSpPr>
          <p:nvPr>
            <p:ph type="body" sz="quarter" idx="17"/>
          </p:nvPr>
        </p:nvSpPr>
        <p:spPr/>
        <p:txBody>
          <a:bodyPr>
            <a:normAutofit/>
          </a:bodyPr>
          <a:lstStyle/>
          <a:p>
            <a:pPr marL="0" indent="0">
              <a:buNone/>
            </a:pPr>
            <a:r>
              <a:rPr lang="en-US" b="1" dirty="0">
                <a:solidFill>
                  <a:srgbClr val="004A78"/>
                </a:solidFill>
              </a:rPr>
              <a:t>Cybersecurity and the Law: The Internet of Things (IoT)</a:t>
            </a:r>
          </a:p>
          <a:p>
            <a:pPr marL="514350" indent="-514350">
              <a:buSzPct val="100000"/>
            </a:pPr>
            <a:r>
              <a:rPr lang="en-US" b="1" dirty="0">
                <a:solidFill>
                  <a:srgbClr val="000000"/>
                </a:solidFill>
              </a:rPr>
              <a:t>Scenario:</a:t>
            </a:r>
            <a:r>
              <a:rPr lang="en-US" dirty="0">
                <a:solidFill>
                  <a:srgbClr val="000000"/>
                </a:solidFill>
              </a:rPr>
              <a:t> Security engineers discovered that faulty coding in the Chrysler Jeep’s entertainment software made the car vulnerable to cyber attacks. The United States Supreme Court allowed a breach of warranty lawsuit against Chrysler by Jeep owners who claimed that they would not have purchased the cars if they knew about the security defect.</a:t>
            </a:r>
          </a:p>
          <a:p>
            <a:pPr marL="514350" indent="-514350">
              <a:buSzPct val="100000"/>
            </a:pPr>
            <a:r>
              <a:rPr lang="en-US" dirty="0">
                <a:solidFill>
                  <a:srgbClr val="000000"/>
                </a:solidFill>
              </a:rPr>
              <a:t>Why might the outcome of this case be important for strict product liability law?</a:t>
            </a:r>
          </a:p>
        </p:txBody>
      </p:sp>
    </p:spTree>
    <p:extLst>
      <p:ext uri="{BB962C8B-B14F-4D97-AF65-F5344CB8AC3E}">
        <p14:creationId xmlns:p14="http://schemas.microsoft.com/office/powerpoint/2010/main" val="2226147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Product Defects</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r>
              <a:rPr lang="en-US" dirty="0"/>
              <a:t>Manufacturing defects</a:t>
            </a:r>
          </a:p>
          <a:p>
            <a:r>
              <a:rPr lang="en-US" dirty="0"/>
              <a:t>Quality control failure</a:t>
            </a:r>
          </a:p>
          <a:p>
            <a:r>
              <a:rPr lang="en-US" dirty="0"/>
              <a:t>Expert testimony</a:t>
            </a:r>
          </a:p>
          <a:p>
            <a:pPr lvl="1">
              <a:buClr>
                <a:srgbClr val="004A78"/>
              </a:buClr>
              <a:buSzPct val="100000"/>
              <a:buFont typeface="Calibri" panose="020F0502020204030204" pitchFamily="34" charset="0"/>
              <a:buChar char="–"/>
            </a:pPr>
            <a:r>
              <a:rPr lang="en-US" b="1" dirty="0">
                <a:solidFill>
                  <a:srgbClr val="000000"/>
                </a:solidFill>
              </a:rPr>
              <a:t>Case Example 6.2 </a:t>
            </a:r>
            <a:r>
              <a:rPr lang="en-US" dirty="0" err="1">
                <a:solidFill>
                  <a:srgbClr val="000000"/>
                </a:solidFill>
              </a:rPr>
              <a:t>Cavner</a:t>
            </a:r>
            <a:r>
              <a:rPr lang="en-US" dirty="0">
                <a:solidFill>
                  <a:srgbClr val="000000"/>
                </a:solidFill>
              </a:rPr>
              <a:t> v. Continental Motors, Inc.</a:t>
            </a:r>
          </a:p>
          <a:p>
            <a:r>
              <a:rPr lang="en-US" dirty="0"/>
              <a:t>Design defects</a:t>
            </a:r>
          </a:p>
          <a:p>
            <a:r>
              <a:rPr lang="en-US" dirty="0"/>
              <a:t>Inadequate warnings</a:t>
            </a:r>
          </a:p>
        </p:txBody>
      </p:sp>
      <p:pic>
        <p:nvPicPr>
          <p:cNvPr id="4" name="Graphic 3">
            <a:extLst>
              <a:ext uri="{FF2B5EF4-FFF2-40B4-BE49-F238E27FC236}">
                <a16:creationId xmlns:a16="http://schemas.microsoft.com/office/drawing/2014/main" id="{D282055A-EE38-4E81-A1FF-28094F89935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4680" y="2788797"/>
            <a:ext cx="914400" cy="914400"/>
          </a:xfrm>
          <a:prstGeom prst="rect">
            <a:avLst/>
          </a:prstGeom>
        </p:spPr>
      </p:pic>
    </p:spTree>
    <p:extLst>
      <p:ext uri="{BB962C8B-B14F-4D97-AF65-F5344CB8AC3E}">
        <p14:creationId xmlns:p14="http://schemas.microsoft.com/office/powerpoint/2010/main" val="409619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a:xfrm>
            <a:off x="838200" y="365125"/>
            <a:ext cx="10515600" cy="978933"/>
          </a:xfrm>
        </p:spPr>
        <p:txBody>
          <a:bodyPr/>
          <a:lstStyle/>
          <a:p>
            <a:r>
              <a:rPr lang="en-US" dirty="0"/>
              <a:t>Managerial Strategy</a:t>
            </a:r>
            <a:br>
              <a:rPr lang="en-US" dirty="0"/>
            </a:br>
            <a:r>
              <a:rPr lang="en-US" dirty="0"/>
              <a:t>When is a Warning Legally Bulletproof?</a:t>
            </a:r>
            <a:br>
              <a:rPr lang="en-US" dirty="0"/>
            </a:br>
            <a:r>
              <a:rPr lang="en-US" dirty="0"/>
              <a:t>Discussion</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a:xfrm>
            <a:off x="743576" y="1839816"/>
            <a:ext cx="10711543" cy="4192683"/>
          </a:xfrm>
        </p:spPr>
        <p:txBody>
          <a:bodyPr/>
          <a:lstStyle/>
          <a:p>
            <a:pPr marL="514350" indent="-514350">
              <a:buFont typeface="+mj-lt"/>
              <a:buAutoNum type="arabicPeriod"/>
            </a:pPr>
            <a:r>
              <a:rPr lang="en-US" dirty="0"/>
              <a:t>To protect themselves, manufacturers have been forced to include lengthy safety warnings for their products. What might be the downside of such warnings?</a:t>
            </a:r>
          </a:p>
          <a:p>
            <a:pPr marL="514350" indent="-514350">
              <a:buFont typeface="+mj-lt"/>
              <a:buAutoNum type="arabicPeriod"/>
            </a:pPr>
            <a:r>
              <a:rPr lang="en-US" dirty="0"/>
              <a:t>Does a manufacturer have to create safety warnings for every product? Why or why not?</a:t>
            </a:r>
          </a:p>
        </p:txBody>
      </p:sp>
    </p:spTree>
    <p:extLst>
      <p:ext uri="{BB962C8B-B14F-4D97-AF65-F5344CB8AC3E}">
        <p14:creationId xmlns:p14="http://schemas.microsoft.com/office/powerpoint/2010/main" val="157499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Market-Share Liability</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r>
              <a:rPr lang="en-US" dirty="0"/>
              <a:t>Courts can hold each manufacturer responsible for a % of the plaintiff’s damages</a:t>
            </a:r>
          </a:p>
          <a:p>
            <a:pPr lvl="1">
              <a:spcAft>
                <a:spcPts val="1200"/>
              </a:spcAft>
              <a:buClr>
                <a:srgbClr val="004A78"/>
              </a:buClr>
              <a:buSzPct val="100000"/>
              <a:buFont typeface="Calibri" panose="020F0502020204030204" pitchFamily="34" charset="0"/>
              <a:buChar char="–"/>
            </a:pPr>
            <a:r>
              <a:rPr lang="en-US" b="1" dirty="0">
                <a:solidFill>
                  <a:srgbClr val="000000"/>
                </a:solidFill>
              </a:rPr>
              <a:t>Case Example 6.9 </a:t>
            </a:r>
            <a:r>
              <a:rPr lang="en-US" dirty="0">
                <a:solidFill>
                  <a:srgbClr val="000000"/>
                </a:solidFill>
              </a:rPr>
              <a:t>SCWA v. Dow Chemical Corp.</a:t>
            </a:r>
          </a:p>
          <a:p>
            <a:r>
              <a:rPr lang="en-US" dirty="0"/>
              <a:t>Other Applications of Strict Liability</a:t>
            </a:r>
          </a:p>
          <a:p>
            <a:pPr lvl="1"/>
            <a:r>
              <a:rPr lang="en-US" dirty="0">
                <a:solidFill>
                  <a:srgbClr val="000000"/>
                </a:solidFill>
              </a:rPr>
              <a:t>Injured bystanders can also file a suit</a:t>
            </a:r>
          </a:p>
          <a:p>
            <a:pPr lvl="1">
              <a:buClr>
                <a:srgbClr val="004A78"/>
              </a:buClr>
              <a:buSzPct val="100000"/>
              <a:buFont typeface="Calibri" panose="020F0502020204030204" pitchFamily="34" charset="0"/>
              <a:buChar char="–"/>
            </a:pPr>
            <a:r>
              <a:rPr lang="en-US" dirty="0">
                <a:solidFill>
                  <a:srgbClr val="000000"/>
                </a:solidFill>
              </a:rPr>
              <a:t>Suppliers of component parts can also be liable</a:t>
            </a:r>
          </a:p>
        </p:txBody>
      </p:sp>
      <p:pic>
        <p:nvPicPr>
          <p:cNvPr id="4" name="Graphic 3">
            <a:extLst>
              <a:ext uri="{FF2B5EF4-FFF2-40B4-BE49-F238E27FC236}">
                <a16:creationId xmlns:a16="http://schemas.microsoft.com/office/drawing/2014/main" id="{118091D9-5EEA-4829-9E30-1881C3234C9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6359" y="2299571"/>
            <a:ext cx="914400" cy="914400"/>
          </a:xfrm>
          <a:prstGeom prst="rect">
            <a:avLst/>
          </a:prstGeom>
        </p:spPr>
      </p:pic>
    </p:spTree>
    <p:extLst>
      <p:ext uri="{BB962C8B-B14F-4D97-AF65-F5344CB8AC3E}">
        <p14:creationId xmlns:p14="http://schemas.microsoft.com/office/powerpoint/2010/main" val="167241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Defenses to Product Liability (1 of 2)</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normAutofit/>
          </a:bodyPr>
          <a:lstStyle/>
          <a:p>
            <a:r>
              <a:rPr lang="en-US" dirty="0"/>
              <a:t>Preemption</a:t>
            </a:r>
          </a:p>
          <a:p>
            <a:pPr lvl="1">
              <a:buClr>
                <a:srgbClr val="004A78"/>
              </a:buClr>
              <a:buSzPct val="100000"/>
            </a:pPr>
            <a:r>
              <a:rPr lang="en-US" b="1" dirty="0">
                <a:solidFill>
                  <a:srgbClr val="000000"/>
                </a:solidFill>
              </a:rPr>
              <a:t>Case Example 6.12 </a:t>
            </a:r>
            <a:r>
              <a:rPr lang="en-US" dirty="0">
                <a:solidFill>
                  <a:srgbClr val="000000"/>
                </a:solidFill>
              </a:rPr>
              <a:t>Riegel v. Medtronic, Inc.</a:t>
            </a:r>
          </a:p>
          <a:p>
            <a:r>
              <a:rPr lang="en-US" dirty="0"/>
              <a:t>Assumption of Risk</a:t>
            </a:r>
          </a:p>
          <a:p>
            <a:pPr marL="914400" lvl="1" indent="-457200">
              <a:buClr>
                <a:srgbClr val="004A78"/>
              </a:buClr>
              <a:buSzPct val="100000"/>
              <a:buFont typeface="+mj-lt"/>
              <a:buAutoNum type="arabicPeriod"/>
            </a:pPr>
            <a:r>
              <a:rPr lang="en-US" dirty="0">
                <a:solidFill>
                  <a:srgbClr val="000000"/>
                </a:solidFill>
              </a:rPr>
              <a:t>Must show plaintiff knew and appreciated the risk</a:t>
            </a:r>
          </a:p>
          <a:p>
            <a:pPr marL="914400" lvl="1" indent="-457200">
              <a:buClr>
                <a:srgbClr val="004A78"/>
              </a:buClr>
              <a:buSzPct val="100000"/>
              <a:buFont typeface="+mj-lt"/>
              <a:buAutoNum type="arabicPeriod"/>
            </a:pPr>
            <a:r>
              <a:rPr lang="en-US" dirty="0">
                <a:solidFill>
                  <a:srgbClr val="000000"/>
                </a:solidFill>
              </a:rPr>
              <a:t>Plaintiff voluntarily assumed the risk</a:t>
            </a:r>
          </a:p>
          <a:p>
            <a:r>
              <a:rPr lang="en-US" dirty="0"/>
              <a:t>Product Misuse</a:t>
            </a:r>
          </a:p>
          <a:p>
            <a:pPr lvl="1">
              <a:buClr>
                <a:srgbClr val="004A78"/>
              </a:buClr>
              <a:buSzPct val="100000"/>
            </a:pPr>
            <a:r>
              <a:rPr lang="en-US" dirty="0">
                <a:solidFill>
                  <a:srgbClr val="000000"/>
                </a:solidFill>
              </a:rPr>
              <a:t>Only when a particular use was unreasonably foreseeable</a:t>
            </a:r>
          </a:p>
          <a:p>
            <a:r>
              <a:rPr lang="en-US" dirty="0"/>
              <a:t>Comparative Negligence (Fault)</a:t>
            </a:r>
          </a:p>
          <a:p>
            <a:pPr lvl="1">
              <a:buClr>
                <a:srgbClr val="004A78"/>
              </a:buClr>
              <a:buSzPct val="100000"/>
            </a:pPr>
            <a:r>
              <a:rPr lang="en-US" dirty="0">
                <a:solidFill>
                  <a:srgbClr val="000000"/>
                </a:solidFill>
              </a:rPr>
              <a:t>Does not completely absolve defendant liability</a:t>
            </a:r>
          </a:p>
        </p:txBody>
      </p:sp>
      <p:pic>
        <p:nvPicPr>
          <p:cNvPr id="5" name="Graphic 4">
            <a:extLst>
              <a:ext uri="{FF2B5EF4-FFF2-40B4-BE49-F238E27FC236}">
                <a16:creationId xmlns:a16="http://schemas.microsoft.com/office/drawing/2014/main" id="{9B9EEBD5-9BD0-4244-9FE3-8B6AD702C66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1699" y="1876374"/>
            <a:ext cx="914400" cy="914400"/>
          </a:xfrm>
          <a:prstGeom prst="rect">
            <a:avLst/>
          </a:prstGeom>
        </p:spPr>
      </p:pic>
    </p:spTree>
    <p:extLst>
      <p:ext uri="{BB962C8B-B14F-4D97-AF65-F5344CB8AC3E}">
        <p14:creationId xmlns:p14="http://schemas.microsoft.com/office/powerpoint/2010/main" val="386610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Defenses to Product Liability (2 of 2)</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normAutofit/>
          </a:bodyPr>
          <a:lstStyle/>
          <a:p>
            <a:r>
              <a:rPr lang="en-US" dirty="0"/>
              <a:t>Commonly known dangers, if proven, exempts liability</a:t>
            </a:r>
          </a:p>
          <a:p>
            <a:r>
              <a:rPr lang="en-US" dirty="0"/>
              <a:t>Knowledgeable User</a:t>
            </a:r>
          </a:p>
          <a:p>
            <a:pPr lvl="1">
              <a:buClr>
                <a:srgbClr val="004A78"/>
              </a:buClr>
              <a:buSzPct val="100000"/>
            </a:pPr>
            <a:r>
              <a:rPr lang="en-US" b="1" dirty="0">
                <a:solidFill>
                  <a:srgbClr val="000000"/>
                </a:solidFill>
              </a:rPr>
              <a:t>Spotlight Case Example 6.16</a:t>
            </a:r>
            <a:r>
              <a:rPr lang="en-US" dirty="0">
                <a:solidFill>
                  <a:srgbClr val="000000"/>
                </a:solidFill>
              </a:rPr>
              <a:t> McDonald’s</a:t>
            </a:r>
          </a:p>
          <a:p>
            <a:r>
              <a:rPr lang="en-US" dirty="0"/>
              <a:t>Statutes of Limitations and Repose</a:t>
            </a:r>
          </a:p>
          <a:p>
            <a:pPr lvl="1">
              <a:buClr>
                <a:srgbClr val="004A78"/>
              </a:buClr>
              <a:buSzPct val="100000"/>
              <a:buFont typeface="Calibri" panose="020F0502020204030204" pitchFamily="34" charset="0"/>
              <a:buChar char="–"/>
            </a:pPr>
            <a:r>
              <a:rPr lang="en-US" dirty="0">
                <a:solidFill>
                  <a:srgbClr val="000000"/>
                </a:solidFill>
              </a:rPr>
              <a:t>Varies according to state law for product liability</a:t>
            </a:r>
          </a:p>
          <a:p>
            <a:pPr lvl="1">
              <a:buClr>
                <a:srgbClr val="004A78"/>
              </a:buClr>
              <a:buSzPct val="100000"/>
              <a:buFont typeface="Calibri" panose="020F0502020204030204" pitchFamily="34" charset="0"/>
              <a:buChar char="–"/>
            </a:pPr>
            <a:r>
              <a:rPr lang="en-US" dirty="0">
                <a:solidFill>
                  <a:srgbClr val="000000"/>
                </a:solidFill>
              </a:rPr>
              <a:t>2 – 4 years</a:t>
            </a:r>
          </a:p>
          <a:p>
            <a:pPr lvl="1">
              <a:buClr>
                <a:srgbClr val="004A78"/>
              </a:buClr>
              <a:buSzPct val="100000"/>
              <a:buFont typeface="Calibri" panose="020F0502020204030204" pitchFamily="34" charset="0"/>
              <a:buChar char="–"/>
            </a:pPr>
            <a:r>
              <a:rPr lang="en-US" dirty="0">
                <a:solidFill>
                  <a:srgbClr val="000000"/>
                </a:solidFill>
              </a:rPr>
              <a:t>A repose statute ensures that sellers and manufacturers are not vulnerable to lawsuits indefinitely</a:t>
            </a:r>
          </a:p>
        </p:txBody>
      </p:sp>
      <p:pic>
        <p:nvPicPr>
          <p:cNvPr id="6" name="Graphic 5">
            <a:extLst>
              <a:ext uri="{FF2B5EF4-FFF2-40B4-BE49-F238E27FC236}">
                <a16:creationId xmlns:a16="http://schemas.microsoft.com/office/drawing/2014/main" id="{AC06BC51-516A-4B47-98B3-2ACD4971D3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1840" y="2176139"/>
            <a:ext cx="914400" cy="914400"/>
          </a:xfrm>
          <a:prstGeom prst="rect">
            <a:avLst/>
          </a:prstGeom>
        </p:spPr>
      </p:pic>
    </p:spTree>
    <p:extLst>
      <p:ext uri="{BB962C8B-B14F-4D97-AF65-F5344CB8AC3E}">
        <p14:creationId xmlns:p14="http://schemas.microsoft.com/office/powerpoint/2010/main" val="129434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Knowledge Check</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dirty="0">
                <a:solidFill>
                  <a:srgbClr val="006298"/>
                </a:solidFill>
              </a:rPr>
              <a:t>In a case involving strict liability, a defendant can claim that the plaintiff failed to meet one of the requirements.  In the defendant establishes that goods were altered after they were sold, for instance, the defendant normally will not be held liable.  </a:t>
            </a:r>
          </a:p>
          <a:p>
            <a:pPr marL="4660900">
              <a:buFont typeface="Wingdings" panose="05000000000000000000" pitchFamily="2" charset="2"/>
              <a:buChar char="q"/>
            </a:pPr>
            <a:r>
              <a:rPr lang="en-US" dirty="0">
                <a:solidFill>
                  <a:srgbClr val="006298"/>
                </a:solidFill>
              </a:rPr>
              <a:t>True</a:t>
            </a:r>
          </a:p>
          <a:p>
            <a:pPr marL="4660900">
              <a:buFont typeface="Wingdings" panose="05000000000000000000" pitchFamily="2" charset="2"/>
              <a:buChar char="q"/>
            </a:pPr>
            <a:r>
              <a:rPr lang="en-US" dirty="0">
                <a:solidFill>
                  <a:srgbClr val="006298"/>
                </a:solidFill>
              </a:rPr>
              <a:t>False</a:t>
            </a:r>
          </a:p>
        </p:txBody>
      </p:sp>
    </p:spTree>
    <p:extLst>
      <p:ext uri="{BB962C8B-B14F-4D97-AF65-F5344CB8AC3E}">
        <p14:creationId xmlns:p14="http://schemas.microsoft.com/office/powerpoint/2010/main" val="1146381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EAA5-FD97-4353-8152-A542D4891220}"/>
              </a:ext>
            </a:extLst>
          </p:cNvPr>
          <p:cNvSpPr>
            <a:spLocks noGrp="1"/>
          </p:cNvSpPr>
          <p:nvPr>
            <p:ph type="title"/>
          </p:nvPr>
        </p:nvSpPr>
        <p:spPr/>
        <p:txBody>
          <a:bodyPr/>
          <a:lstStyle/>
          <a:p>
            <a:r>
              <a:rPr lang="en-US" dirty="0"/>
              <a:t>Knowledge Check Video: Strict Product Liability</a:t>
            </a:r>
            <a:endParaRPr lang="en-IN" dirty="0"/>
          </a:p>
        </p:txBody>
      </p:sp>
      <p:pic>
        <p:nvPicPr>
          <p:cNvPr id="7" name="Strict Product Liability" descr="Knowledge Check Video: Strict Product Liability">
            <a:hlinkClick r:id="" action="ppaction://media"/>
            <a:extLst>
              <a:ext uri="{FF2B5EF4-FFF2-40B4-BE49-F238E27FC236}">
                <a16:creationId xmlns:a16="http://schemas.microsoft.com/office/drawing/2014/main" id="{C5A61D0D-6211-4B12-BD44-D1B7149542AE}"/>
              </a:ext>
            </a:extLst>
          </p:cNvPr>
          <p:cNvPicPr>
            <a:picLocks noGrp="1" noChangeAspect="1"/>
          </p:cNvPicPr>
          <p:nvPr>
            <p:ph type="pic" sz="quarter" idx="2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FD72039F-5E2B-4F20-8BF7-DEC9110AB5A6}" label="strict_product_liability_shortened_2" lang="" r:embed="rId4"/>
                        </p173:trackLst>
                      </p173:tracksInfo>
                    </p:ext>
                  </p14:extLst>
                </p14:media>
              </p:ext>
            </p:extLst>
          </p:nvPr>
        </p:nvPicPr>
        <p:blipFill>
          <a:blip r:embed="rId5"/>
          <a:stretch>
            <a:fillRect/>
          </a:stretch>
        </p:blipFill>
        <p:spPr>
          <a:xfrm>
            <a:off x="2946800" y="1320594"/>
            <a:ext cx="6298400" cy="4723800"/>
          </a:xfrm>
          <a:prstGeom prst="rect">
            <a:avLst/>
          </a:prstGeom>
        </p:spPr>
      </p:pic>
      <p:graphicFrame>
        <p:nvGraphicFramePr>
          <p:cNvPr id="6" name="Object 5" descr="Strict Product Liability transcripts">
            <a:extLst>
              <a:ext uri="{FF2B5EF4-FFF2-40B4-BE49-F238E27FC236}">
                <a16:creationId xmlns:a16="http://schemas.microsoft.com/office/drawing/2014/main" id="{D84999A8-9D89-4B87-93CB-7C377FE13AD1}"/>
              </a:ext>
            </a:extLst>
          </p:cNvPr>
          <p:cNvGraphicFramePr>
            <a:graphicFrameLocks noChangeAspect="1"/>
          </p:cNvGraphicFramePr>
          <p:nvPr>
            <p:extLst>
              <p:ext uri="{D42A27DB-BD31-4B8C-83A1-F6EECF244321}">
                <p14:modId xmlns:p14="http://schemas.microsoft.com/office/powerpoint/2010/main" val="1941274191"/>
              </p:ext>
            </p:extLst>
          </p:nvPr>
        </p:nvGraphicFramePr>
        <p:xfrm>
          <a:off x="9960543" y="2657475"/>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960543" y="2657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388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0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Knowledge Check Video Question</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spcAft>
                <a:spcPts val="1200"/>
              </a:spcAft>
              <a:buNone/>
            </a:pPr>
            <a:r>
              <a:rPr lang="en-US" dirty="0">
                <a:solidFill>
                  <a:srgbClr val="006298"/>
                </a:solidFill>
              </a:rPr>
              <a:t>Strict product liability means that the seller is liable for the defective product regardless of whether the buyer or seller acted reasonably.</a:t>
            </a:r>
          </a:p>
          <a:p>
            <a:pPr marL="4395788">
              <a:buFont typeface="Wingdings" panose="05000000000000000000" pitchFamily="2" charset="2"/>
              <a:buChar char="q"/>
            </a:pPr>
            <a:r>
              <a:rPr lang="en-US" dirty="0">
                <a:solidFill>
                  <a:srgbClr val="006298"/>
                </a:solidFill>
              </a:rPr>
              <a:t>True</a:t>
            </a:r>
          </a:p>
          <a:p>
            <a:pPr marL="4395788">
              <a:buFont typeface="Wingdings" panose="05000000000000000000" pitchFamily="2" charset="2"/>
              <a:buChar char="q"/>
            </a:pPr>
            <a:r>
              <a:rPr lang="en-US" dirty="0">
                <a:solidFill>
                  <a:srgbClr val="006298"/>
                </a:solidFill>
              </a:rPr>
              <a:t>False</a:t>
            </a:r>
          </a:p>
        </p:txBody>
      </p:sp>
    </p:spTree>
    <p:extLst>
      <p:ext uri="{BB962C8B-B14F-4D97-AF65-F5344CB8AC3E}">
        <p14:creationId xmlns:p14="http://schemas.microsoft.com/office/powerpoint/2010/main" val="155214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a:bodyPr>
          <a:lstStyle/>
          <a:p>
            <a:pPr marL="0" indent="0">
              <a:lnSpc>
                <a:spcPct val="100000"/>
              </a:lnSpc>
              <a:buNone/>
            </a:pPr>
            <a:r>
              <a:rPr lang="en-US" sz="2800" dirty="0"/>
              <a:t>By the end of this chapter, you should be able to:</a:t>
            </a:r>
          </a:p>
          <a:p>
            <a:r>
              <a:rPr lang="en-US" sz="2800" dirty="0"/>
              <a:t>Outline the reasoning behind strict liability.</a:t>
            </a:r>
          </a:p>
          <a:p>
            <a:r>
              <a:rPr lang="en-US" sz="2800" dirty="0"/>
              <a:t>Describe the defenses available for a strict liability action.</a:t>
            </a:r>
          </a:p>
          <a:p>
            <a:r>
              <a:rPr lang="en-US" sz="2800" dirty="0"/>
              <a:t>Identify whether a product is unreasonably dangerous to a consumer.</a:t>
            </a:r>
          </a:p>
          <a:p>
            <a:r>
              <a:rPr lang="en-US" sz="2800" dirty="0"/>
              <a:t>Explain a market share liability.</a:t>
            </a:r>
          </a:p>
          <a:p>
            <a:r>
              <a:rPr lang="en-US" sz="2800" dirty="0"/>
              <a:t>Define a defective condition.</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Video Debrief: Strict Product Liability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spcAft>
                <a:spcPts val="1200"/>
              </a:spcAft>
              <a:buNone/>
            </a:pPr>
            <a:r>
              <a:rPr lang="en-US" dirty="0">
                <a:solidFill>
                  <a:srgbClr val="006298"/>
                </a:solidFill>
              </a:rPr>
              <a:t>Have you ever purchased a defective product that caused injury to you?  What happened? How was it resolved?</a:t>
            </a:r>
          </a:p>
          <a:p>
            <a:pPr marL="0" indent="0">
              <a:spcAft>
                <a:spcPts val="1200"/>
              </a:spcAft>
              <a:buNone/>
            </a:pPr>
            <a:r>
              <a:rPr lang="en-US" dirty="0">
                <a:solidFill>
                  <a:srgbClr val="006298"/>
                </a:solidFill>
              </a:rPr>
              <a:t>Provide an example of a case that you experienced or know of.</a:t>
            </a:r>
          </a:p>
        </p:txBody>
      </p:sp>
    </p:spTree>
    <p:extLst>
      <p:ext uri="{BB962C8B-B14F-4D97-AF65-F5344CB8AC3E}">
        <p14:creationId xmlns:p14="http://schemas.microsoft.com/office/powerpoint/2010/main" val="229443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Self-Assessment</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514350" indent="-514350">
              <a:buFont typeface="+mj-lt"/>
              <a:buAutoNum type="arabicPeriod"/>
            </a:pPr>
            <a:r>
              <a:rPr lang="en-US" dirty="0"/>
              <a:t>What concepts did you find difficult, and thus need to review?</a:t>
            </a:r>
          </a:p>
          <a:p>
            <a:pPr marL="514350" indent="-514350">
              <a:buFont typeface="+mj-lt"/>
              <a:buAutoNum type="arabicPeriod"/>
            </a:pPr>
            <a:r>
              <a:rPr lang="en-US" dirty="0"/>
              <a:t>How might the topics in this chapter come up in the future in your personal (or work) life?</a:t>
            </a:r>
          </a:p>
          <a:p>
            <a:pPr marL="514350" indent="-514350">
              <a:buFont typeface="+mj-lt"/>
              <a:buAutoNum type="arabicPeriod"/>
            </a:pPr>
            <a:r>
              <a:rPr lang="en-US" dirty="0"/>
              <a:t>How can you use your personal (or work) experience to contribute for a class discussion on the topics in this chapter?</a:t>
            </a:r>
          </a:p>
          <a:p>
            <a:pPr marL="514350" indent="-514350">
              <a:buFont typeface="+mj-lt"/>
              <a:buAutoNum type="arabicPeriod"/>
            </a:pPr>
            <a:r>
              <a:rPr lang="en-US" dirty="0"/>
              <a:t>Which topics would you like to independently learn more about?</a:t>
            </a:r>
          </a:p>
        </p:txBody>
      </p:sp>
    </p:spTree>
    <p:extLst>
      <p:ext uri="{BB962C8B-B14F-4D97-AF65-F5344CB8AC3E}">
        <p14:creationId xmlns:p14="http://schemas.microsoft.com/office/powerpoint/2010/main" val="2322917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Summary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dirty="0"/>
              <a:t>Now that the lesson has ended, you should have learned how to:</a:t>
            </a:r>
          </a:p>
          <a:p>
            <a:r>
              <a:rPr lang="en-US" dirty="0"/>
              <a:t>Outline the reasoning behind strict liability.</a:t>
            </a:r>
          </a:p>
          <a:p>
            <a:r>
              <a:rPr lang="en-US" dirty="0"/>
              <a:t>Describe the defenses available for a strict liability action.</a:t>
            </a:r>
          </a:p>
          <a:p>
            <a:r>
              <a:rPr lang="en-US" dirty="0"/>
              <a:t>Identify whether a product is unreasonably dangerous to a consumer.</a:t>
            </a:r>
          </a:p>
          <a:p>
            <a:r>
              <a:rPr lang="en-US" dirty="0"/>
              <a:t>Explain a market share liability.</a:t>
            </a:r>
          </a:p>
          <a:p>
            <a:r>
              <a:rPr lang="en-US" dirty="0"/>
              <a:t>Define a defective condition.</a:t>
            </a:r>
          </a:p>
        </p:txBody>
      </p:sp>
    </p:spTree>
    <p:extLst>
      <p:ext uri="{BB962C8B-B14F-4D97-AF65-F5344CB8AC3E}">
        <p14:creationId xmlns:p14="http://schemas.microsoft.com/office/powerpoint/2010/main" val="262379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31E58-4707-4E11-88A0-41B84C11DEEF}"/>
              </a:ext>
            </a:extLst>
          </p:cNvPr>
          <p:cNvSpPr>
            <a:spLocks noGrp="1"/>
          </p:cNvSpPr>
          <p:nvPr>
            <p:ph type="title"/>
          </p:nvPr>
        </p:nvSpPr>
        <p:spPr>
          <a:xfrm>
            <a:off x="2145738" y="953702"/>
            <a:ext cx="7900525" cy="672105"/>
          </a:xfrm>
        </p:spPr>
        <p:txBody>
          <a:bodyPr/>
          <a:lstStyle/>
          <a:p>
            <a:r>
              <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rPr>
              <a:t>Why Does Product Liability Matter?</a:t>
            </a:r>
          </a:p>
        </p:txBody>
      </p:sp>
      <p:pic>
        <p:nvPicPr>
          <p:cNvPr id="9" name="Graphic 8">
            <a:extLst>
              <a:ext uri="{FF2B5EF4-FFF2-40B4-BE49-F238E27FC236}">
                <a16:creationId xmlns:a16="http://schemas.microsoft.com/office/drawing/2014/main" id="{53D58B68-6D8A-466E-8B5C-9412586AE77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9567" y="1998242"/>
            <a:ext cx="914400" cy="914400"/>
          </a:xfrm>
          <a:prstGeom prst="rect">
            <a:avLst/>
          </a:prstGeom>
          <a:effectLst>
            <a:outerShdw blurRad="50800" dist="38100" dir="2700000" algn="tl" rotWithShape="0">
              <a:srgbClr val="FFFF00">
                <a:alpha val="40000"/>
              </a:srgbClr>
            </a:outerShdw>
          </a:effectLst>
        </p:spPr>
      </p:pic>
      <p:pic>
        <p:nvPicPr>
          <p:cNvPr id="10" name="Graphic 9">
            <a:extLst>
              <a:ext uri="{FF2B5EF4-FFF2-40B4-BE49-F238E27FC236}">
                <a16:creationId xmlns:a16="http://schemas.microsoft.com/office/drawing/2014/main" id="{B24FC8B9-F498-4B2D-BB50-476A826DA27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7493" y="2059378"/>
            <a:ext cx="914400" cy="914400"/>
          </a:xfrm>
          <a:prstGeom prst="rect">
            <a:avLst/>
          </a:prstGeom>
          <a:effectLst>
            <a:outerShdw blurRad="50800" dist="38100" dir="2700000" algn="tl" rotWithShape="0">
              <a:srgbClr val="FFFF00">
                <a:alpha val="40000"/>
              </a:srgbClr>
            </a:outerShdw>
          </a:effectLst>
        </p:spPr>
      </p:pic>
      <p:pic>
        <p:nvPicPr>
          <p:cNvPr id="11" name="Graphic 10">
            <a:extLst>
              <a:ext uri="{FF2B5EF4-FFF2-40B4-BE49-F238E27FC236}">
                <a16:creationId xmlns:a16="http://schemas.microsoft.com/office/drawing/2014/main" id="{7E9987A7-4B49-4889-B983-A1D68DFB238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25419" y="2072993"/>
            <a:ext cx="914400" cy="914400"/>
          </a:xfrm>
          <a:prstGeom prst="rect">
            <a:avLst/>
          </a:prstGeom>
          <a:effectLst>
            <a:outerShdw blurRad="50800" dist="38100" dir="2700000" algn="tl" rotWithShape="0">
              <a:srgbClr val="FFFF00">
                <a:alpha val="40000"/>
              </a:srgbClr>
            </a:outerShdw>
          </a:effectLst>
        </p:spPr>
      </p:pic>
      <p:pic>
        <p:nvPicPr>
          <p:cNvPr id="12" name="Graphic 11">
            <a:extLst>
              <a:ext uri="{FF2B5EF4-FFF2-40B4-BE49-F238E27FC236}">
                <a16:creationId xmlns:a16="http://schemas.microsoft.com/office/drawing/2014/main" id="{30D9C7B1-3C1A-4459-950D-BDA2B4CB0F3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66456" y="2024242"/>
            <a:ext cx="914400" cy="914400"/>
          </a:xfrm>
          <a:prstGeom prst="rect">
            <a:avLst/>
          </a:prstGeom>
          <a:effectLst>
            <a:outerShdw blurRad="50800" dist="38100" dir="2700000" algn="tl" rotWithShape="0">
              <a:srgbClr val="FFFF00">
                <a:alpha val="40000"/>
              </a:srgbClr>
            </a:outerShdw>
          </a:effectLst>
        </p:spPr>
      </p:pic>
      <p:pic>
        <p:nvPicPr>
          <p:cNvPr id="13" name="Graphic 12">
            <a:extLst>
              <a:ext uri="{FF2B5EF4-FFF2-40B4-BE49-F238E27FC236}">
                <a16:creationId xmlns:a16="http://schemas.microsoft.com/office/drawing/2014/main" id="{5453FCAD-00F9-4F85-B914-170E5FEE4BAE}"/>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330604" y="2057204"/>
            <a:ext cx="914400" cy="914400"/>
          </a:xfrm>
          <a:prstGeom prst="rect">
            <a:avLst/>
          </a:prstGeom>
          <a:effectLst>
            <a:outerShdw blurRad="50800" dist="38100" dir="2700000" algn="tl" rotWithShape="0">
              <a:srgbClr val="FFFF00">
                <a:alpha val="40000"/>
              </a:srgbClr>
            </a:outerShdw>
          </a:effectLst>
        </p:spPr>
      </p:pic>
      <p:pic>
        <p:nvPicPr>
          <p:cNvPr id="14" name="Graphic 13">
            <a:extLst>
              <a:ext uri="{FF2B5EF4-FFF2-40B4-BE49-F238E27FC236}">
                <a16:creationId xmlns:a16="http://schemas.microsoft.com/office/drawing/2014/main" id="{600971E1-AF7A-491A-9F5B-23B858056920}"/>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48530" y="2028129"/>
            <a:ext cx="914400" cy="914400"/>
          </a:xfrm>
          <a:prstGeom prst="rect">
            <a:avLst/>
          </a:prstGeom>
          <a:effectLst>
            <a:outerShdw blurRad="50800" dist="38100" dir="2700000" algn="tl" rotWithShape="0">
              <a:srgbClr val="FFFF00">
                <a:alpha val="40000"/>
              </a:srgbClr>
            </a:outerShdw>
          </a:effectLst>
        </p:spPr>
      </p:pic>
      <p:sp>
        <p:nvSpPr>
          <p:cNvPr id="5" name="Text Placeholder 4">
            <a:extLst>
              <a:ext uri="{FF2B5EF4-FFF2-40B4-BE49-F238E27FC236}">
                <a16:creationId xmlns:a16="http://schemas.microsoft.com/office/drawing/2014/main" id="{E215AB68-0C28-49D5-9D92-DAA01FF926A7}"/>
              </a:ext>
            </a:extLst>
          </p:cNvPr>
          <p:cNvSpPr>
            <a:spLocks noGrp="1"/>
          </p:cNvSpPr>
          <p:nvPr>
            <p:ph type="body" sz="quarter" idx="17"/>
          </p:nvPr>
        </p:nvSpPr>
        <p:spPr>
          <a:xfrm>
            <a:off x="1710528" y="3246382"/>
            <a:ext cx="9010024" cy="1315107"/>
          </a:xfrm>
        </p:spPr>
        <p:txBody>
          <a:bodyPr>
            <a:normAutofit/>
          </a:bodyPr>
          <a:lstStyle/>
          <a:p>
            <a:pPr marL="0" indent="0" algn="ctr">
              <a:lnSpc>
                <a:spcPct val="100000"/>
              </a:lnSpc>
              <a:buNone/>
            </a:pPr>
            <a:r>
              <a:rPr lang="en-US" sz="2400" b="1" dirty="0">
                <a:solidFill>
                  <a:schemeClr val="bg1"/>
                </a:solidFill>
                <a:latin typeface="Arial" panose="020B0604020202020204" pitchFamily="34" charset="0"/>
                <a:ea typeface="Open Sans" panose="020B0606030504020204" pitchFamily="34" charset="0"/>
                <a:cs typeface="Arial" panose="020B0604020202020204" pitchFamily="34" charset="0"/>
              </a:rPr>
              <a:t>Scenario Example</a:t>
            </a:r>
          </a:p>
          <a:p>
            <a:pPr marL="449263" indent="-449263">
              <a:lnSpc>
                <a:spcPct val="100000"/>
              </a:lnSpc>
              <a:buClr>
                <a:schemeClr val="bg1"/>
              </a:buClr>
              <a:buFont typeface="Arial" panose="020B0604020202020204" pitchFamily="34" charset="0"/>
              <a:buChar char="•"/>
            </a:pPr>
            <a:r>
              <a:rPr lang="en-US" sz="2400" dirty="0">
                <a:solidFill>
                  <a:schemeClr val="bg1"/>
                </a:solidFill>
                <a:latin typeface="Arial" panose="020B0604020202020204" pitchFamily="34" charset="0"/>
                <a:ea typeface="Open Sans" panose="020B0606030504020204" pitchFamily="34" charset="0"/>
                <a:cs typeface="Arial" panose="020B0604020202020204" pitchFamily="34" charset="0"/>
              </a:rPr>
              <a:t>If John gets badly injured on a recently purchased motorcycle that burst into flames, is the motorcycle company liable?</a:t>
            </a:r>
          </a:p>
        </p:txBody>
      </p:sp>
    </p:spTree>
    <p:extLst>
      <p:ext uri="{BB962C8B-B14F-4D97-AF65-F5344CB8AC3E}">
        <p14:creationId xmlns:p14="http://schemas.microsoft.com/office/powerpoint/2010/main" val="13063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E4E8-B94D-9D4D-BBAB-CFAB1DE24270}"/>
              </a:ext>
            </a:extLst>
          </p:cNvPr>
          <p:cNvSpPr>
            <a:spLocks noGrp="1"/>
          </p:cNvSpPr>
          <p:nvPr>
            <p:ph type="title"/>
          </p:nvPr>
        </p:nvSpPr>
        <p:spPr/>
        <p:txBody>
          <a:bodyPr/>
          <a:lstStyle/>
          <a:p>
            <a:pPr>
              <a:lnSpc>
                <a:spcPct val="100000"/>
              </a:lnSpc>
            </a:pPr>
            <a:r>
              <a:rPr lang="en-US" sz="3200" dirty="0"/>
              <a:t>Product Liability Claims Negligence</a:t>
            </a:r>
          </a:p>
        </p:txBody>
      </p:sp>
      <p:sp>
        <p:nvSpPr>
          <p:cNvPr id="3" name="Text Placeholder 2">
            <a:extLst>
              <a:ext uri="{FF2B5EF4-FFF2-40B4-BE49-F238E27FC236}">
                <a16:creationId xmlns:a16="http://schemas.microsoft.com/office/drawing/2014/main" id="{16255EDA-8790-2643-AEBC-090038DD4B58}"/>
              </a:ext>
            </a:extLst>
          </p:cNvPr>
          <p:cNvSpPr>
            <a:spLocks noGrp="1"/>
          </p:cNvSpPr>
          <p:nvPr>
            <p:ph type="body" sz="quarter" idx="17"/>
          </p:nvPr>
        </p:nvSpPr>
        <p:spPr/>
        <p:txBody>
          <a:bodyPr>
            <a:normAutofit/>
          </a:bodyPr>
          <a:lstStyle/>
          <a:p>
            <a:pPr marL="0" indent="0">
              <a:lnSpc>
                <a:spcPct val="100000"/>
              </a:lnSpc>
              <a:spcBef>
                <a:spcPts val="624"/>
              </a:spcBef>
              <a:spcAft>
                <a:spcPts val="0"/>
              </a:spcAft>
              <a:buNone/>
            </a:pPr>
            <a:r>
              <a:rPr lang="en-US" sz="2800" b="1" dirty="0">
                <a:solidFill>
                  <a:srgbClr val="004A78"/>
                </a:solidFill>
              </a:rPr>
              <a:t>Due Care Must Be Exercised</a:t>
            </a:r>
          </a:p>
          <a:p>
            <a:pPr marL="457200" indent="-457200">
              <a:lnSpc>
                <a:spcPct val="100000"/>
              </a:lnSpc>
              <a:spcBef>
                <a:spcPts val="624"/>
              </a:spcBef>
              <a:spcAft>
                <a:spcPts val="0"/>
              </a:spcAft>
              <a:buFont typeface="Arial" panose="020B0604020202020204" pitchFamily="34" charset="0"/>
              <a:buChar char="•"/>
            </a:pPr>
            <a:r>
              <a:rPr lang="en-US" sz="2800" dirty="0"/>
              <a:t>Business manufacturers are liable for the safety and assurance of the following:</a:t>
            </a:r>
          </a:p>
          <a:p>
            <a:pPr lvl="2" indent="-457200">
              <a:spcAft>
                <a:spcPts val="0"/>
              </a:spcAft>
              <a:buFont typeface="+mj-lt"/>
              <a:buAutoNum type="arabicPeriod"/>
            </a:pPr>
            <a:r>
              <a:rPr lang="en-US" sz="2200" dirty="0">
                <a:solidFill>
                  <a:srgbClr val="000000"/>
                </a:solidFill>
              </a:rPr>
              <a:t>Product design</a:t>
            </a:r>
          </a:p>
          <a:p>
            <a:pPr lvl="2" indent="-457200">
              <a:spcAft>
                <a:spcPts val="0"/>
              </a:spcAft>
              <a:buFont typeface="+mj-lt"/>
              <a:buAutoNum type="arabicPeriod"/>
            </a:pPr>
            <a:r>
              <a:rPr lang="en-US" sz="2200" dirty="0">
                <a:solidFill>
                  <a:srgbClr val="000000"/>
                </a:solidFill>
              </a:rPr>
              <a:t>Selecting the materials</a:t>
            </a:r>
          </a:p>
          <a:p>
            <a:pPr lvl="2" indent="-457200">
              <a:spcAft>
                <a:spcPts val="0"/>
              </a:spcAft>
              <a:buFont typeface="+mj-lt"/>
              <a:buAutoNum type="arabicPeriod"/>
            </a:pPr>
            <a:r>
              <a:rPr lang="en-US" sz="2200" dirty="0">
                <a:solidFill>
                  <a:srgbClr val="000000"/>
                </a:solidFill>
              </a:rPr>
              <a:t>Appropriate production process use</a:t>
            </a:r>
          </a:p>
          <a:p>
            <a:pPr lvl="2" indent="-457200">
              <a:spcAft>
                <a:spcPts val="0"/>
              </a:spcAft>
              <a:buFont typeface="+mj-lt"/>
              <a:buAutoNum type="arabicPeriod"/>
            </a:pPr>
            <a:r>
              <a:rPr lang="en-US" sz="2200" dirty="0">
                <a:solidFill>
                  <a:srgbClr val="000000"/>
                </a:solidFill>
              </a:rPr>
              <a:t>Product assembly and testing</a:t>
            </a:r>
          </a:p>
          <a:p>
            <a:pPr lvl="2" indent="-457200">
              <a:spcAft>
                <a:spcPts val="0"/>
              </a:spcAft>
              <a:buFont typeface="+mj-lt"/>
              <a:buAutoNum type="arabicPeriod"/>
            </a:pPr>
            <a:r>
              <a:rPr lang="en-US" sz="2200" dirty="0">
                <a:solidFill>
                  <a:srgbClr val="000000"/>
                </a:solidFill>
              </a:rPr>
              <a:t>Placing adequate warning labels</a:t>
            </a:r>
          </a:p>
          <a:p>
            <a:pPr lvl="2" indent="-457200">
              <a:spcAft>
                <a:spcPts val="0"/>
              </a:spcAft>
              <a:buFont typeface="+mj-lt"/>
              <a:buAutoNum type="arabicPeriod"/>
            </a:pPr>
            <a:r>
              <a:rPr lang="en-US" sz="2200" dirty="0">
                <a:solidFill>
                  <a:srgbClr val="000000"/>
                </a:solidFill>
              </a:rPr>
              <a:t>Inspecting and testing the different components/parts of the final product</a:t>
            </a:r>
          </a:p>
        </p:txBody>
      </p:sp>
    </p:spTree>
    <p:extLst>
      <p:ext uri="{BB962C8B-B14F-4D97-AF65-F5344CB8AC3E}">
        <p14:creationId xmlns:p14="http://schemas.microsoft.com/office/powerpoint/2010/main" val="339786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a:xfrm>
            <a:off x="838200" y="189187"/>
            <a:ext cx="10515600" cy="1449114"/>
          </a:xfrm>
        </p:spPr>
        <p:txBody>
          <a:bodyPr/>
          <a:lstStyle/>
          <a:p>
            <a:pPr>
              <a:spcBef>
                <a:spcPts val="600"/>
              </a:spcBef>
              <a:spcAft>
                <a:spcPts val="1800"/>
              </a:spcAft>
            </a:pPr>
            <a:r>
              <a:rPr lang="en-US" sz="3200" dirty="0"/>
              <a:t>Business Web Log: Johnson &amp; Johnson Faces Continuing Lawsuits Over Its Talcum Power</a:t>
            </a:r>
            <a:br>
              <a:rPr lang="en-US" sz="2800" dirty="0"/>
            </a:br>
            <a:r>
              <a:rPr lang="en-US" sz="2800" dirty="0"/>
              <a:t>Polling Question</a:t>
            </a:r>
            <a:endParaRPr lang="en-US" sz="26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dirty="0">
                <a:solidFill>
                  <a:srgbClr val="006298"/>
                </a:solidFill>
              </a:rPr>
              <a:t>Would the sale of talc-based products have grown so rapidly if a warning label about cancer had been evident on each J&amp;J Baby Powder container?</a:t>
            </a:r>
          </a:p>
          <a:p>
            <a:pPr marL="4751388" indent="-358775">
              <a:lnSpc>
                <a:spcPct val="100000"/>
              </a:lnSpc>
              <a:buFont typeface="Wingdings" pitchFamily="2" charset="2"/>
              <a:buChar char="q"/>
            </a:pPr>
            <a:r>
              <a:rPr lang="en-US" sz="2600" dirty="0">
                <a:solidFill>
                  <a:srgbClr val="006298"/>
                </a:solidFill>
              </a:rPr>
              <a:t>Yes</a:t>
            </a:r>
          </a:p>
          <a:p>
            <a:pPr marL="4751388" indent="-358775">
              <a:lnSpc>
                <a:spcPct val="100000"/>
              </a:lnSpc>
              <a:spcAft>
                <a:spcPts val="1800"/>
              </a:spcAft>
              <a:buFont typeface="Wingdings" pitchFamily="2" charset="2"/>
              <a:buChar char="q"/>
            </a:pPr>
            <a:r>
              <a:rPr lang="en-US" sz="2600" dirty="0">
                <a:solidFill>
                  <a:srgbClr val="006298"/>
                </a:solidFill>
              </a:rPr>
              <a:t>No</a:t>
            </a:r>
          </a:p>
          <a:p>
            <a:pPr marL="0" indent="0">
              <a:lnSpc>
                <a:spcPct val="100000"/>
              </a:lnSpc>
              <a:buNone/>
            </a:pPr>
            <a:r>
              <a:rPr lang="en-US" sz="2600" dirty="0">
                <a:solidFill>
                  <a:srgbClr val="006298"/>
                </a:solidFill>
              </a:rPr>
              <a:t>Explain your reasoning to another person or classmate.</a:t>
            </a:r>
          </a:p>
        </p:txBody>
      </p:sp>
    </p:spTree>
    <p:extLst>
      <p:ext uri="{BB962C8B-B14F-4D97-AF65-F5344CB8AC3E}">
        <p14:creationId xmlns:p14="http://schemas.microsoft.com/office/powerpoint/2010/main" val="200125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a:xfrm>
            <a:off x="312420" y="365125"/>
            <a:ext cx="11567160" cy="1022241"/>
          </a:xfrm>
        </p:spPr>
        <p:txBody>
          <a:bodyPr/>
          <a:lstStyle/>
          <a:p>
            <a:pPr>
              <a:lnSpc>
                <a:spcPct val="100000"/>
              </a:lnSpc>
              <a:spcBef>
                <a:spcPts val="600"/>
              </a:spcBef>
              <a:spcAft>
                <a:spcPts val="1200"/>
              </a:spcAft>
            </a:pPr>
            <a:r>
              <a:rPr lang="en-US" sz="2800" dirty="0"/>
              <a:t>Landmark in the Law Case MacPherson v. Buick Motor Co. (1916)</a:t>
            </a:r>
            <a:br>
              <a:rPr lang="en-US" sz="3200" dirty="0"/>
            </a:br>
            <a:r>
              <a:rPr lang="en-US" sz="2800" dirty="0"/>
              <a:t>Polling Question</a:t>
            </a:r>
            <a:endParaRPr lang="en-US" sz="26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dirty="0">
                <a:solidFill>
                  <a:srgbClr val="006298"/>
                </a:solidFill>
              </a:rPr>
              <a:t>Are automobile manufacturers held liable when their negligence causes automobile users to be injured?</a:t>
            </a:r>
          </a:p>
          <a:p>
            <a:pPr marL="4751388" indent="-358775">
              <a:lnSpc>
                <a:spcPct val="100000"/>
              </a:lnSpc>
              <a:buFont typeface="Wingdings" pitchFamily="2" charset="2"/>
              <a:buChar char="q"/>
            </a:pPr>
            <a:r>
              <a:rPr lang="en-US" sz="2600" dirty="0">
                <a:solidFill>
                  <a:srgbClr val="006298"/>
                </a:solidFill>
              </a:rPr>
              <a:t>Yes</a:t>
            </a:r>
          </a:p>
          <a:p>
            <a:pPr marL="4751388" indent="-358775">
              <a:lnSpc>
                <a:spcPct val="100000"/>
              </a:lnSpc>
              <a:spcAft>
                <a:spcPts val="1200"/>
              </a:spcAft>
              <a:buFont typeface="Wingdings" pitchFamily="2" charset="2"/>
              <a:buChar char="q"/>
            </a:pPr>
            <a:r>
              <a:rPr lang="en-US" sz="2600" dirty="0">
                <a:solidFill>
                  <a:srgbClr val="006298"/>
                </a:solidFill>
              </a:rPr>
              <a:t>No</a:t>
            </a:r>
          </a:p>
          <a:p>
            <a:pPr marL="0" indent="0">
              <a:lnSpc>
                <a:spcPct val="100000"/>
              </a:lnSpc>
              <a:buNone/>
            </a:pPr>
            <a:r>
              <a:rPr lang="en-US" sz="2600" dirty="0">
                <a:solidFill>
                  <a:srgbClr val="006298"/>
                </a:solidFill>
              </a:rPr>
              <a:t>Explain your reasoning to another person or classmate.</a:t>
            </a:r>
          </a:p>
        </p:txBody>
      </p:sp>
    </p:spTree>
    <p:extLst>
      <p:ext uri="{BB962C8B-B14F-4D97-AF65-F5344CB8AC3E}">
        <p14:creationId xmlns:p14="http://schemas.microsoft.com/office/powerpoint/2010/main" val="349107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Misrepresentation</a:t>
            </a:r>
          </a:p>
        </p:txBody>
      </p:sp>
      <p:sp>
        <p:nvSpPr>
          <p:cNvPr id="2" name="Text Placeholder 1"/>
          <p:cNvSpPr>
            <a:spLocks noGrp="1"/>
          </p:cNvSpPr>
          <p:nvPr>
            <p:ph type="body" sz="quarter" idx="17"/>
          </p:nvPr>
        </p:nvSpPr>
        <p:spPr/>
        <p:txBody>
          <a:bodyPr>
            <a:normAutofit/>
          </a:bodyPr>
          <a:lstStyle/>
          <a:p>
            <a:pPr marL="449263" indent="-449263">
              <a:lnSpc>
                <a:spcPct val="100000"/>
              </a:lnSpc>
              <a:buFont typeface="Arial" panose="020B0604020202020204" pitchFamily="34" charset="0"/>
              <a:buChar char="•"/>
            </a:pPr>
            <a:r>
              <a:rPr lang="en-US" sz="2600" dirty="0"/>
              <a:t>Tort of Fraud</a:t>
            </a:r>
          </a:p>
          <a:p>
            <a:pPr marL="900113" lvl="1" indent="-450850">
              <a:buClr>
                <a:srgbClr val="004A78"/>
              </a:buClr>
              <a:buSzPct val="100000"/>
              <a:buFont typeface="Calibri" panose="020F0502020204030204" pitchFamily="34" charset="0"/>
              <a:buChar char="–"/>
            </a:pPr>
            <a:r>
              <a:rPr lang="en-US" dirty="0">
                <a:solidFill>
                  <a:srgbClr val="000000"/>
                </a:solidFill>
              </a:rPr>
              <a:t>Intent must be present</a:t>
            </a:r>
          </a:p>
          <a:p>
            <a:pPr marL="449263" indent="-449263">
              <a:lnSpc>
                <a:spcPct val="100000"/>
              </a:lnSpc>
              <a:buFont typeface="Arial" panose="020B0604020202020204" pitchFamily="34" charset="0"/>
              <a:buChar char="•"/>
            </a:pPr>
            <a:r>
              <a:rPr lang="en-US" sz="2600" dirty="0"/>
              <a:t>Buyer must have relied on misrepresentation to file suit</a:t>
            </a:r>
          </a:p>
        </p:txBody>
      </p:sp>
    </p:spTree>
    <p:extLst>
      <p:ext uri="{BB962C8B-B14F-4D97-AF65-F5344CB8AC3E}">
        <p14:creationId xmlns:p14="http://schemas.microsoft.com/office/powerpoint/2010/main" val="80330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Strict Product Liability and Public Policy</a:t>
            </a:r>
          </a:p>
        </p:txBody>
      </p:sp>
      <p:sp>
        <p:nvSpPr>
          <p:cNvPr id="2" name="Text Placeholder 1"/>
          <p:cNvSpPr>
            <a:spLocks noGrp="1"/>
          </p:cNvSpPr>
          <p:nvPr>
            <p:ph type="body" sz="quarter" idx="17"/>
          </p:nvPr>
        </p:nvSpPr>
        <p:spPr/>
        <p:txBody>
          <a:bodyPr>
            <a:normAutofit/>
          </a:bodyPr>
          <a:lstStyle/>
          <a:p>
            <a:pPr marL="514350" indent="-514350">
              <a:lnSpc>
                <a:spcPct val="100000"/>
              </a:lnSpc>
              <a:buFont typeface="+mj-lt"/>
              <a:buAutoNum type="arabicPeriod"/>
            </a:pPr>
            <a:r>
              <a:rPr lang="en-US" sz="2600" dirty="0"/>
              <a:t>Consumers protected against unsafe products</a:t>
            </a:r>
          </a:p>
          <a:p>
            <a:pPr marL="514350" indent="-514350">
              <a:lnSpc>
                <a:spcPct val="100000"/>
              </a:lnSpc>
              <a:buFont typeface="+mj-lt"/>
              <a:buAutoNum type="arabicPeriod"/>
            </a:pPr>
            <a:r>
              <a:rPr lang="en-US" sz="2600" dirty="0"/>
              <a:t>The doctrine of privity of contract does not exempt manufacturers from faulty products</a:t>
            </a:r>
          </a:p>
          <a:p>
            <a:pPr marL="514350" indent="-514350">
              <a:lnSpc>
                <a:spcPct val="100000"/>
              </a:lnSpc>
              <a:buFont typeface="+mj-lt"/>
              <a:buAutoNum type="arabicPeriod"/>
            </a:pPr>
            <a:r>
              <a:rPr lang="en-US" sz="2600" dirty="0"/>
              <a:t>Costs associated with injuries can pass in the form of higher prices by manufacturers</a:t>
            </a:r>
          </a:p>
          <a:p>
            <a:pPr marL="449263" indent="-449263">
              <a:lnSpc>
                <a:spcPct val="100000"/>
              </a:lnSpc>
              <a:buFont typeface="Arial" panose="020B0604020202020204" pitchFamily="34" charset="0"/>
              <a:buChar char="•"/>
            </a:pPr>
            <a:r>
              <a:rPr lang="en-US" sz="2600" b="1" dirty="0"/>
              <a:t>Case Example 6.1</a:t>
            </a:r>
            <a:r>
              <a:rPr lang="en-US" sz="2600" dirty="0"/>
              <a:t> Greenman v. Yuba Power Products, Inc.</a:t>
            </a:r>
          </a:p>
        </p:txBody>
      </p:sp>
      <p:pic>
        <p:nvPicPr>
          <p:cNvPr id="5" name="Graphic 4">
            <a:extLst>
              <a:ext uri="{FF2B5EF4-FFF2-40B4-BE49-F238E27FC236}">
                <a16:creationId xmlns:a16="http://schemas.microsoft.com/office/drawing/2014/main" id="{87AC9607-2856-4D36-9D55-BBD821C32B3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80882" y="3456480"/>
            <a:ext cx="914400" cy="914400"/>
          </a:xfrm>
          <a:prstGeom prst="rect">
            <a:avLst/>
          </a:prstGeom>
        </p:spPr>
      </p:pic>
    </p:spTree>
    <p:extLst>
      <p:ext uri="{BB962C8B-B14F-4D97-AF65-F5344CB8AC3E}">
        <p14:creationId xmlns:p14="http://schemas.microsoft.com/office/powerpoint/2010/main" val="428560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C4B9EF-518C-47E1-8FB5-6137C503A91C}"/>
              </a:ext>
            </a:extLst>
          </p:cNvPr>
          <p:cNvSpPr>
            <a:spLocks noGrp="1"/>
          </p:cNvSpPr>
          <p:nvPr>
            <p:ph type="title"/>
          </p:nvPr>
        </p:nvSpPr>
        <p:spPr/>
        <p:txBody>
          <a:bodyPr/>
          <a:lstStyle/>
          <a:p>
            <a:r>
              <a:rPr lang="en-US" dirty="0"/>
              <a:t>Primal Vantage Co. v. O’Bryan</a:t>
            </a:r>
            <a:br>
              <a:rPr lang="en-US" dirty="0"/>
            </a:br>
            <a:r>
              <a:rPr lang="en-US" dirty="0"/>
              <a:t>Polling Question</a:t>
            </a:r>
            <a:endParaRPr lang="en-IN" dirty="0"/>
          </a:p>
        </p:txBody>
      </p:sp>
      <p:sp>
        <p:nvSpPr>
          <p:cNvPr id="9" name="Text Placeholder 8">
            <a:extLst>
              <a:ext uri="{FF2B5EF4-FFF2-40B4-BE49-F238E27FC236}">
                <a16:creationId xmlns:a16="http://schemas.microsoft.com/office/drawing/2014/main" id="{A269793A-C37E-4A72-8956-17B5A646848A}"/>
              </a:ext>
            </a:extLst>
          </p:cNvPr>
          <p:cNvSpPr>
            <a:spLocks noGrp="1"/>
          </p:cNvSpPr>
          <p:nvPr>
            <p:ph type="body" sz="quarter" idx="17"/>
          </p:nvPr>
        </p:nvSpPr>
        <p:spPr/>
        <p:txBody>
          <a:bodyPr/>
          <a:lstStyle/>
          <a:p>
            <a:pPr marL="0" indent="0">
              <a:buNone/>
            </a:pPr>
            <a:r>
              <a:rPr lang="en-US" dirty="0">
                <a:solidFill>
                  <a:srgbClr val="004A78"/>
                </a:solidFill>
              </a:rPr>
              <a:t>Was the inadequacy of the warnings the proximate cause of the accident?</a:t>
            </a:r>
          </a:p>
          <a:p>
            <a:pPr algn="ctr">
              <a:buFont typeface="Wingdings" panose="05000000000000000000" pitchFamily="2" charset="2"/>
              <a:buChar char="q"/>
            </a:pPr>
            <a:r>
              <a:rPr lang="en-US" dirty="0">
                <a:solidFill>
                  <a:srgbClr val="004A78"/>
                </a:solidFill>
              </a:rPr>
              <a:t>Yes</a:t>
            </a:r>
          </a:p>
          <a:p>
            <a:pPr algn="ctr">
              <a:buFont typeface="Wingdings" panose="05000000000000000000" pitchFamily="2" charset="2"/>
              <a:buChar char="q"/>
            </a:pPr>
            <a:r>
              <a:rPr lang="en-US" dirty="0">
                <a:solidFill>
                  <a:srgbClr val="004A78"/>
                </a:solidFill>
              </a:rPr>
              <a:t>No</a:t>
            </a:r>
          </a:p>
          <a:p>
            <a:pPr marL="0" indent="0">
              <a:buNone/>
            </a:pPr>
            <a:r>
              <a:rPr lang="en-US" dirty="0">
                <a:solidFill>
                  <a:srgbClr val="004A78"/>
                </a:solidFill>
              </a:rPr>
              <a:t>Explain your reasoning to another person or classmate.</a:t>
            </a:r>
          </a:p>
        </p:txBody>
      </p:sp>
    </p:spTree>
    <p:extLst>
      <p:ext uri="{BB962C8B-B14F-4D97-AF65-F5344CB8AC3E}">
        <p14:creationId xmlns:p14="http://schemas.microsoft.com/office/powerpoint/2010/main" val="230738053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7089</TotalTime>
  <Words>2128</Words>
  <Application>Microsoft Office PowerPoint</Application>
  <PresentationFormat>Widescreen</PresentationFormat>
  <Paragraphs>174</Paragraphs>
  <Slides>22</Slides>
  <Notes>20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Arial</vt:lpstr>
      <vt:lpstr>Calibri</vt:lpstr>
      <vt:lpstr>Helvetica</vt:lpstr>
      <vt:lpstr>Open Sans</vt:lpstr>
      <vt:lpstr>Summer Font</vt:lpstr>
      <vt:lpstr>Wingdings</vt:lpstr>
      <vt:lpstr>Office Theme</vt:lpstr>
      <vt:lpstr>Document</vt:lpstr>
      <vt:lpstr>Chapter 6</vt:lpstr>
      <vt:lpstr>Chapter Objectives</vt:lpstr>
      <vt:lpstr>Why Does Product Liability Matter?</vt:lpstr>
      <vt:lpstr>Product Liability Claims Negligence</vt:lpstr>
      <vt:lpstr>Business Web Log: Johnson &amp; Johnson Faces Continuing Lawsuits Over Its Talcum Power Polling Question</vt:lpstr>
      <vt:lpstr>Landmark in the Law Case MacPherson v. Buick Motor Co. (1916) Polling Question</vt:lpstr>
      <vt:lpstr>Misrepresentation</vt:lpstr>
      <vt:lpstr>Strict Product Liability and Public Policy</vt:lpstr>
      <vt:lpstr>Primal Vantage Co. v. O’Bryan Polling Question</vt:lpstr>
      <vt:lpstr>Requirements for Strict Product Liability</vt:lpstr>
      <vt:lpstr>Group Breakout Discussion</vt:lpstr>
      <vt:lpstr>Product Defects</vt:lpstr>
      <vt:lpstr>Managerial Strategy When is a Warning Legally Bulletproof? Discussion</vt:lpstr>
      <vt:lpstr>Market-Share Liability</vt:lpstr>
      <vt:lpstr>Defenses to Product Liability (1 of 2)</vt:lpstr>
      <vt:lpstr>Defenses to Product Liability (2 of 2)</vt:lpstr>
      <vt:lpstr>Knowledge Check</vt:lpstr>
      <vt:lpstr>Knowledge Check Video: Strict Product Liability</vt:lpstr>
      <vt:lpstr>Knowledge Check Video Question</vt:lpstr>
      <vt:lpstr>Video Debrief: Strict Product Liability</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 </dc:title>
  <dc:creator>Gordner, Eliza</dc:creator>
  <cp:lastModifiedBy>LAVANYA K Kasirajan</cp:lastModifiedBy>
  <cp:revision>253</cp:revision>
  <dcterms:created xsi:type="dcterms:W3CDTF">2020-10-19T17:21:24Z</dcterms:created>
  <dcterms:modified xsi:type="dcterms:W3CDTF">2021-02-11T12:27:19Z</dcterms:modified>
</cp:coreProperties>
</file>