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handoutMasterIdLst>
    <p:handoutMasterId r:id="rId44"/>
  </p:handoutMasterIdLst>
  <p:sldIdLst>
    <p:sldId id="366" r:id="rId5"/>
    <p:sldId id="269" r:id="rId6"/>
    <p:sldId id="545" r:id="rId7"/>
    <p:sldId id="460" r:id="rId8"/>
    <p:sldId id="480" r:id="rId9"/>
    <p:sldId id="514" r:id="rId10"/>
    <p:sldId id="546" r:id="rId11"/>
    <p:sldId id="547" r:id="rId12"/>
    <p:sldId id="548" r:id="rId13"/>
    <p:sldId id="549" r:id="rId14"/>
    <p:sldId id="550" r:id="rId15"/>
    <p:sldId id="515" r:id="rId16"/>
    <p:sldId id="516" r:id="rId17"/>
    <p:sldId id="551" r:id="rId18"/>
    <p:sldId id="552" r:id="rId19"/>
    <p:sldId id="519" r:id="rId20"/>
    <p:sldId id="553" r:id="rId21"/>
    <p:sldId id="520" r:id="rId22"/>
    <p:sldId id="554" r:id="rId23"/>
    <p:sldId id="521" r:id="rId24"/>
    <p:sldId id="523" r:id="rId25"/>
    <p:sldId id="524" r:id="rId26"/>
    <p:sldId id="525" r:id="rId27"/>
    <p:sldId id="526" r:id="rId28"/>
    <p:sldId id="528" r:id="rId29"/>
    <p:sldId id="529" r:id="rId30"/>
    <p:sldId id="530" r:id="rId31"/>
    <p:sldId id="531" r:id="rId32"/>
    <p:sldId id="555" r:id="rId33"/>
    <p:sldId id="556" r:id="rId34"/>
    <p:sldId id="557" r:id="rId35"/>
    <p:sldId id="558" r:id="rId36"/>
    <p:sldId id="532" r:id="rId37"/>
    <p:sldId id="533" r:id="rId38"/>
    <p:sldId id="534" r:id="rId39"/>
    <p:sldId id="535" r:id="rId40"/>
    <p:sldId id="536" r:id="rId41"/>
    <p:sldId id="507"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3" autoAdjust="0"/>
    <p:restoredTop sz="93788" autoAdjust="0"/>
  </p:normalViewPr>
  <p:slideViewPr>
    <p:cSldViewPr snapToGrid="0" snapToObjects="1">
      <p:cViewPr varScale="1">
        <p:scale>
          <a:sx n="89" d="100"/>
          <a:sy n="89" d="100"/>
        </p:scale>
        <p:origin x="90" y="3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Students’ discussion should include application of the legal standard addressed in the case. The discussion should also address the practical aspects of whether Hasbro would have been as eager to pursue legal action if the candyland.com site was for a candy store, or other more innocuous content. </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75525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following questions to students:</a:t>
            </a:r>
          </a:p>
          <a:p>
            <a:endParaRPr lang="en-US" dirty="0"/>
          </a:p>
          <a:p>
            <a:r>
              <a:rPr lang="en-US" b="0" dirty="0"/>
              <a:t>Consider what licensing agreements you have entered into for applications or other software on your smart phone or personal computer. What limitations or prohibitions did you agree to? (Students likely will not be able to name any of these). </a:t>
            </a:r>
            <a:r>
              <a:rPr lang="en-US" b="0"/>
              <a:t>Consider whether you read the licensing agreement when you installed the app. </a:t>
            </a:r>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135521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395562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a:t>
            </a:r>
            <a:r>
              <a:rPr lang="en-US" b="0" dirty="0"/>
              <a:t> True</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411268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Every day social media use means people are interacting with others, but also intersecting with law, policy, digital copyrights, culture, and ethics.</a:t>
            </a:r>
          </a:p>
          <a:p>
            <a:r>
              <a:rPr lang="en-US" sz="1200" i="0" kern="1200" dirty="0">
                <a:solidFill>
                  <a:schemeClr val="tx1"/>
                </a:solidFill>
                <a:effectLst/>
                <a:latin typeface="+mn-lt"/>
                <a:ea typeface="+mn-ea"/>
                <a:cs typeface="+mn-cs"/>
              </a:rPr>
              <a:t>The “Napster” case in 2001, involved vicarious copyright infringement.</a:t>
            </a:r>
          </a:p>
          <a:p>
            <a:r>
              <a:rPr lang="en-US" sz="1200" i="0" kern="1200" dirty="0">
                <a:solidFill>
                  <a:schemeClr val="tx1"/>
                </a:solidFill>
                <a:effectLst/>
                <a:latin typeface="+mn-lt"/>
                <a:ea typeface="+mn-ea"/>
                <a:cs typeface="+mn-cs"/>
              </a:rPr>
              <a:t>Legal issues with peer-to-peer networks (P2P) continue to arise today (e.g., legal rights when posting a selfie, but then allowing others to like, comment, or share with others). </a:t>
            </a:r>
          </a:p>
          <a:p>
            <a:r>
              <a:rPr lang="en-US" sz="1200" i="0" kern="1200" dirty="0">
                <a:solidFill>
                  <a:schemeClr val="tx1"/>
                </a:solidFill>
                <a:effectLst/>
                <a:latin typeface="+mn-lt"/>
                <a:ea typeface="+mn-ea"/>
                <a:cs typeface="+mn-cs"/>
              </a:rPr>
              <a:t>Social networking sites like Facebook are protected under the Digital Millennium Copyright Act (DMCA), because these sites did not design their software to infringe on copyright works, but instead have authors post their own copyrighted works.</a:t>
            </a:r>
          </a:p>
          <a:p>
            <a:r>
              <a:rPr lang="en-US" sz="1200" i="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97259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rgbClr val="000000"/>
                </a:solidFill>
                <a:latin typeface="Arial" panose="020B0604020202020204" pitchFamily="34" charset="0"/>
                <a:cs typeface="Arial" panose="020B0604020202020204" pitchFamily="34" charset="0"/>
              </a:rPr>
              <a:t>Case notes: </a:t>
            </a:r>
          </a:p>
          <a:p>
            <a:pPr lvl="0"/>
            <a:r>
              <a:rPr lang="en-US" dirty="0">
                <a:solidFill>
                  <a:srgbClr val="000000"/>
                </a:solidFill>
                <a:latin typeface="Arial" panose="020B0604020202020204" pitchFamily="34" charset="0"/>
                <a:cs typeface="Arial" panose="020B0604020202020204" pitchFamily="34" charset="0"/>
              </a:rPr>
              <a:t>Stephanie Lenz posted a short YouTube video of her son dancing to a Prince song. </a:t>
            </a:r>
          </a:p>
          <a:p>
            <a:pPr lvl="0"/>
            <a:r>
              <a:rPr lang="en-US" dirty="0">
                <a:solidFill>
                  <a:srgbClr val="000000"/>
                </a:solidFill>
                <a:latin typeface="Arial" panose="020B0604020202020204" pitchFamily="34" charset="0"/>
                <a:cs typeface="Arial" panose="020B0604020202020204" pitchFamily="34" charset="0"/>
              </a:rPr>
              <a:t>Universal Music Group ordered YouTube to take down the video and notified Lenz of copyright violations.</a:t>
            </a:r>
          </a:p>
          <a:p>
            <a:pPr lvl="0"/>
            <a:r>
              <a:rPr lang="en-US" dirty="0">
                <a:solidFill>
                  <a:srgbClr val="000000"/>
                </a:solidFill>
                <a:latin typeface="Arial" panose="020B0604020202020204" pitchFamily="34" charset="0"/>
                <a:cs typeface="Arial" panose="020B0604020202020204" pitchFamily="34" charset="0"/>
              </a:rPr>
              <a:t>YouTube removed the video and Lenz sued UMG for fraud, alleging it knew her video was fair use. </a:t>
            </a:r>
          </a:p>
          <a:p>
            <a:pPr lvl="0"/>
            <a:r>
              <a:rPr lang="en-US" dirty="0">
                <a:solidFill>
                  <a:srgbClr val="000000"/>
                </a:solidFill>
                <a:latin typeface="Arial" panose="020B0604020202020204" pitchFamily="34" charset="0"/>
                <a:cs typeface="Arial" panose="020B0604020202020204" pitchFamily="34" charset="0"/>
              </a:rPr>
              <a:t>Both the district court and Ninth Circuit Court of Appeals held that UMG should have considered the fair use doctrine, before sending the take-down notice to YouTube.</a:t>
            </a:r>
          </a:p>
          <a:p>
            <a:pPr lvl="0"/>
            <a:r>
              <a:rPr lang="en-US" dirty="0">
                <a:solidFill>
                  <a:srgbClr val="000000"/>
                </a:solidFill>
                <a:latin typeface="Arial" panose="020B0604020202020204" pitchFamily="34" charset="0"/>
                <a:cs typeface="Arial" panose="020B0604020202020204" pitchFamily="34" charset="0"/>
              </a:rPr>
              <a:t>The court held that Lenz could seek nominal damages.</a:t>
            </a:r>
          </a:p>
          <a:p>
            <a:endParaRPr lang="en-US" dirty="0"/>
          </a:p>
          <a:p>
            <a:r>
              <a:rPr lang="en-US" dirty="0"/>
              <a:t>Ask the class to consider this scenario: </a:t>
            </a:r>
          </a:p>
          <a:p>
            <a:pPr marL="171450" indent="-171450">
              <a:buFont typeface="Arial" panose="020B0604020202020204" pitchFamily="34" charset="0"/>
              <a:buChar char="•"/>
            </a:pPr>
            <a:r>
              <a:rPr lang="en-US" dirty="0"/>
              <a:t>I post a video on social media of my dog going in circles “dancing” to only 5 seconds of a song by Michael Jackson playing in the background.</a:t>
            </a:r>
          </a:p>
          <a:p>
            <a:pPr marL="171450" indent="-171450">
              <a:buFont typeface="Arial" panose="020B0604020202020204" pitchFamily="34" charset="0"/>
              <a:buChar char="•"/>
            </a:pPr>
            <a:r>
              <a:rPr lang="en-US" dirty="0"/>
              <a:t>To the bottom of my post, I add “I do not own the rights to this music.” </a:t>
            </a:r>
          </a:p>
          <a:p>
            <a:pPr marL="171450" indent="-171450">
              <a:buFont typeface="Arial" panose="020B0604020202020204" pitchFamily="34" charset="0"/>
              <a:buChar char="•"/>
            </a:pPr>
            <a:r>
              <a:rPr lang="en-US" dirty="0"/>
              <a:t>Would that meet the definition of “fair use” under the DMCA?  Why, or why not? </a:t>
            </a:r>
          </a:p>
          <a:p>
            <a:endParaRPr lang="en-US" dirty="0"/>
          </a:p>
          <a:p>
            <a:r>
              <a:rPr lang="en-US" b="1" dirty="0"/>
              <a:t>Answer: </a:t>
            </a:r>
            <a:r>
              <a:rPr lang="en-US" b="0" dirty="0"/>
              <a:t>Using the disclaimer would not avoid liability for copyright violation.  It also does not matter how little or how much of the song is used as to whether it is fair use.  </a:t>
            </a: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17086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US" dirty="0"/>
              <a:t>When BitTorrent is used to share recorded music files, copyright issues arise. Recording artists and their labels stand to lose large amounts of money. As a result, recording companies sue file-sharing companies, and the individuals who have shared copyrighted works. </a:t>
            </a:r>
          </a:p>
          <a:p>
            <a:endParaRPr lang="en-US" dirty="0"/>
          </a:p>
          <a:p>
            <a:endParaRPr lang="en-IN"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2445781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Divide students into small groups. Give them the instructions to analyze and answer the following discussion prompt. </a:t>
            </a:r>
          </a:p>
          <a:p>
            <a:endParaRPr lang="en-US" b="1" dirty="0"/>
          </a:p>
          <a:p>
            <a:pPr marL="171450" indent="-171450">
              <a:buFont typeface="Arial" panose="020B0604020202020204" pitchFamily="34" charset="0"/>
              <a:buChar char="•"/>
            </a:pPr>
            <a:r>
              <a:rPr lang="en-US" b="0" dirty="0"/>
              <a:t>Read through the Riot Games case study in 8-2b, and discuss the questions posed on the slide.</a:t>
            </a:r>
          </a:p>
          <a:p>
            <a:pPr marL="171450" indent="-171450">
              <a:buFont typeface="Arial" panose="020B0604020202020204" pitchFamily="34" charset="0"/>
              <a:buChar char="•"/>
            </a:pPr>
            <a:r>
              <a:rPr lang="en-US" b="0" dirty="0"/>
              <a:t>Collectively decide on your small group’s answers to the questions, providing examples to support your opinions.</a:t>
            </a:r>
          </a:p>
          <a:p>
            <a:pPr marL="171450" indent="-171450">
              <a:buFont typeface="Arial" panose="020B0604020202020204" pitchFamily="34" charset="0"/>
              <a:buChar char="•"/>
            </a:pPr>
            <a:r>
              <a:rPr lang="en-US" b="0" dirty="0"/>
              <a:t>Choose a “report out” person to share your findings with the larger group.</a:t>
            </a:r>
          </a:p>
          <a:p>
            <a:pPr marL="171450" indent="-171450">
              <a:buFont typeface="Arial" panose="020B0604020202020204" pitchFamily="34" charset="0"/>
              <a:buChar char="•"/>
            </a:pPr>
            <a:endParaRPr lang="en-US" b="0" dirty="0"/>
          </a:p>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775470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373460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Students will likely answer yes as a legal matter, but they should discuss the economic motivations of an ISP not wanting to lose revenue from paying subscribers.</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420557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333524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8.8: </a:t>
            </a:r>
            <a:r>
              <a:rPr lang="en-US" b="0" dirty="0"/>
              <a:t>A woman sues for injuries sustained in a car accident, claiming that her injuries made it impossible to work. The jury awarded damages of one amount, and later reduced them upon seeing tweets and photographs of the plaintiff partying.</a:t>
            </a:r>
            <a:endParaRPr lang="en-US" b="1" dirty="0"/>
          </a:p>
          <a:p>
            <a:endParaRPr lang="en-US" b="1" dirty="0"/>
          </a:p>
          <a:p>
            <a:r>
              <a:rPr lang="en-US" b="1" dirty="0"/>
              <a:t>Example 8.9: </a:t>
            </a:r>
            <a:r>
              <a:rPr lang="en-US" b="0" dirty="0"/>
              <a:t>The headmaster of a school sued for age discrimination, when his contract was not renewed. The headmaster signed a confidentiality agreement when the case was settled. The headmaster’s daughter posted a Facebook comment. The school held that the confidentiality agreement had been breached, and the headmaster could not enforce the settlement agreement.</a:t>
            </a:r>
          </a:p>
          <a:p>
            <a:endParaRPr lang="en-US" b="0" dirty="0"/>
          </a:p>
          <a:p>
            <a:r>
              <a:rPr lang="en-US" b="1" dirty="0"/>
              <a:t>Example 8.10: </a:t>
            </a:r>
            <a:r>
              <a:rPr lang="en-US" b="0" dirty="0"/>
              <a:t>A software engineer tweeted that she “basically strapped myself with a bomb vest.” The engineer was referring metaphorically for punishment she was going to receive for another crime. The tweet resulted in her being arrested and charged. </a:t>
            </a:r>
          </a:p>
          <a:p>
            <a:endParaRPr lang="en-US" b="0" dirty="0"/>
          </a:p>
          <a:p>
            <a:r>
              <a:rPr lang="en-US" b="1" dirty="0"/>
              <a:t>Example 8.11: </a:t>
            </a:r>
            <a:r>
              <a:rPr lang="en-US" b="0" dirty="0"/>
              <a:t>A top executive at Netflix stated that Netflix subscribers watched a billion hours of video in one month. The company’s stock price rose, which prompted a federal investigation. Under securities laws, statements like this are considered to be material information to investors, and must be disclosed to all investors. </a:t>
            </a:r>
          </a:p>
          <a:p>
            <a:endParaRPr lang="en-US" b="0" dirty="0"/>
          </a:p>
          <a:p>
            <a:r>
              <a:rPr lang="en-US" b="1" dirty="0"/>
              <a:t>Example 8.12: </a:t>
            </a:r>
            <a:r>
              <a:rPr lang="en-US" b="0" dirty="0"/>
              <a:t>A tenured teacher posted messages on her Facebook page that offended some parents. The parents protested. The deputy superintendent of schools filed a complaint. An administrative law judge ruled that the teacher should be removed from her position. The teacher appealed on the basis of First Amendment protections. The court found that the Facebook posts were protected speech, and that the seriousness of her conduct did not warrant removal from her position. </a:t>
            </a:r>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2793293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some reasons why an employer would want to look at an employee’s personal social media accounts.</a:t>
            </a:r>
          </a:p>
          <a:p>
            <a:endParaRPr lang="en-US" dirty="0"/>
          </a:p>
          <a:p>
            <a:r>
              <a:rPr lang="en-US" b="1" dirty="0"/>
              <a:t>Answers will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152992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pose to students: Should online defamation be treated differently under the law than verbal or print defamatory statements?</a:t>
            </a:r>
          </a:p>
          <a:p>
            <a:endParaRPr lang="en-US" dirty="0"/>
          </a:p>
          <a:p>
            <a:r>
              <a:rPr lang="en-US" b="1" dirty="0"/>
              <a:t>Answer</a:t>
            </a:r>
            <a:r>
              <a:rPr lang="en-US" b="0" dirty="0"/>
              <a:t>:  Online defamation generally should not be treated differently. It will still be defamation if it meets the elements for defamation, including that the statements be “published.”</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2636632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 Example 8.15: </a:t>
            </a:r>
            <a:r>
              <a:rPr lang="en-US" b="0" dirty="0"/>
              <a:t>This case was decided the way it was, because the Virginia Supreme Court had jurisdiction, yet it did not have subpoena power over Yelp (a nonresident defendant). The enforcement of a subpoena for an out-of-state company is generally governed by the courts and the law of the state in which the witness resides, or where the documents are located.</a:t>
            </a:r>
            <a:r>
              <a:rPr lang="en-US" b="1" dirty="0"/>
              <a:t> </a:t>
            </a: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244021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3538639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Plaintiffs Matthew Campbell and others sued Facebook for violation of federal privacy law, alleging Facebook routinely captured, read, and used links contained in messages without the users’ consent.</a:t>
            </a:r>
          </a:p>
          <a:p>
            <a:pPr marL="342900" indent="-342900">
              <a:buFont typeface="Arial" panose="020B0604020202020204" pitchFamily="34" charset="0"/>
              <a:buChar char="•"/>
            </a:pPr>
            <a:r>
              <a:rPr lang="en-US" dirty="0"/>
              <a:t>The parties mediated the dispute.</a:t>
            </a:r>
          </a:p>
          <a:p>
            <a:pPr marL="342900" indent="-342900">
              <a:buFont typeface="Arial" panose="020B0604020202020204" pitchFamily="34" charset="0"/>
              <a:buChar char="•"/>
            </a:pPr>
            <a:r>
              <a:rPr lang="en-US" dirty="0"/>
              <a:t>Settlement terms required Facebook to add a disclosure to its ”Help Center” page for a year revealing that it uses “tools to identify and store links shared in the messages.” </a:t>
            </a:r>
          </a:p>
          <a:p>
            <a:pPr marL="342900" indent="-342900">
              <a:buFont typeface="Arial" panose="020B0604020202020204" pitchFamily="34" charset="0"/>
              <a:buChar char="•"/>
            </a:pPr>
            <a:r>
              <a:rPr lang="en-US" dirty="0"/>
              <a:t>Plaintiffs appealed the district court’s approval of this settlement. The Ninth Circuit Court of Appeals affirmed approval of the settlement despite the plaintiffs’ argument that merely posting a notice on Facebook’s platform was an insufficient remedy for a privacy violation.</a:t>
            </a:r>
          </a:p>
          <a:p>
            <a:pPr marL="342900" indent="-342900">
              <a:buFont typeface="Arial" panose="020B0604020202020204" pitchFamily="34" charset="0"/>
              <a:buChar char="•"/>
            </a:pPr>
            <a:endParaRPr lang="en-US" dirty="0"/>
          </a:p>
          <a:p>
            <a:endParaRPr lang="en-US" dirty="0"/>
          </a:p>
          <a:p>
            <a:endParaRPr lang="en-US" dirty="0"/>
          </a:p>
          <a:p>
            <a:endParaRPr lang="en-US" b="1"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305856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Responses will vary as to the legal and ethical reasons why Facebook should pay its users for use of their private data.</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96471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Case Example 8.17: </a:t>
            </a:r>
            <a:r>
              <a:rPr lang="en-US" dirty="0"/>
              <a:t>Consumers alleged that </a:t>
            </a:r>
            <a:r>
              <a:rPr lang="en-US" dirty="0" err="1"/>
              <a:t>Vizio</a:t>
            </a:r>
            <a:r>
              <a:rPr lang="en-US" dirty="0"/>
              <a:t> had been secretly tracking what viewers were watching on its smart TV’s for three years. </a:t>
            </a:r>
            <a:r>
              <a:rPr lang="en-US" dirty="0" err="1"/>
              <a:t>Vizio</a:t>
            </a:r>
            <a:r>
              <a:rPr lang="en-US" dirty="0"/>
              <a:t> had apparently been selling the data it collected to advertisers. </a:t>
            </a:r>
            <a:r>
              <a:rPr lang="en-US" dirty="0" err="1"/>
              <a:t>Vizio</a:t>
            </a:r>
            <a:r>
              <a:rPr lang="en-US" dirty="0"/>
              <a:t> settled out of court for $11 million to be dispersed among over 500,000 </a:t>
            </a:r>
            <a:r>
              <a:rPr lang="en-US" dirty="0" err="1"/>
              <a:t>Vizio</a:t>
            </a:r>
            <a:r>
              <a:rPr lang="en-US" dirty="0"/>
              <a:t> smart TV owners.</a:t>
            </a:r>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408640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 Example 8.18: </a:t>
            </a:r>
            <a:r>
              <a:rPr lang="en-US" b="0" dirty="0"/>
              <a:t>The New York County District Attorney’s Office sought data and stored communications from Facebook for 381 retired police officers and firefighters for a disability fraud investigation. The government suspected these individuals had faked illnesses after 9/11 to obtain disability benefits. Facebook argued that the warrants were unconstitutional privacy violations, but lost this argument. The court ordered Facebook to comply with the warrant, and ordered it to notify users it was disclosing their data to government investigators. </a:t>
            </a:r>
          </a:p>
          <a:p>
            <a:endParaRPr lang="en-US" b="0" dirty="0"/>
          </a:p>
          <a:p>
            <a:r>
              <a:rPr lang="en-US" b="0" dirty="0"/>
              <a:t>Facebook complied but also appealed the decision. The appellate court determined that only individuals, not Facebook, could challenge the warrants as privacy violations.   </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216918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Have students brainstorm how the Internet law matters, and the legal issues that impact their everyday lives. </a:t>
            </a:r>
          </a:p>
          <a:p>
            <a:endParaRPr lang="en-US" dirty="0"/>
          </a:p>
          <a:p>
            <a:endParaRPr lang="en-US" dirty="0"/>
          </a:p>
          <a:p>
            <a:r>
              <a:rPr lang="en-US" b="1" dirty="0"/>
              <a:t>Answer:  </a:t>
            </a:r>
            <a:r>
              <a:rPr lang="en-US" b="0" dirty="0"/>
              <a:t>Responses will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3220633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Break students into small groups, and have students discuss the questions posed on the slide. Students could use their smart phones to search for state laws addressing facial recognition software to discuss, or the instructor could provide an example he or she has found of a relevant state law.</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614705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4274447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189752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398603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US" b="0" dirty="0"/>
              <a:t>The CAN-SPAM Act applies to any commercial electronic email messages that are used to promote a commercial product or service. The act permits the sending of unsolicited emails, but it prohibits the use of things like false return addresses, deceptive information, etc. </a:t>
            </a:r>
          </a:p>
          <a:p>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U.S. Safe Web Act </a:t>
            </a:r>
            <a:r>
              <a:rPr lang="en-US" dirty="0">
                <a:latin typeface="Arial" panose="020B0604020202020204" pitchFamily="34" charset="0"/>
                <a:cs typeface="Arial" panose="020B0604020202020204" pitchFamily="34" charset="0"/>
              </a:rPr>
              <a:t>provides a “safe harbor” for Internet service providers (ISPs) from liability for supplying information to the FTC concerning unfair or deceptive conduct in foreign countries.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endParaRPr lang="en-US" b="0" dirty="0"/>
          </a:p>
          <a:p>
            <a:endParaRPr lang="en-US" b="0" dirty="0"/>
          </a:p>
          <a:p>
            <a:r>
              <a:rPr lang="en-US" b="1" dirty="0"/>
              <a:t>Case Example 8.1: </a:t>
            </a:r>
            <a:r>
              <a:rPr lang="en-US" sz="1200" kern="1200" dirty="0" err="1">
                <a:solidFill>
                  <a:schemeClr val="tx1"/>
                </a:solidFill>
                <a:effectLst/>
                <a:latin typeface="+mn-lt"/>
                <a:ea typeface="+mn-ea"/>
                <a:cs typeface="+mn-cs"/>
              </a:rPr>
              <a:t>Zoobuh</a:t>
            </a:r>
            <a:r>
              <a:rPr lang="en-US" sz="1200" kern="1200" dirty="0">
                <a:solidFill>
                  <a:schemeClr val="tx1"/>
                </a:solidFill>
                <a:effectLst/>
                <a:latin typeface="+mn-lt"/>
                <a:ea typeface="+mn-ea"/>
                <a:cs typeface="+mn-cs"/>
              </a:rPr>
              <a:t> filed suit against the company that provided xdating.com access to its customer list. </a:t>
            </a:r>
            <a:r>
              <a:rPr lang="en-US" sz="1200" kern="1200" dirty="0" err="1">
                <a:solidFill>
                  <a:schemeClr val="tx1"/>
                </a:solidFill>
                <a:effectLst/>
                <a:latin typeface="+mn-lt"/>
                <a:ea typeface="+mn-ea"/>
                <a:cs typeface="+mn-cs"/>
              </a:rPr>
              <a:t>Zoobuh</a:t>
            </a:r>
            <a:r>
              <a:rPr lang="en-US" sz="1200" kern="1200" dirty="0">
                <a:solidFill>
                  <a:schemeClr val="tx1"/>
                </a:solidFill>
                <a:effectLst/>
                <a:latin typeface="+mn-lt"/>
                <a:ea typeface="+mn-ea"/>
                <a:cs typeface="+mn-cs"/>
              </a:rPr>
              <a:t> asserted that the spam to its employees, and lost profits from people cancelling their service. </a:t>
            </a:r>
            <a:r>
              <a:rPr lang="en-US" sz="1200" kern="1200" dirty="0" err="1">
                <a:solidFill>
                  <a:schemeClr val="tx1"/>
                </a:solidFill>
                <a:effectLst/>
                <a:latin typeface="+mn-lt"/>
                <a:ea typeface="+mn-ea"/>
                <a:cs typeface="+mn-cs"/>
              </a:rPr>
              <a:t>Zoobuh</a:t>
            </a:r>
            <a:r>
              <a:rPr lang="en-US" sz="1200" kern="1200" dirty="0">
                <a:solidFill>
                  <a:schemeClr val="tx1"/>
                </a:solidFill>
                <a:effectLst/>
                <a:latin typeface="+mn-lt"/>
                <a:ea typeface="+mn-ea"/>
                <a:cs typeface="+mn-cs"/>
              </a:rPr>
              <a:t> was awarded $3 million in damages. However, victories in court do little to curb spam. </a:t>
            </a: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37255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38528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Nespresso USA, Inc. owns the federally registered trademark “Nespresso,” it makes and sells espresso capsules for use in its machines. The defendant, Africa America Coffee Trading Company, did business as “Libretto” and made espresso capsules compatible with Nespresso machines. Its capsules were the same shape and size as Nespresso’s, but were made of plastic, whereas Nespresso’s capsules were aluminum. Libretto used Nespresso’s trademark on its boxes and the word “Nespresso” as a meta tag in its website code. </a:t>
            </a:r>
          </a:p>
          <a:p>
            <a:endParaRPr lang="en-US" dirty="0"/>
          </a:p>
          <a:p>
            <a:r>
              <a:rPr lang="en-US" dirty="0"/>
              <a:t>The legal issue was whether Libretto’s actions infringed on Nespresso’s trademark. The district court found that Libretto had infringed on Nespresso’s trademark, and granted it a permanent injunction. Therefore prohibiting Libretto from using Nespresso’s mark, including its meta tags.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100238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question to students: Do you believe that proof of consumer confusion should be required? Why, or why not?</a:t>
            </a:r>
          </a:p>
          <a:p>
            <a:endParaRPr lang="en-US" dirty="0"/>
          </a:p>
          <a:p>
            <a:r>
              <a:rPr lang="en-US" b="1" dirty="0"/>
              <a:t>Answers will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392888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court granted a permanent injunction, and ordered the defendants to remove all content from the candyland.com website. It also ordered to stop using the trademark. </a:t>
            </a:r>
          </a:p>
          <a:p>
            <a:pPr marL="342900" indent="-342900">
              <a:buFont typeface="Arial" panose="020B0604020202020204" pitchFamily="34" charset="0"/>
              <a:buChar char="•"/>
            </a:pPr>
            <a:r>
              <a:rPr lang="en-US" dirty="0"/>
              <a:t>The court reasoned that the defendant’s use of the CANDYLAND mark and trade name caused irreparable damage.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224467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50165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6318250" y="1373188"/>
            <a:ext cx="503555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8388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2887639"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4134608" y="1419225"/>
            <a:ext cx="3085058" cy="462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A16AC7A5-8F13-4E24-B192-71194EDC8DA2}"/>
              </a:ext>
            </a:extLst>
          </p:cNvPr>
          <p:cNvSpPr>
            <a:spLocks noGrp="1"/>
          </p:cNvSpPr>
          <p:nvPr>
            <p:ph sz="quarter" idx="12"/>
          </p:nvPr>
        </p:nvSpPr>
        <p:spPr>
          <a:xfrm>
            <a:off x="7561263" y="1419225"/>
            <a:ext cx="3792537"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21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14" r:id="rId5"/>
    <p:sldLayoutId id="2147483718" r:id="rId6"/>
    <p:sldLayoutId id="2147483724" r:id="rId7"/>
    <p:sldLayoutId id="2147483725" r:id="rId8"/>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9.png"/><Relationship Id="rId4" Type="http://schemas.microsoft.com/office/2017/04/relationships/track" Target="../media/track1.vtt"/></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8</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Internet Law, Social Media, and Privacy</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C93874-464C-4182-A8C0-10E9AB00E2D2}"/>
              </a:ext>
            </a:extLst>
          </p:cNvPr>
          <p:cNvSpPr>
            <a:spLocks noGrp="1"/>
          </p:cNvSpPr>
          <p:nvPr>
            <p:ph type="title"/>
          </p:nvPr>
        </p:nvSpPr>
        <p:spPr/>
        <p:txBody>
          <a:bodyPr/>
          <a:lstStyle/>
          <a:p>
            <a:r>
              <a:rPr lang="en-US" dirty="0"/>
              <a:t>Trademark Dilution in the Online World</a:t>
            </a:r>
            <a:endParaRPr lang="en-IN" dirty="0"/>
          </a:p>
        </p:txBody>
      </p:sp>
      <p:sp>
        <p:nvSpPr>
          <p:cNvPr id="10" name="Text Placeholder 9">
            <a:extLst>
              <a:ext uri="{FF2B5EF4-FFF2-40B4-BE49-F238E27FC236}">
                <a16:creationId xmlns:a16="http://schemas.microsoft.com/office/drawing/2014/main" id="{1938DA36-DE9F-4AFC-A674-3002C114F1B5}"/>
              </a:ext>
            </a:extLst>
          </p:cNvPr>
          <p:cNvSpPr>
            <a:spLocks noGrp="1"/>
          </p:cNvSpPr>
          <p:nvPr>
            <p:ph type="body" sz="quarter" idx="17"/>
          </p:nvPr>
        </p:nvSpPr>
        <p:spPr/>
        <p:txBody>
          <a:bodyPr/>
          <a:lstStyle/>
          <a:p>
            <a:r>
              <a:rPr lang="en-US" dirty="0"/>
              <a:t>Claim of trademark dilution does not require proof consumers are likely to be confused by a connection between unauthorized use and the mark.</a:t>
            </a:r>
          </a:p>
          <a:p>
            <a:r>
              <a:rPr lang="en-US" dirty="0"/>
              <a:t>For Discussion: Do you believe that proof of consumer confusion should be required? Why, or why not?</a:t>
            </a:r>
          </a:p>
        </p:txBody>
      </p:sp>
      <p:pic>
        <p:nvPicPr>
          <p:cNvPr id="11" name="Graphic 10">
            <a:extLst>
              <a:ext uri="{FF2B5EF4-FFF2-40B4-BE49-F238E27FC236}">
                <a16:creationId xmlns:a16="http://schemas.microsoft.com/office/drawing/2014/main" id="{214FF21E-D894-41BC-836A-B1F2A49600E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0330" y="4102041"/>
            <a:ext cx="1591340" cy="1591340"/>
          </a:xfrm>
          <a:prstGeom prst="rect">
            <a:avLst/>
          </a:prstGeom>
        </p:spPr>
      </p:pic>
    </p:spTree>
    <p:extLst>
      <p:ext uri="{BB962C8B-B14F-4D97-AF65-F5344CB8AC3E}">
        <p14:creationId xmlns:p14="http://schemas.microsoft.com/office/powerpoint/2010/main" val="343551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7724AB-3710-4CFF-A36E-92F654C192D6}"/>
              </a:ext>
            </a:extLst>
          </p:cNvPr>
          <p:cNvSpPr>
            <a:spLocks noGrp="1"/>
          </p:cNvSpPr>
          <p:nvPr>
            <p:ph type="title"/>
          </p:nvPr>
        </p:nvSpPr>
        <p:spPr>
          <a:xfrm>
            <a:off x="312420" y="365125"/>
            <a:ext cx="11567160" cy="672105"/>
          </a:xfrm>
        </p:spPr>
        <p:txBody>
          <a:bodyPr/>
          <a:lstStyle/>
          <a:p>
            <a:r>
              <a:rPr lang="en-US" i="1" dirty="0"/>
              <a:t>Hasbro, Inc. v. Internet Entertainment Group, Ltd.</a:t>
            </a:r>
            <a:endParaRPr lang="en-IN" i="1" dirty="0"/>
          </a:p>
        </p:txBody>
      </p:sp>
      <p:sp>
        <p:nvSpPr>
          <p:cNvPr id="10" name="Text Placeholder 9">
            <a:extLst>
              <a:ext uri="{FF2B5EF4-FFF2-40B4-BE49-F238E27FC236}">
                <a16:creationId xmlns:a16="http://schemas.microsoft.com/office/drawing/2014/main" id="{82BB0319-F418-4974-8DA6-D63906B2FC22}"/>
              </a:ext>
            </a:extLst>
          </p:cNvPr>
          <p:cNvSpPr>
            <a:spLocks noGrp="1"/>
          </p:cNvSpPr>
          <p:nvPr>
            <p:ph type="body" sz="quarter" idx="17"/>
          </p:nvPr>
        </p:nvSpPr>
        <p:spPr/>
        <p:txBody>
          <a:bodyPr/>
          <a:lstStyle/>
          <a:p>
            <a:r>
              <a:rPr lang="en-US" dirty="0"/>
              <a:t>Hasbro, Inc. is the maker of Candy Land, a children’s board game, and owns the Candy Land trademark.</a:t>
            </a:r>
          </a:p>
          <a:p>
            <a:r>
              <a:rPr lang="en-US" dirty="0"/>
              <a:t>Defendants Brian </a:t>
            </a:r>
            <a:r>
              <a:rPr lang="en-US" dirty="0" err="1"/>
              <a:t>Cartwell</a:t>
            </a:r>
            <a:r>
              <a:rPr lang="en-US" dirty="0"/>
              <a:t> and the Internet Entertainment Group used candyland.com as a domain name for a sexually explicit Internet site. </a:t>
            </a:r>
          </a:p>
          <a:p>
            <a:r>
              <a:rPr lang="en-US" dirty="0"/>
              <a:t>Did the defendant’s use of the word </a:t>
            </a:r>
            <a:r>
              <a:rPr lang="en-US" dirty="0" err="1"/>
              <a:t>candyland</a:t>
            </a:r>
            <a:r>
              <a:rPr lang="en-US" dirty="0"/>
              <a:t> violate Hasbro’s trademark rights?</a:t>
            </a:r>
          </a:p>
        </p:txBody>
      </p:sp>
    </p:spTree>
    <p:extLst>
      <p:ext uri="{BB962C8B-B14F-4D97-AF65-F5344CB8AC3E}">
        <p14:creationId xmlns:p14="http://schemas.microsoft.com/office/powerpoint/2010/main" val="129937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F8101D-1B62-4D30-8C0C-73BCA33178F8}"/>
              </a:ext>
            </a:extLst>
          </p:cNvPr>
          <p:cNvSpPr>
            <a:spLocks noGrp="1"/>
          </p:cNvSpPr>
          <p:nvPr>
            <p:ph type="title"/>
          </p:nvPr>
        </p:nvSpPr>
        <p:spPr>
          <a:xfrm>
            <a:off x="666093" y="365125"/>
            <a:ext cx="10859814" cy="672105"/>
          </a:xfrm>
        </p:spPr>
        <p:txBody>
          <a:bodyPr/>
          <a:lstStyle/>
          <a:p>
            <a:r>
              <a:rPr lang="en-US" i="1" dirty="0"/>
              <a:t>Hasbro, Inc. v. Internet Entertainment Group, Ltd. </a:t>
            </a:r>
            <a:r>
              <a:rPr lang="en-US" dirty="0"/>
              <a:t>Polling Question</a:t>
            </a:r>
            <a:endParaRPr lang="en-IN" dirty="0"/>
          </a:p>
        </p:txBody>
      </p:sp>
      <p:sp>
        <p:nvSpPr>
          <p:cNvPr id="10" name="Text Placeholder 9">
            <a:extLst>
              <a:ext uri="{FF2B5EF4-FFF2-40B4-BE49-F238E27FC236}">
                <a16:creationId xmlns:a16="http://schemas.microsoft.com/office/drawing/2014/main" id="{4714ABC2-71A6-43FF-8DDE-B8BD72E0D3AC}"/>
              </a:ext>
            </a:extLst>
          </p:cNvPr>
          <p:cNvSpPr>
            <a:spLocks noGrp="1"/>
          </p:cNvSpPr>
          <p:nvPr>
            <p:ph type="body" sz="quarter" idx="17"/>
          </p:nvPr>
        </p:nvSpPr>
        <p:spPr/>
        <p:txBody>
          <a:bodyPr/>
          <a:lstStyle/>
          <a:p>
            <a:pPr marL="0" indent="0">
              <a:buNone/>
            </a:pPr>
            <a:r>
              <a:rPr lang="en-US" dirty="0"/>
              <a:t>Do you think the decision would have different if the candyland.com website had not been sexually explicit?</a:t>
            </a:r>
          </a:p>
          <a:p>
            <a:pPr algn="ctr">
              <a:buFont typeface="Wingdings" panose="05000000000000000000" pitchFamily="2" charset="2"/>
              <a:buChar char="q"/>
            </a:pPr>
            <a:r>
              <a:rPr lang="en-US" dirty="0"/>
              <a:t>Yes</a:t>
            </a:r>
          </a:p>
          <a:p>
            <a:pPr algn="ctr">
              <a:spcAft>
                <a:spcPts val="1800"/>
              </a:spcAft>
              <a:buFont typeface="Wingdings" panose="05000000000000000000" pitchFamily="2" charset="2"/>
              <a:buChar char="q"/>
            </a:pPr>
            <a:r>
              <a:rPr lang="en-US" dirty="0"/>
              <a:t>No</a:t>
            </a:r>
          </a:p>
          <a:p>
            <a:pPr marL="0" indent="0">
              <a:buNone/>
            </a:pPr>
            <a:r>
              <a:rPr lang="en-US" dirty="0"/>
              <a:t>Explain your reasoning to another person or classmate.</a:t>
            </a:r>
          </a:p>
        </p:txBody>
      </p:sp>
    </p:spTree>
    <p:extLst>
      <p:ext uri="{BB962C8B-B14F-4D97-AF65-F5344CB8AC3E}">
        <p14:creationId xmlns:p14="http://schemas.microsoft.com/office/powerpoint/2010/main" val="105592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a:t>Licensing</a:t>
            </a:r>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r>
              <a:rPr lang="en-US" dirty="0"/>
              <a:t>A company may permit another party to use a trademark under a license. </a:t>
            </a:r>
          </a:p>
          <a:p>
            <a:r>
              <a:rPr lang="en-US" dirty="0"/>
              <a:t>A licensor might grant a license allowing its trademark to be used as part of a domain name.</a:t>
            </a:r>
          </a:p>
          <a:p>
            <a:r>
              <a:rPr lang="en-US" dirty="0"/>
              <a:t>Licenses frequently include restrictions that prohibit licensees from sharing the file, and using it to create similar software applications.</a:t>
            </a:r>
          </a:p>
        </p:txBody>
      </p:sp>
    </p:spTree>
    <p:extLst>
      <p:ext uri="{BB962C8B-B14F-4D97-AF65-F5344CB8AC3E}">
        <p14:creationId xmlns:p14="http://schemas.microsoft.com/office/powerpoint/2010/main" val="229118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a:t>Copyrights in Digital Information</a:t>
            </a:r>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r>
              <a:rPr lang="en-US" dirty="0"/>
              <a:t>Copyright is probably most important form of intellectual property protection online. </a:t>
            </a:r>
          </a:p>
          <a:p>
            <a:r>
              <a:rPr lang="en-US" dirty="0"/>
              <a:t>Much of the material on the Internet is copyrighted.</a:t>
            </a:r>
          </a:p>
          <a:p>
            <a:r>
              <a:rPr lang="en-US" dirty="0"/>
              <a:t>For material to be transferred online, it must be copyrighted. </a:t>
            </a:r>
          </a:p>
          <a:p>
            <a:r>
              <a:rPr lang="en-US" dirty="0"/>
              <a:t>Whenever a party downloads software, movies, or music, without authorization, they are violating a copyright.</a:t>
            </a:r>
          </a:p>
        </p:txBody>
      </p:sp>
      <p:pic>
        <p:nvPicPr>
          <p:cNvPr id="4" name="Graphic 3">
            <a:extLst>
              <a:ext uri="{FF2B5EF4-FFF2-40B4-BE49-F238E27FC236}">
                <a16:creationId xmlns:a16="http://schemas.microsoft.com/office/drawing/2014/main" id="{A0C55FBE-C66A-461F-B7E0-E06B156E04C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6596" y="4152972"/>
            <a:ext cx="1738807" cy="1738807"/>
          </a:xfrm>
          <a:prstGeom prst="rect">
            <a:avLst/>
          </a:prstGeom>
        </p:spPr>
      </p:pic>
    </p:spTree>
    <p:extLst>
      <p:ext uri="{BB962C8B-B14F-4D97-AF65-F5344CB8AC3E}">
        <p14:creationId xmlns:p14="http://schemas.microsoft.com/office/powerpoint/2010/main" val="4487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19C3-8B44-4018-84FC-2C2DA3324ECE}"/>
              </a:ext>
            </a:extLst>
          </p:cNvPr>
          <p:cNvSpPr>
            <a:spLocks noGrp="1"/>
          </p:cNvSpPr>
          <p:nvPr>
            <p:ph type="title"/>
          </p:nvPr>
        </p:nvSpPr>
        <p:spPr/>
        <p:txBody>
          <a:bodyPr/>
          <a:lstStyle/>
          <a:p>
            <a:r>
              <a:rPr lang="en-US" dirty="0"/>
              <a:t>Video: Intellectual Property and Social Media</a:t>
            </a:r>
            <a:endParaRPr lang="en-IN" dirty="0"/>
          </a:p>
        </p:txBody>
      </p:sp>
      <p:pic>
        <p:nvPicPr>
          <p:cNvPr id="7" name="Social media" descr="Knowledge Check Video: Intellectual Property and Social Media">
            <a:hlinkClick r:id="" action="ppaction://media"/>
            <a:extLst>
              <a:ext uri="{FF2B5EF4-FFF2-40B4-BE49-F238E27FC236}">
                <a16:creationId xmlns:a16="http://schemas.microsoft.com/office/drawing/2014/main" id="{B35F54D8-7BFF-48D7-8BD1-705B43303957}"/>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A5BA6DEA-CDB6-447A-B2A9-0D98E460CF0E}" label="ip_social_media" lang="" r:embed="rId4"/>
                        </p173:trackLst>
                      </p173:tracksInfo>
                    </p:ext>
                  </p14:extLst>
                </p14:media>
              </p:ext>
            </p:extLst>
          </p:nvPr>
        </p:nvPicPr>
        <p:blipFill>
          <a:blip r:embed="rId5"/>
          <a:stretch>
            <a:fillRect/>
          </a:stretch>
        </p:blipFill>
        <p:spPr>
          <a:xfrm>
            <a:off x="2946800" y="1304937"/>
            <a:ext cx="6298400" cy="4723800"/>
          </a:xfrm>
          <a:prstGeom prst="rect">
            <a:avLst/>
          </a:prstGeom>
        </p:spPr>
      </p:pic>
      <p:graphicFrame>
        <p:nvGraphicFramePr>
          <p:cNvPr id="8" name="Object 7" descr="Intellectual Property and Social Media transcripts">
            <a:extLst>
              <a:ext uri="{FF2B5EF4-FFF2-40B4-BE49-F238E27FC236}">
                <a16:creationId xmlns:a16="http://schemas.microsoft.com/office/drawing/2014/main" id="{6B38A0C6-F03A-4EDF-80F0-39BDCB407D49}"/>
              </a:ext>
            </a:extLst>
          </p:cNvPr>
          <p:cNvGraphicFramePr>
            <a:graphicFrameLocks noChangeAspect="1"/>
          </p:cNvGraphicFramePr>
          <p:nvPr>
            <p:extLst>
              <p:ext uri="{D42A27DB-BD31-4B8C-83A1-F6EECF244321}">
                <p14:modId xmlns:p14="http://schemas.microsoft.com/office/powerpoint/2010/main" val="2980697928"/>
              </p:ext>
            </p:extLst>
          </p:nvPr>
        </p:nvGraphicFramePr>
        <p:xfrm>
          <a:off x="9934354" y="2895312"/>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934354" y="28953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7719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4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0C0C9E-7C32-4229-BE25-2D4F564B591B}"/>
              </a:ext>
            </a:extLst>
          </p:cNvPr>
          <p:cNvSpPr>
            <a:spLocks noGrp="1"/>
          </p:cNvSpPr>
          <p:nvPr>
            <p:ph type="title"/>
          </p:nvPr>
        </p:nvSpPr>
        <p:spPr/>
        <p:txBody>
          <a:bodyPr/>
          <a:lstStyle/>
          <a:p>
            <a:r>
              <a:rPr lang="en-IN" dirty="0"/>
              <a:t>Knowledge Check Video Question</a:t>
            </a:r>
          </a:p>
        </p:txBody>
      </p:sp>
      <p:sp>
        <p:nvSpPr>
          <p:cNvPr id="10" name="Text Placeholder 9">
            <a:extLst>
              <a:ext uri="{FF2B5EF4-FFF2-40B4-BE49-F238E27FC236}">
                <a16:creationId xmlns:a16="http://schemas.microsoft.com/office/drawing/2014/main" id="{249432B5-B785-4EFE-9390-371D58AA67E7}"/>
              </a:ext>
            </a:extLst>
          </p:cNvPr>
          <p:cNvSpPr>
            <a:spLocks noGrp="1"/>
          </p:cNvSpPr>
          <p:nvPr>
            <p:ph type="body" sz="quarter" idx="17"/>
          </p:nvPr>
        </p:nvSpPr>
        <p:spPr/>
        <p:txBody>
          <a:bodyPr/>
          <a:lstStyle/>
          <a:p>
            <a:pPr marL="0" indent="0">
              <a:buNone/>
            </a:pPr>
            <a:r>
              <a:rPr lang="en-US" dirty="0">
                <a:solidFill>
                  <a:srgbClr val="006298"/>
                </a:solidFill>
              </a:rPr>
              <a:t>When using a social networking site like Facebook, we are not only interacting with friends, but also intersecting with law, policy, digital copyrights, culture, and ethics.</a:t>
            </a:r>
          </a:p>
          <a:p>
            <a:pPr algn="ctr">
              <a:buFont typeface="Wingdings" panose="05000000000000000000" pitchFamily="2" charset="2"/>
              <a:buChar char="q"/>
            </a:pPr>
            <a:r>
              <a:rPr lang="en-US" dirty="0">
                <a:solidFill>
                  <a:srgbClr val="006298"/>
                </a:solidFill>
              </a:rPr>
              <a:t>True</a:t>
            </a:r>
          </a:p>
          <a:p>
            <a:pPr algn="ctr">
              <a:buFont typeface="Wingdings" panose="05000000000000000000" pitchFamily="2" charset="2"/>
              <a:buChar char="q"/>
            </a:pPr>
            <a:r>
              <a:rPr lang="en-US" dirty="0">
                <a:solidFill>
                  <a:srgbClr val="006298"/>
                </a:solidFill>
              </a:rPr>
              <a:t>False</a:t>
            </a:r>
          </a:p>
        </p:txBody>
      </p:sp>
    </p:spTree>
    <p:extLst>
      <p:ext uri="{BB962C8B-B14F-4D97-AF65-F5344CB8AC3E}">
        <p14:creationId xmlns:p14="http://schemas.microsoft.com/office/powerpoint/2010/main" val="136541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E28B55-D7AE-4E23-90B2-2246D84F538E}"/>
              </a:ext>
            </a:extLst>
          </p:cNvPr>
          <p:cNvSpPr>
            <a:spLocks noGrp="1"/>
          </p:cNvSpPr>
          <p:nvPr>
            <p:ph type="title"/>
          </p:nvPr>
        </p:nvSpPr>
        <p:spPr/>
        <p:txBody>
          <a:bodyPr/>
          <a:lstStyle/>
          <a:p>
            <a:r>
              <a:rPr lang="en-US" dirty="0"/>
              <a:t>Video Debrief: Intellectual Property and Social Media</a:t>
            </a:r>
            <a:endParaRPr lang="en-IN" dirty="0"/>
          </a:p>
        </p:txBody>
      </p:sp>
      <p:sp>
        <p:nvSpPr>
          <p:cNvPr id="10" name="Text Placeholder 9">
            <a:extLst>
              <a:ext uri="{FF2B5EF4-FFF2-40B4-BE49-F238E27FC236}">
                <a16:creationId xmlns:a16="http://schemas.microsoft.com/office/drawing/2014/main" id="{DACB06E0-9C0B-4E22-9AB2-0360860A41E0}"/>
              </a:ext>
            </a:extLst>
          </p:cNvPr>
          <p:cNvSpPr>
            <a:spLocks noGrp="1"/>
          </p:cNvSpPr>
          <p:nvPr>
            <p:ph type="body" sz="quarter" idx="17"/>
          </p:nvPr>
        </p:nvSpPr>
        <p:spPr/>
        <p:txBody>
          <a:bodyPr/>
          <a:lstStyle/>
          <a:p>
            <a:pPr marL="0" indent="0">
              <a:buNone/>
            </a:pPr>
            <a:r>
              <a:rPr lang="en-US" dirty="0"/>
              <a:t>List and describe key aspects that have developed to address issues related to social media.</a:t>
            </a:r>
          </a:p>
        </p:txBody>
      </p:sp>
    </p:spTree>
    <p:extLst>
      <p:ext uri="{BB962C8B-B14F-4D97-AF65-F5344CB8AC3E}">
        <p14:creationId xmlns:p14="http://schemas.microsoft.com/office/powerpoint/2010/main" val="141061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8C7D29-2883-4E3E-9D8A-0B6F379C4463}"/>
              </a:ext>
            </a:extLst>
          </p:cNvPr>
          <p:cNvSpPr>
            <a:spLocks noGrp="1"/>
          </p:cNvSpPr>
          <p:nvPr>
            <p:ph type="title"/>
          </p:nvPr>
        </p:nvSpPr>
        <p:spPr/>
        <p:txBody>
          <a:bodyPr/>
          <a:lstStyle/>
          <a:p>
            <a:r>
              <a:rPr lang="en-IN" dirty="0"/>
              <a:t>Copyright Infringement</a:t>
            </a:r>
          </a:p>
        </p:txBody>
      </p:sp>
      <p:sp>
        <p:nvSpPr>
          <p:cNvPr id="10" name="Content Placeholder 9">
            <a:extLst>
              <a:ext uri="{FF2B5EF4-FFF2-40B4-BE49-F238E27FC236}">
                <a16:creationId xmlns:a16="http://schemas.microsoft.com/office/drawing/2014/main" id="{F64F92CF-C270-4059-9102-8E52B2FC84D0}"/>
              </a:ext>
            </a:extLst>
          </p:cNvPr>
          <p:cNvSpPr>
            <a:spLocks noGrp="1"/>
          </p:cNvSpPr>
          <p:nvPr>
            <p:ph sz="quarter" idx="10"/>
          </p:nvPr>
        </p:nvSpPr>
        <p:spPr>
          <a:xfrm>
            <a:off x="838200" y="1419225"/>
            <a:ext cx="5480050" cy="4625975"/>
          </a:xfrm>
        </p:spPr>
        <p:txBody>
          <a:bodyPr/>
          <a:lstStyle/>
          <a:p>
            <a:pPr marL="342900" indent="-342900">
              <a:lnSpc>
                <a:spcPct val="100000"/>
              </a:lnSpc>
              <a:spcBef>
                <a:spcPts val="624"/>
              </a:spcBef>
              <a:buClr>
                <a:srgbClr val="004A78"/>
              </a:buClr>
              <a:buFont typeface="Arial" panose="020B0604020202020204" pitchFamily="34" charset="0"/>
              <a:buChar char="•"/>
            </a:pPr>
            <a:r>
              <a:rPr lang="en-US" sz="2600" dirty="0"/>
              <a:t>Technology has vastly increased potential for copyright infringement.</a:t>
            </a:r>
          </a:p>
          <a:p>
            <a:pPr marL="342900" indent="-342900">
              <a:lnSpc>
                <a:spcPct val="100000"/>
              </a:lnSpc>
              <a:spcBef>
                <a:spcPts val="624"/>
              </a:spcBef>
              <a:buClr>
                <a:srgbClr val="004A78"/>
              </a:buClr>
              <a:buFont typeface="Arial" panose="020B0604020202020204" pitchFamily="34" charset="0"/>
              <a:buChar char="•"/>
            </a:pPr>
            <a:r>
              <a:rPr lang="en-US" sz="2600" dirty="0"/>
              <a:t>Even using a small portion of a copyrighted sound recording constitutes an infringement.</a:t>
            </a:r>
          </a:p>
          <a:p>
            <a:pPr marL="342900" indent="-342900">
              <a:lnSpc>
                <a:spcPct val="100000"/>
              </a:lnSpc>
              <a:spcBef>
                <a:spcPts val="624"/>
              </a:spcBef>
              <a:buClr>
                <a:srgbClr val="004A78"/>
              </a:buClr>
              <a:buFont typeface="Arial" panose="020B0604020202020204" pitchFamily="34" charset="0"/>
              <a:buChar char="•"/>
            </a:pPr>
            <a:r>
              <a:rPr lang="en-US" sz="2600" dirty="0"/>
              <a:t>Criminal liability is possible for the piracy of copyrighted materials. even if infringer does not realize a profit.</a:t>
            </a:r>
          </a:p>
        </p:txBody>
      </p:sp>
      <p:sp>
        <p:nvSpPr>
          <p:cNvPr id="11" name="Content Placeholder 10">
            <a:extLst>
              <a:ext uri="{FF2B5EF4-FFF2-40B4-BE49-F238E27FC236}">
                <a16:creationId xmlns:a16="http://schemas.microsoft.com/office/drawing/2014/main" id="{45F8D9D7-CAB7-43CD-94A9-96761D3B9182}"/>
              </a:ext>
            </a:extLst>
          </p:cNvPr>
          <p:cNvSpPr>
            <a:spLocks noGrp="1"/>
          </p:cNvSpPr>
          <p:nvPr>
            <p:ph sz="quarter" idx="11"/>
          </p:nvPr>
        </p:nvSpPr>
        <p:spPr>
          <a:xfrm>
            <a:off x="6602028" y="1930632"/>
            <a:ext cx="5035550" cy="917671"/>
          </a:xfrm>
          <a:ln>
            <a:prstDash val="solid"/>
          </a:ln>
        </p:spPr>
        <p:txBody>
          <a:bodyPr/>
          <a:lstStyle/>
          <a:p>
            <a:pPr algn="ctr">
              <a:lnSpc>
                <a:spcPct val="100000"/>
              </a:lnSpc>
            </a:pPr>
            <a:r>
              <a:rPr lang="en-US" sz="2000" b="1" dirty="0"/>
              <a:t>Spotlight Case Example 8.6 </a:t>
            </a:r>
            <a:r>
              <a:rPr lang="en-US" sz="2000" b="1" i="1" dirty="0"/>
              <a:t>Lenz v. Universal Music Group </a:t>
            </a:r>
            <a:r>
              <a:rPr lang="en-US" sz="2000" b="1" dirty="0"/>
              <a:t>(2015)</a:t>
            </a:r>
          </a:p>
        </p:txBody>
      </p:sp>
    </p:spTree>
    <p:extLst>
      <p:ext uri="{BB962C8B-B14F-4D97-AF65-F5344CB8AC3E}">
        <p14:creationId xmlns:p14="http://schemas.microsoft.com/office/powerpoint/2010/main" val="420211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0EE7D-7493-4AA0-84FD-A8DA77BC6E42}"/>
              </a:ext>
            </a:extLst>
          </p:cNvPr>
          <p:cNvSpPr>
            <a:spLocks noGrp="1"/>
          </p:cNvSpPr>
          <p:nvPr>
            <p:ph type="title"/>
          </p:nvPr>
        </p:nvSpPr>
        <p:spPr/>
        <p:txBody>
          <a:bodyPr/>
          <a:lstStyle/>
          <a:p>
            <a:r>
              <a:rPr lang="en-IN" dirty="0"/>
              <a:t>File-Sharing Technology</a:t>
            </a:r>
          </a:p>
        </p:txBody>
      </p:sp>
      <p:sp>
        <p:nvSpPr>
          <p:cNvPr id="6" name="Content Placeholder 5">
            <a:extLst>
              <a:ext uri="{FF2B5EF4-FFF2-40B4-BE49-F238E27FC236}">
                <a16:creationId xmlns:a16="http://schemas.microsoft.com/office/drawing/2014/main" id="{3F73554D-8E87-47E0-8A96-ADCE75E431D4}"/>
              </a:ext>
            </a:extLst>
          </p:cNvPr>
          <p:cNvSpPr>
            <a:spLocks noGrp="1"/>
          </p:cNvSpPr>
          <p:nvPr>
            <p:ph sz="quarter" idx="10"/>
          </p:nvPr>
        </p:nvSpPr>
        <p:spPr>
          <a:xfrm>
            <a:off x="640782" y="1419225"/>
            <a:ext cx="3085057" cy="4625975"/>
          </a:xfrm>
        </p:spPr>
        <p:txBody>
          <a:bodyPr/>
          <a:lstStyle/>
          <a:p>
            <a:pPr>
              <a:lnSpc>
                <a:spcPct val="100000"/>
              </a:lnSpc>
              <a:spcBef>
                <a:spcPts val="624"/>
              </a:spcBef>
            </a:pPr>
            <a:r>
              <a:rPr lang="en-US" sz="2600" b="1" dirty="0"/>
              <a:t>Methods of File-Sharing</a:t>
            </a:r>
          </a:p>
          <a:p>
            <a:pPr marL="457200" indent="-457200">
              <a:lnSpc>
                <a:spcPct val="100000"/>
              </a:lnSpc>
              <a:spcBef>
                <a:spcPts val="624"/>
              </a:spcBef>
              <a:buClr>
                <a:srgbClr val="004A78"/>
              </a:buClr>
              <a:buFont typeface="Arial" panose="020B0604020202020204" pitchFamily="34" charset="0"/>
              <a:buChar char="•"/>
            </a:pPr>
            <a:r>
              <a:rPr lang="en-US" sz="2600" dirty="0"/>
              <a:t>Peer-to-peer (P2P) Networking </a:t>
            </a:r>
          </a:p>
          <a:p>
            <a:pPr marL="457200" indent="-457200">
              <a:lnSpc>
                <a:spcPct val="100000"/>
              </a:lnSpc>
              <a:spcBef>
                <a:spcPts val="624"/>
              </a:spcBef>
              <a:buClr>
                <a:srgbClr val="004A78"/>
              </a:buClr>
              <a:buFont typeface="Arial" panose="020B0604020202020204" pitchFamily="34" charset="0"/>
              <a:buChar char="•"/>
            </a:pPr>
            <a:r>
              <a:rPr lang="en-US" sz="2600" dirty="0"/>
              <a:t>Cloud Computing</a:t>
            </a:r>
          </a:p>
        </p:txBody>
      </p:sp>
      <p:sp>
        <p:nvSpPr>
          <p:cNvPr id="7" name="Content Placeholder 6">
            <a:extLst>
              <a:ext uri="{FF2B5EF4-FFF2-40B4-BE49-F238E27FC236}">
                <a16:creationId xmlns:a16="http://schemas.microsoft.com/office/drawing/2014/main" id="{B140D873-5DDE-4F68-87CD-3D2DB2CC3D0E}"/>
              </a:ext>
            </a:extLst>
          </p:cNvPr>
          <p:cNvSpPr>
            <a:spLocks noGrp="1"/>
          </p:cNvSpPr>
          <p:nvPr>
            <p:ph sz="quarter" idx="11"/>
          </p:nvPr>
        </p:nvSpPr>
        <p:spPr/>
        <p:txBody>
          <a:bodyPr/>
          <a:lstStyle/>
          <a:p>
            <a:pPr>
              <a:lnSpc>
                <a:spcPct val="100000"/>
              </a:lnSpc>
              <a:spcBef>
                <a:spcPts val="624"/>
              </a:spcBef>
            </a:pPr>
            <a:r>
              <a:rPr lang="en-US" sz="2400" b="1" dirty="0"/>
              <a:t>BitTorrent Protocol </a:t>
            </a:r>
          </a:p>
          <a:p>
            <a:pPr marL="342900" indent="-342900">
              <a:lnSpc>
                <a:spcPct val="100000"/>
              </a:lnSpc>
              <a:spcBef>
                <a:spcPts val="624"/>
              </a:spcBef>
              <a:buClr>
                <a:srgbClr val="004A78"/>
              </a:buClr>
              <a:buFont typeface="Arial" panose="020B0604020202020204" pitchFamily="34" charset="0"/>
              <a:buChar char="•"/>
            </a:pPr>
            <a:r>
              <a:rPr lang="en-US" sz="2400" dirty="0"/>
              <a:t>Used for sharing recorded music files </a:t>
            </a:r>
          </a:p>
          <a:p>
            <a:pPr marL="342900" indent="-342900">
              <a:lnSpc>
                <a:spcPct val="100000"/>
              </a:lnSpc>
              <a:spcBef>
                <a:spcPts val="624"/>
              </a:spcBef>
              <a:buClr>
                <a:srgbClr val="004A78"/>
              </a:buClr>
              <a:buFont typeface="Arial" panose="020B0604020202020204" pitchFamily="34" charset="0"/>
              <a:buChar char="•"/>
            </a:pPr>
            <a:r>
              <a:rPr lang="en-US" sz="2400" dirty="0"/>
              <a:t>Most popular method P2P file sharing in the world</a:t>
            </a:r>
          </a:p>
          <a:p>
            <a:pPr marL="342900" indent="-342900">
              <a:lnSpc>
                <a:spcPct val="100000"/>
              </a:lnSpc>
              <a:spcBef>
                <a:spcPts val="624"/>
              </a:spcBef>
              <a:buClr>
                <a:srgbClr val="004A78"/>
              </a:buClr>
              <a:buFont typeface="Arial" panose="020B0604020202020204" pitchFamily="34" charset="0"/>
              <a:buChar char="•"/>
            </a:pPr>
            <a:r>
              <a:rPr lang="en-US" sz="2400" dirty="0"/>
              <a:t>Has lots of copyright issues because artists lose royalties and revenues</a:t>
            </a:r>
          </a:p>
        </p:txBody>
      </p:sp>
      <p:sp>
        <p:nvSpPr>
          <p:cNvPr id="8" name="Content Placeholder 7">
            <a:extLst>
              <a:ext uri="{FF2B5EF4-FFF2-40B4-BE49-F238E27FC236}">
                <a16:creationId xmlns:a16="http://schemas.microsoft.com/office/drawing/2014/main" id="{8AEDF2BA-A1CF-4C35-90F6-8CDC7B319B16}"/>
              </a:ext>
            </a:extLst>
          </p:cNvPr>
          <p:cNvSpPr>
            <a:spLocks noGrp="1"/>
          </p:cNvSpPr>
          <p:nvPr>
            <p:ph sz="quarter" idx="12"/>
          </p:nvPr>
        </p:nvSpPr>
        <p:spPr/>
        <p:txBody>
          <a:bodyPr/>
          <a:lstStyle/>
          <a:p>
            <a:pPr>
              <a:lnSpc>
                <a:spcPct val="100000"/>
              </a:lnSpc>
              <a:spcBef>
                <a:spcPts val="624"/>
              </a:spcBef>
            </a:pPr>
            <a:r>
              <a:rPr lang="en-US" sz="2600" b="1" dirty="0"/>
              <a:t>Pirated Movies and Television</a:t>
            </a:r>
          </a:p>
          <a:p>
            <a:pPr marL="457200" indent="-457200">
              <a:lnSpc>
                <a:spcPct val="100000"/>
              </a:lnSpc>
              <a:spcBef>
                <a:spcPts val="624"/>
              </a:spcBef>
              <a:buClr>
                <a:srgbClr val="004A78"/>
              </a:buClr>
              <a:buFont typeface="Arial" panose="020B0604020202020204" pitchFamily="34" charset="0"/>
              <a:buChar char="•"/>
            </a:pPr>
            <a:r>
              <a:rPr lang="en-US" sz="2600" dirty="0"/>
              <a:t>The motion picture industry loses significant amounts of revenue from pirated DVDs</a:t>
            </a:r>
          </a:p>
          <a:p>
            <a:pPr marL="457200" indent="-457200">
              <a:lnSpc>
                <a:spcPct val="100000"/>
              </a:lnSpc>
              <a:spcBef>
                <a:spcPts val="624"/>
              </a:spcBef>
              <a:buClr>
                <a:srgbClr val="004A78"/>
              </a:buClr>
              <a:buFont typeface="Arial" panose="020B0604020202020204" pitchFamily="34" charset="0"/>
              <a:buChar char="•"/>
            </a:pPr>
            <a:r>
              <a:rPr lang="en-US" sz="2600" dirty="0"/>
              <a:t>Popcorn Time: BitTorrent site offering streaming services of pirated movies</a:t>
            </a:r>
          </a:p>
        </p:txBody>
      </p:sp>
    </p:spTree>
    <p:extLst>
      <p:ext uri="{BB962C8B-B14F-4D97-AF65-F5344CB8AC3E}">
        <p14:creationId xmlns:p14="http://schemas.microsoft.com/office/powerpoint/2010/main" val="66159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fontScale="92500" lnSpcReduction="10000"/>
          </a:bodyPr>
          <a:lstStyle/>
          <a:p>
            <a:pPr marL="0" indent="0">
              <a:lnSpc>
                <a:spcPct val="100000"/>
              </a:lnSpc>
              <a:buNone/>
            </a:pPr>
            <a:r>
              <a:rPr lang="en-US" sz="2800" dirty="0"/>
              <a:t>By the end of this chapter, you will be able to: </a:t>
            </a:r>
          </a:p>
          <a:p>
            <a:r>
              <a:rPr lang="en-US" sz="2800" dirty="0"/>
              <a:t>Identify potential torts related to the use of the internet.</a:t>
            </a:r>
          </a:p>
          <a:p>
            <a:r>
              <a:rPr lang="en-US" sz="2800" dirty="0"/>
              <a:t>Identify when user generated content may be regulated.</a:t>
            </a:r>
          </a:p>
          <a:p>
            <a:r>
              <a:rPr lang="en-US" sz="2800" dirty="0"/>
              <a:t>Describe the rights and duties of internet service providers.</a:t>
            </a:r>
          </a:p>
          <a:p>
            <a:r>
              <a:rPr lang="en-US" sz="2800" dirty="0"/>
              <a:t>Explain when law enforcement may access a user's social media content.</a:t>
            </a:r>
          </a:p>
          <a:p>
            <a:r>
              <a:rPr lang="en-US" sz="2800" dirty="0"/>
              <a:t>Explain when an employer may access an employee's social media content.</a:t>
            </a:r>
          </a:p>
          <a:p>
            <a:r>
              <a:rPr lang="en-US" sz="2800" dirty="0"/>
              <a:t>Describe how unsolicited electronic communications are regulated under federal law.</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7FF92-1F74-4FDB-9DFF-5A115514C999}"/>
              </a:ext>
            </a:extLst>
          </p:cNvPr>
          <p:cNvSpPr>
            <a:spLocks noGrp="1"/>
          </p:cNvSpPr>
          <p:nvPr>
            <p:ph type="title"/>
          </p:nvPr>
        </p:nvSpPr>
        <p:spPr/>
        <p:txBody>
          <a:bodyPr/>
          <a:lstStyle/>
          <a:p>
            <a:r>
              <a:rPr lang="en-US" dirty="0"/>
              <a:t>Discussion</a:t>
            </a:r>
            <a:endParaRPr lang="en-IN" dirty="0"/>
          </a:p>
        </p:txBody>
      </p:sp>
      <p:sp>
        <p:nvSpPr>
          <p:cNvPr id="6" name="Text Placeholder 5">
            <a:extLst>
              <a:ext uri="{FF2B5EF4-FFF2-40B4-BE49-F238E27FC236}">
                <a16:creationId xmlns:a16="http://schemas.microsoft.com/office/drawing/2014/main" id="{E3DE8AC1-48C1-4A99-97DD-0A54B33F27F5}"/>
              </a:ext>
            </a:extLst>
          </p:cNvPr>
          <p:cNvSpPr>
            <a:spLocks noGrp="1"/>
          </p:cNvSpPr>
          <p:nvPr>
            <p:ph type="body" sz="quarter" idx="17"/>
          </p:nvPr>
        </p:nvSpPr>
        <p:spPr/>
        <p:txBody>
          <a:bodyPr>
            <a:normAutofit/>
          </a:bodyPr>
          <a:lstStyle/>
          <a:p>
            <a:pPr marL="0" indent="0">
              <a:buNone/>
            </a:pPr>
            <a:r>
              <a:rPr lang="en-US" dirty="0"/>
              <a:t>Review the Riot Games, Inc. case described in the </a:t>
            </a:r>
            <a:r>
              <a:rPr lang="en-US" dirty="0">
                <a:solidFill>
                  <a:srgbClr val="006298"/>
                </a:solidFill>
              </a:rPr>
              <a:t>Adapting to the Online Environment </a:t>
            </a:r>
            <a:r>
              <a:rPr lang="en-US" dirty="0"/>
              <a:t>feature.</a:t>
            </a:r>
          </a:p>
          <a:p>
            <a:pPr marL="514350" indent="-514350">
              <a:buFont typeface="+mj-lt"/>
              <a:buAutoNum type="arabicPeriod"/>
            </a:pPr>
            <a:r>
              <a:rPr lang="en-US" dirty="0"/>
              <a:t>Why do you think </a:t>
            </a:r>
            <a:r>
              <a:rPr lang="en-US" dirty="0" err="1"/>
              <a:t>LeagueSharp’s</a:t>
            </a:r>
            <a:r>
              <a:rPr lang="en-US" dirty="0"/>
              <a:t> makers agreed to pay $10 million to Riot Games? </a:t>
            </a:r>
          </a:p>
          <a:p>
            <a:pPr marL="514350" indent="-514350">
              <a:buFont typeface="+mj-lt"/>
              <a:buAutoNum type="arabicPeriod"/>
            </a:pPr>
            <a:r>
              <a:rPr lang="en-US" dirty="0"/>
              <a:t>Do you believe that video gameplay should be protected by U.S. copyright law?</a:t>
            </a:r>
          </a:p>
        </p:txBody>
      </p:sp>
    </p:spTree>
    <p:extLst>
      <p:ext uri="{BB962C8B-B14F-4D97-AF65-F5344CB8AC3E}">
        <p14:creationId xmlns:p14="http://schemas.microsoft.com/office/powerpoint/2010/main" val="2015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18E362-96B6-41DB-AD6A-EF54C265859F}"/>
              </a:ext>
            </a:extLst>
          </p:cNvPr>
          <p:cNvSpPr>
            <a:spLocks noGrp="1"/>
          </p:cNvSpPr>
          <p:nvPr>
            <p:ph type="title"/>
          </p:nvPr>
        </p:nvSpPr>
        <p:spPr/>
        <p:txBody>
          <a:bodyPr/>
          <a:lstStyle/>
          <a:p>
            <a:r>
              <a:rPr lang="en-IN" i="1" dirty="0"/>
              <a:t>BMG Rights Management (US), LLC v. </a:t>
            </a:r>
            <a:br>
              <a:rPr lang="en-IN" i="1" dirty="0"/>
            </a:br>
            <a:r>
              <a:rPr lang="en-IN" i="1" dirty="0"/>
              <a:t>Cox Communications, Inc.</a:t>
            </a:r>
          </a:p>
        </p:txBody>
      </p:sp>
      <p:sp>
        <p:nvSpPr>
          <p:cNvPr id="10" name="Text Placeholder 9">
            <a:extLst>
              <a:ext uri="{FF2B5EF4-FFF2-40B4-BE49-F238E27FC236}">
                <a16:creationId xmlns:a16="http://schemas.microsoft.com/office/drawing/2014/main" id="{BEC0A014-3444-4C6B-84BC-5E978C84519A}"/>
              </a:ext>
            </a:extLst>
          </p:cNvPr>
          <p:cNvSpPr>
            <a:spLocks noGrp="1"/>
          </p:cNvSpPr>
          <p:nvPr>
            <p:ph type="body" sz="quarter" idx="17"/>
          </p:nvPr>
        </p:nvSpPr>
        <p:spPr/>
        <p:txBody>
          <a:bodyPr>
            <a:normAutofit lnSpcReduction="10000"/>
          </a:bodyPr>
          <a:lstStyle/>
          <a:p>
            <a:r>
              <a:rPr lang="en-US" dirty="0"/>
              <a:t>This case involved argument for “contributory copyright infringement.” Cox Communications, Inc. is an Internet service provider (ISP) and some of its subscribers shared copyrighted files without permission, including music files. </a:t>
            </a:r>
          </a:p>
          <a:p>
            <a:r>
              <a:rPr lang="en-US" dirty="0"/>
              <a:t>BMG Rights Management owned copyrights of some of the music shared and sent millions of notices to Cox, alerting it of infringing activity. Cox deleted notices without acting on them, and BMG sued under DMCA.</a:t>
            </a:r>
          </a:p>
          <a:p>
            <a:r>
              <a:rPr lang="en-US" dirty="0"/>
              <a:t>Cox argued that it qualified for a “safe harbor” under DMCA, but the court disagreed. BMG won both district court and appellate court levels.</a:t>
            </a:r>
          </a:p>
        </p:txBody>
      </p:sp>
    </p:spTree>
    <p:extLst>
      <p:ext uri="{BB962C8B-B14F-4D97-AF65-F5344CB8AC3E}">
        <p14:creationId xmlns:p14="http://schemas.microsoft.com/office/powerpoint/2010/main" val="210769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en-IN" i="1" dirty="0"/>
              <a:t>BMG Rights Management (US), LLC v. Cox Communications, Inc. </a:t>
            </a:r>
            <a:r>
              <a:rPr lang="en-IN" dirty="0"/>
              <a:t>Polling Question</a:t>
            </a:r>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a:bodyPr>
          <a:lstStyle/>
          <a:p>
            <a:pPr marL="0" indent="0">
              <a:buNone/>
            </a:pPr>
            <a:r>
              <a:rPr lang="en-US" dirty="0"/>
              <a:t>Should an ISP be liable for copyright infringement by its subscribers, even if it is not aware of the violation?</a:t>
            </a:r>
          </a:p>
          <a:p>
            <a:pPr algn="ctr">
              <a:buFont typeface="Wingdings" panose="05000000000000000000" pitchFamily="2" charset="2"/>
              <a:buChar char="q"/>
            </a:pPr>
            <a:r>
              <a:rPr lang="en-US" dirty="0"/>
              <a:t>Yes</a:t>
            </a:r>
          </a:p>
          <a:p>
            <a:pPr algn="ctr">
              <a:spcAft>
                <a:spcPts val="1800"/>
              </a:spcAft>
              <a:buFont typeface="Wingdings" panose="05000000000000000000" pitchFamily="2" charset="2"/>
              <a:buChar char="q"/>
            </a:pPr>
            <a:r>
              <a:rPr lang="en-US" dirty="0"/>
              <a:t>No</a:t>
            </a:r>
          </a:p>
          <a:p>
            <a:pPr marL="0" indent="0">
              <a:buNone/>
            </a:pPr>
            <a:r>
              <a:rPr lang="en-US" dirty="0"/>
              <a:t>Explain your reasoning to another person or classmate.</a:t>
            </a:r>
          </a:p>
        </p:txBody>
      </p:sp>
    </p:spTree>
    <p:extLst>
      <p:ext uri="{BB962C8B-B14F-4D97-AF65-F5344CB8AC3E}">
        <p14:creationId xmlns:p14="http://schemas.microsoft.com/office/powerpoint/2010/main" val="1753264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en-IN" dirty="0"/>
              <a:t>Social Media</a:t>
            </a:r>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fontScale="92500" lnSpcReduction="10000"/>
          </a:bodyPr>
          <a:lstStyle/>
          <a:p>
            <a:pPr>
              <a:lnSpc>
                <a:spcPct val="110000"/>
              </a:lnSpc>
            </a:pPr>
            <a:r>
              <a:rPr lang="en-US" dirty="0"/>
              <a:t>Social media provides a means by which people create, share, and exchange ideas on the Internet. </a:t>
            </a:r>
          </a:p>
          <a:p>
            <a:pPr lvl="1">
              <a:lnSpc>
                <a:spcPct val="110000"/>
              </a:lnSpc>
            </a:pPr>
            <a:r>
              <a:rPr lang="en-US" dirty="0">
                <a:solidFill>
                  <a:srgbClr val="000000"/>
                </a:solidFill>
              </a:rPr>
              <a:t>Social networking sites include Facebook, LinkedIn, Pinterest, Instagram, Snapchat, and Twitter</a:t>
            </a:r>
          </a:p>
          <a:p>
            <a:pPr>
              <a:lnSpc>
                <a:spcPct val="110000"/>
              </a:lnSpc>
            </a:pPr>
            <a:r>
              <a:rPr lang="en-US" dirty="0"/>
              <a:t>Studies show that Internet users spend more time on social networks than on any other sites.</a:t>
            </a:r>
          </a:p>
          <a:p>
            <a:pPr>
              <a:lnSpc>
                <a:spcPct val="110000"/>
              </a:lnSpc>
            </a:pPr>
            <a:r>
              <a:rPr lang="en-US" dirty="0"/>
              <a:t>Array of legal implications, including:</a:t>
            </a:r>
          </a:p>
          <a:p>
            <a:pPr lvl="1">
              <a:lnSpc>
                <a:spcPct val="110000"/>
              </a:lnSpc>
            </a:pPr>
            <a:r>
              <a:rPr lang="en-US" dirty="0">
                <a:solidFill>
                  <a:srgbClr val="000000"/>
                </a:solidFill>
              </a:rPr>
              <a:t>Impact on litigation as a “smoking gun” in discovery.</a:t>
            </a:r>
          </a:p>
          <a:p>
            <a:pPr lvl="1">
              <a:lnSpc>
                <a:spcPct val="110000"/>
              </a:lnSpc>
            </a:pPr>
            <a:r>
              <a:rPr lang="en-US" dirty="0">
                <a:solidFill>
                  <a:srgbClr val="000000"/>
                </a:solidFill>
              </a:rPr>
              <a:t>Impact on settlement agreements, where violations of confidentiality occur on social media.</a:t>
            </a:r>
          </a:p>
          <a:p>
            <a:pPr lvl="1">
              <a:lnSpc>
                <a:spcPct val="110000"/>
              </a:lnSpc>
            </a:pPr>
            <a:r>
              <a:rPr lang="en-US" dirty="0">
                <a:solidFill>
                  <a:srgbClr val="000000"/>
                </a:solidFill>
              </a:rPr>
              <a:t>Law enforcement using posts to detect criminal activity.</a:t>
            </a:r>
          </a:p>
        </p:txBody>
      </p:sp>
    </p:spTree>
    <p:extLst>
      <p:ext uri="{BB962C8B-B14F-4D97-AF65-F5344CB8AC3E}">
        <p14:creationId xmlns:p14="http://schemas.microsoft.com/office/powerpoint/2010/main" val="1069646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fr-FR" dirty="0"/>
              <a:t>Legal Issues</a:t>
            </a:r>
            <a:endParaRPr lang="en-IN" dirty="0"/>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fontScale="77500" lnSpcReduction="20000"/>
          </a:bodyPr>
          <a:lstStyle/>
          <a:p>
            <a:pPr marL="0" indent="0">
              <a:lnSpc>
                <a:spcPct val="120000"/>
              </a:lnSpc>
              <a:buNone/>
            </a:pPr>
            <a:r>
              <a:rPr lang="en-US" b="1" dirty="0">
                <a:solidFill>
                  <a:srgbClr val="004A78"/>
                </a:solidFill>
              </a:rPr>
              <a:t>Impact on Litigation</a:t>
            </a:r>
          </a:p>
          <a:p>
            <a:pPr>
              <a:lnSpc>
                <a:spcPct val="120000"/>
              </a:lnSpc>
            </a:pPr>
            <a:r>
              <a:rPr lang="en-US" dirty="0"/>
              <a:t>Social media posts included during the discovery in litigation. </a:t>
            </a:r>
            <a:r>
              <a:rPr lang="en-US" b="1" dirty="0"/>
              <a:t>Example 8.8</a:t>
            </a:r>
          </a:p>
          <a:p>
            <a:pPr marL="0" indent="0">
              <a:lnSpc>
                <a:spcPct val="120000"/>
              </a:lnSpc>
              <a:buNone/>
            </a:pPr>
            <a:r>
              <a:rPr lang="en-US" b="1" dirty="0">
                <a:solidFill>
                  <a:srgbClr val="004A78"/>
                </a:solidFill>
              </a:rPr>
              <a:t>Impact on Settlement Agreements </a:t>
            </a:r>
          </a:p>
          <a:p>
            <a:pPr>
              <a:lnSpc>
                <a:spcPct val="120000"/>
              </a:lnSpc>
            </a:pPr>
            <a:r>
              <a:rPr lang="en-US" dirty="0"/>
              <a:t>Social media posts used to invalidate settlement agreements with confidentiality clauses. </a:t>
            </a:r>
            <a:r>
              <a:rPr lang="en-US" b="1" dirty="0"/>
              <a:t>Example 8.9</a:t>
            </a:r>
          </a:p>
          <a:p>
            <a:pPr marL="0" indent="0">
              <a:lnSpc>
                <a:spcPct val="120000"/>
              </a:lnSpc>
              <a:buNone/>
            </a:pPr>
            <a:r>
              <a:rPr lang="en-US" b="1" dirty="0">
                <a:solidFill>
                  <a:srgbClr val="004A78"/>
                </a:solidFill>
              </a:rPr>
              <a:t>Criminal Investigations</a:t>
            </a:r>
          </a:p>
          <a:p>
            <a:pPr>
              <a:lnSpc>
                <a:spcPct val="120000"/>
              </a:lnSpc>
            </a:pPr>
            <a:r>
              <a:rPr lang="en-US" dirty="0"/>
              <a:t>Law enforcement use social media to detect and prosecute criminals, locate suspects, or determine identities. </a:t>
            </a:r>
            <a:r>
              <a:rPr lang="en-US" b="1" dirty="0"/>
              <a:t>Example 8.10</a:t>
            </a:r>
          </a:p>
          <a:p>
            <a:pPr marL="0" indent="0">
              <a:lnSpc>
                <a:spcPct val="120000"/>
              </a:lnSpc>
              <a:buNone/>
            </a:pPr>
            <a:r>
              <a:rPr lang="en-US" b="1" dirty="0">
                <a:solidFill>
                  <a:srgbClr val="004A78"/>
                </a:solidFill>
              </a:rPr>
              <a:t>Administrative Agencies </a:t>
            </a:r>
          </a:p>
          <a:p>
            <a:pPr>
              <a:lnSpc>
                <a:spcPct val="120000"/>
              </a:lnSpc>
            </a:pPr>
            <a:r>
              <a:rPr lang="en-US" dirty="0"/>
              <a:t>Federal regulators use social media posts to investigate illegal activities. </a:t>
            </a:r>
            <a:r>
              <a:rPr lang="en-US" b="1" dirty="0"/>
              <a:t>Example 8.11</a:t>
            </a:r>
          </a:p>
          <a:p>
            <a:pPr marL="0" indent="0">
              <a:lnSpc>
                <a:spcPct val="120000"/>
              </a:lnSpc>
              <a:buNone/>
            </a:pPr>
            <a:r>
              <a:rPr lang="en-US" b="1" dirty="0">
                <a:solidFill>
                  <a:srgbClr val="004A78"/>
                </a:solidFill>
              </a:rPr>
              <a:t>Employers’ Social Media Policies</a:t>
            </a:r>
          </a:p>
          <a:p>
            <a:pPr>
              <a:lnSpc>
                <a:spcPct val="120000"/>
              </a:lnSpc>
            </a:pPr>
            <a:r>
              <a:rPr lang="en-US" dirty="0"/>
              <a:t>Workplace Social Media Policies </a:t>
            </a:r>
            <a:r>
              <a:rPr lang="en-US" b="1" dirty="0"/>
              <a:t>Example 8.12</a:t>
            </a:r>
          </a:p>
        </p:txBody>
      </p:sp>
    </p:spTree>
    <p:extLst>
      <p:ext uri="{BB962C8B-B14F-4D97-AF65-F5344CB8AC3E}">
        <p14:creationId xmlns:p14="http://schemas.microsoft.com/office/powerpoint/2010/main" val="383752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3D1F6C-3A99-454A-B13E-A4303CDE504A}"/>
              </a:ext>
            </a:extLst>
          </p:cNvPr>
          <p:cNvSpPr>
            <a:spLocks noGrp="1"/>
          </p:cNvSpPr>
          <p:nvPr>
            <p:ph type="title"/>
          </p:nvPr>
        </p:nvSpPr>
        <p:spPr/>
        <p:txBody>
          <a:bodyPr/>
          <a:lstStyle/>
          <a:p>
            <a:r>
              <a:rPr lang="en-US" dirty="0"/>
              <a:t>Protection of Social Media Passwords</a:t>
            </a:r>
            <a:endParaRPr lang="en-IN" dirty="0"/>
          </a:p>
        </p:txBody>
      </p:sp>
      <p:sp>
        <p:nvSpPr>
          <p:cNvPr id="10" name="Text Placeholder 9">
            <a:extLst>
              <a:ext uri="{FF2B5EF4-FFF2-40B4-BE49-F238E27FC236}">
                <a16:creationId xmlns:a16="http://schemas.microsoft.com/office/drawing/2014/main" id="{963FE988-B49B-47CF-B353-2C65E174D9C5}"/>
              </a:ext>
            </a:extLst>
          </p:cNvPr>
          <p:cNvSpPr>
            <a:spLocks noGrp="1"/>
          </p:cNvSpPr>
          <p:nvPr>
            <p:ph type="body" sz="quarter" idx="17"/>
          </p:nvPr>
        </p:nvSpPr>
        <p:spPr/>
        <p:txBody>
          <a:bodyPr>
            <a:normAutofit/>
          </a:bodyPr>
          <a:lstStyle/>
          <a:p>
            <a:pPr>
              <a:spcAft>
                <a:spcPts val="1800"/>
              </a:spcAft>
            </a:pPr>
            <a:r>
              <a:rPr lang="en-US" dirty="0"/>
              <a:t>Employers and schools can review Facebook posts or tweets for controversial postings.</a:t>
            </a:r>
          </a:p>
          <a:p>
            <a:pPr>
              <a:spcAft>
                <a:spcPts val="1800"/>
              </a:spcAft>
            </a:pPr>
            <a:r>
              <a:rPr lang="en-US" dirty="0"/>
              <a:t>About half the states have legislation protecting individuals from disclosing their social media passwords.</a:t>
            </a:r>
          </a:p>
          <a:p>
            <a:pPr>
              <a:spcAft>
                <a:spcPts val="1800"/>
              </a:spcAft>
            </a:pPr>
            <a:r>
              <a:rPr lang="en-US" dirty="0"/>
              <a:t>Legislation will not completely prevent employers (and others) from taking actions against employees (or applicants) based on social network postings.</a:t>
            </a:r>
          </a:p>
        </p:txBody>
      </p:sp>
    </p:spTree>
    <p:extLst>
      <p:ext uri="{BB962C8B-B14F-4D97-AF65-F5344CB8AC3E}">
        <p14:creationId xmlns:p14="http://schemas.microsoft.com/office/powerpoint/2010/main" val="140434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IN" dirty="0"/>
              <a:t>Company-wide Social Media Networks</a:t>
            </a:r>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r>
              <a:rPr lang="en-US" dirty="0"/>
              <a:t>Companies like Dell, Inc. and Nikon Instruments have their own internal social media networks as intranets.</a:t>
            </a:r>
          </a:p>
          <a:p>
            <a:r>
              <a:rPr lang="en-US" dirty="0"/>
              <a:t>Very different than those are found on Facebook, Twitter, etc.</a:t>
            </a:r>
          </a:p>
          <a:p>
            <a:r>
              <a:rPr lang="en-US" dirty="0"/>
              <a:t>Using intranet for employee communications means company can better protect its trade secrets.</a:t>
            </a:r>
          </a:p>
          <a:p>
            <a:r>
              <a:rPr lang="en-US" dirty="0"/>
              <a:t>Intranets allow companies to provide real-time information about important issues and products, customers, and competitors.</a:t>
            </a:r>
          </a:p>
        </p:txBody>
      </p:sp>
    </p:spTree>
    <p:extLst>
      <p:ext uri="{BB962C8B-B14F-4D97-AF65-F5344CB8AC3E}">
        <p14:creationId xmlns:p14="http://schemas.microsoft.com/office/powerpoint/2010/main" val="2143528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IN" dirty="0"/>
              <a:t>Online Defamation</a:t>
            </a:r>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r>
              <a:rPr lang="en-US" b="1" dirty="0">
                <a:solidFill>
                  <a:srgbClr val="006298"/>
                </a:solidFill>
              </a:rPr>
              <a:t>Cyber torts</a:t>
            </a:r>
            <a:r>
              <a:rPr lang="en-US" dirty="0"/>
              <a:t> are torts that arise from online conduct. </a:t>
            </a:r>
          </a:p>
          <a:p>
            <a:r>
              <a:rPr lang="en-US" dirty="0"/>
              <a:t>One of the most prevalent cyber torts is online defamation.</a:t>
            </a:r>
          </a:p>
          <a:p>
            <a:r>
              <a:rPr lang="en-US" dirty="0"/>
              <a:t>Because the Internet enables individuals to communicate with large numbers of people simultaneously, online defamation is a common problem in today’s legal environment.</a:t>
            </a:r>
          </a:p>
        </p:txBody>
      </p:sp>
    </p:spTree>
    <p:extLst>
      <p:ext uri="{BB962C8B-B14F-4D97-AF65-F5344CB8AC3E}">
        <p14:creationId xmlns:p14="http://schemas.microsoft.com/office/powerpoint/2010/main" val="64985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US" dirty="0"/>
              <a:t>Identifying the Author of Online Defamation</a:t>
            </a:r>
            <a:endParaRPr lang="en-IN" dirty="0"/>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normAutofit/>
          </a:bodyPr>
          <a:lstStyle/>
          <a:p>
            <a:pPr>
              <a:spcAft>
                <a:spcPts val="600"/>
              </a:spcAft>
            </a:pPr>
            <a:r>
              <a:rPr lang="en-US" dirty="0"/>
              <a:t>An initial issue raised by online defamation is simply discovering who is committing it.</a:t>
            </a:r>
          </a:p>
          <a:p>
            <a:pPr>
              <a:spcAft>
                <a:spcPts val="600"/>
              </a:spcAft>
            </a:pPr>
            <a:r>
              <a:rPr lang="en-US" dirty="0"/>
              <a:t>An Internet service provider (ISP) can disclose personal information about its customers only when court-ordered.</a:t>
            </a:r>
          </a:p>
          <a:p>
            <a:pPr>
              <a:spcAft>
                <a:spcPts val="600"/>
              </a:spcAft>
            </a:pPr>
            <a:r>
              <a:rPr lang="en-US" dirty="0"/>
              <a:t>Businesses and individuals are increasingly bringing lawsuits against “John Does” in order to get the ISP to provide the information.</a:t>
            </a:r>
          </a:p>
          <a:p>
            <a:pPr lvl="1"/>
            <a:r>
              <a:rPr lang="en-US" b="1" dirty="0">
                <a:solidFill>
                  <a:srgbClr val="000000"/>
                </a:solidFill>
              </a:rPr>
              <a:t>Case Example 8.15</a:t>
            </a:r>
            <a:r>
              <a:rPr lang="en-US" dirty="0">
                <a:solidFill>
                  <a:srgbClr val="000000"/>
                </a:solidFill>
              </a:rPr>
              <a:t> </a:t>
            </a:r>
            <a:r>
              <a:rPr lang="en-US" i="1" dirty="0">
                <a:solidFill>
                  <a:srgbClr val="000000"/>
                </a:solidFill>
              </a:rPr>
              <a:t>Yelp, Inc. v. </a:t>
            </a:r>
            <a:r>
              <a:rPr lang="en-US" i="1" dirty="0" err="1">
                <a:solidFill>
                  <a:srgbClr val="000000"/>
                </a:solidFill>
              </a:rPr>
              <a:t>Hadeed</a:t>
            </a:r>
            <a:r>
              <a:rPr lang="en-US" i="1" dirty="0">
                <a:solidFill>
                  <a:srgbClr val="000000"/>
                </a:solidFill>
              </a:rPr>
              <a:t> Carpet Cleaning, Inc. </a:t>
            </a:r>
            <a:r>
              <a:rPr lang="en-US" dirty="0">
                <a:solidFill>
                  <a:srgbClr val="000000"/>
                </a:solidFill>
              </a:rPr>
              <a:t>(2015)</a:t>
            </a:r>
          </a:p>
        </p:txBody>
      </p:sp>
    </p:spTree>
    <p:extLst>
      <p:ext uri="{BB962C8B-B14F-4D97-AF65-F5344CB8AC3E}">
        <p14:creationId xmlns:p14="http://schemas.microsoft.com/office/powerpoint/2010/main" val="209983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US" dirty="0"/>
              <a:t>Liability of Internet Service Providers</a:t>
            </a:r>
            <a:endParaRPr lang="en-IN" dirty="0"/>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normAutofit lnSpcReduction="10000"/>
          </a:bodyPr>
          <a:lstStyle/>
          <a:p>
            <a:r>
              <a:rPr lang="en-US" dirty="0"/>
              <a:t>Should ISPs be regarded as publishers, and therefore be held liable for defamatory messages that are posted by their users in online forums or other arenas?</a:t>
            </a:r>
          </a:p>
          <a:p>
            <a:r>
              <a:rPr lang="en-US" dirty="0">
                <a:solidFill>
                  <a:srgbClr val="004A78"/>
                </a:solidFill>
              </a:rPr>
              <a:t>General rule: </a:t>
            </a:r>
            <a:r>
              <a:rPr lang="en-US" dirty="0"/>
              <a:t>Under the Communications Decency Act (CDA), ISPs are usually treated differently from other media publishers and are not liable for publishing defamatory statements that come from a third party.</a:t>
            </a:r>
          </a:p>
          <a:p>
            <a:r>
              <a:rPr lang="en-US" dirty="0">
                <a:solidFill>
                  <a:srgbClr val="004A78"/>
                </a:solidFill>
              </a:rPr>
              <a:t>Exceptions: </a:t>
            </a:r>
            <a:r>
              <a:rPr lang="en-US" dirty="0"/>
              <a:t>Some courts have started establishing limits to this immunity.</a:t>
            </a:r>
          </a:p>
          <a:p>
            <a:pPr lvl="1">
              <a:buClr>
                <a:srgbClr val="004A78"/>
              </a:buClr>
              <a:buSzPct val="100000"/>
            </a:pPr>
            <a:r>
              <a:rPr lang="en-US" b="1" dirty="0">
                <a:solidFill>
                  <a:srgbClr val="000000"/>
                </a:solidFill>
              </a:rPr>
              <a:t>Case Example 8.16 </a:t>
            </a:r>
            <a:r>
              <a:rPr lang="en-US" i="1" dirty="0">
                <a:solidFill>
                  <a:srgbClr val="000000"/>
                </a:solidFill>
              </a:rPr>
              <a:t>Fair Housing Council of San Fernando Valley v. Roommate.com, LLC. </a:t>
            </a:r>
            <a:r>
              <a:rPr lang="en-US" dirty="0">
                <a:solidFill>
                  <a:srgbClr val="000000"/>
                </a:solidFill>
              </a:rPr>
              <a:t>(2012)</a:t>
            </a:r>
          </a:p>
        </p:txBody>
      </p:sp>
    </p:spTree>
    <p:extLst>
      <p:ext uri="{BB962C8B-B14F-4D97-AF65-F5344CB8AC3E}">
        <p14:creationId xmlns:p14="http://schemas.microsoft.com/office/powerpoint/2010/main" val="53201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1B00-1355-4A55-8416-842FF8E17762}"/>
              </a:ext>
            </a:extLst>
          </p:cNvPr>
          <p:cNvSpPr>
            <a:spLocks noGrp="1"/>
          </p:cNvSpPr>
          <p:nvPr>
            <p:ph type="title"/>
          </p:nvPr>
        </p:nvSpPr>
        <p:spPr/>
        <p:txBody>
          <a:bodyPr/>
          <a:lstStyle/>
          <a:p>
            <a:r>
              <a:rPr lang="en-US" dirty="0"/>
              <a:t>Why Does Internet Law Matter?</a:t>
            </a:r>
            <a:endParaRPr lang="en-IN" dirty="0"/>
          </a:p>
        </p:txBody>
      </p:sp>
      <p:pic>
        <p:nvPicPr>
          <p:cNvPr id="9" name="Picture Placeholder 8" descr="An infographic illustrates the concept of Internet Law. It shows a question at the center surrounded by four quadrants. The question reads, Why does Internet Law Matter? Each quadrant displays an answer accompanied by an appropriate icon. The text in the first quadrant reads, Technological Advancements: Speed of technological advancements present challenges for the law to keep up; followed by a light bulb icon. The text in the second quadrant reads, Legal Issues: Unsolicited E-mails (Spam), Domain Names, Cybersquatting, Meta Tags; followed by a balance scale icon. The text in the third quadrant reads, Why does Internet Law Matter to me? Consider how the internet impacts your everyday life; followed by a question mark icon. The text in the fourth quadrant reads, Protect Intellectual Property: Trademarks, Copyright, Patents; followed by a copyright icon.">
            <a:extLst>
              <a:ext uri="{FF2B5EF4-FFF2-40B4-BE49-F238E27FC236}">
                <a16:creationId xmlns:a16="http://schemas.microsoft.com/office/drawing/2014/main" id="{DF303DF4-43E1-4A85-8C2F-FFB0E16E4FF7}"/>
              </a:ext>
            </a:extLst>
          </p:cNvPr>
          <p:cNvPicPr>
            <a:picLocks noGrp="1" noChangeAspect="1"/>
          </p:cNvPicPr>
          <p:nvPr>
            <p:ph type="pic" sz="quarter" idx="19"/>
          </p:nvPr>
        </p:nvPicPr>
        <p:blipFill>
          <a:blip r:embed="rId3"/>
          <a:stretch>
            <a:fillRect/>
          </a:stretch>
        </p:blipFill>
        <p:spPr>
          <a:xfrm>
            <a:off x="3514017" y="1453353"/>
            <a:ext cx="5163967" cy="4131174"/>
          </a:xfrm>
          <a:prstGeom prst="rect">
            <a:avLst/>
          </a:prstGeom>
        </p:spPr>
      </p:pic>
    </p:spTree>
    <p:extLst>
      <p:ext uri="{BB962C8B-B14F-4D97-AF65-F5344CB8AC3E}">
        <p14:creationId xmlns:p14="http://schemas.microsoft.com/office/powerpoint/2010/main" val="410344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EAB212-5A54-4C8D-9E4B-3837021FB1B9}"/>
              </a:ext>
            </a:extLst>
          </p:cNvPr>
          <p:cNvSpPr>
            <a:spLocks noGrp="1"/>
          </p:cNvSpPr>
          <p:nvPr>
            <p:ph type="title"/>
          </p:nvPr>
        </p:nvSpPr>
        <p:spPr/>
        <p:txBody>
          <a:bodyPr/>
          <a:lstStyle/>
          <a:p>
            <a:r>
              <a:rPr lang="en-IN" dirty="0"/>
              <a:t>Privacy</a:t>
            </a:r>
          </a:p>
        </p:txBody>
      </p:sp>
      <p:sp>
        <p:nvSpPr>
          <p:cNvPr id="10" name="Text Placeholder 9">
            <a:extLst>
              <a:ext uri="{FF2B5EF4-FFF2-40B4-BE49-F238E27FC236}">
                <a16:creationId xmlns:a16="http://schemas.microsoft.com/office/drawing/2014/main" id="{29471BEF-6202-42E3-A7B9-CA12AE2C5330}"/>
              </a:ext>
            </a:extLst>
          </p:cNvPr>
          <p:cNvSpPr>
            <a:spLocks noGrp="1"/>
          </p:cNvSpPr>
          <p:nvPr>
            <p:ph type="body" sz="quarter" idx="17"/>
          </p:nvPr>
        </p:nvSpPr>
        <p:spPr/>
        <p:txBody>
          <a:bodyPr/>
          <a:lstStyle/>
          <a:p>
            <a:r>
              <a:rPr lang="en-US" dirty="0"/>
              <a:t>The right to privacy is guaranteed by the Bill of Rights, and some state constitutions.</a:t>
            </a:r>
          </a:p>
          <a:p>
            <a:r>
              <a:rPr lang="en-US" dirty="0"/>
              <a:t>To maintain a suit for invasion of privacy, a person must have a reasonable expectation of privacy.</a:t>
            </a:r>
          </a:p>
        </p:txBody>
      </p:sp>
    </p:spTree>
    <p:extLst>
      <p:ext uri="{BB962C8B-B14F-4D97-AF65-F5344CB8AC3E}">
        <p14:creationId xmlns:p14="http://schemas.microsoft.com/office/powerpoint/2010/main" val="426009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0EAB212-5A54-4C8D-9E4B-3837021FB1B9}"/>
              </a:ext>
            </a:extLst>
          </p:cNvPr>
          <p:cNvSpPr>
            <a:spLocks noGrp="1"/>
          </p:cNvSpPr>
          <p:nvPr>
            <p:ph type="title"/>
          </p:nvPr>
        </p:nvSpPr>
        <p:spPr/>
        <p:txBody>
          <a:bodyPr/>
          <a:lstStyle/>
          <a:p>
            <a:r>
              <a:rPr lang="en-IN" dirty="0"/>
              <a:t>Reasonable Expectation of Privacy</a:t>
            </a:r>
          </a:p>
        </p:txBody>
      </p:sp>
      <p:sp>
        <p:nvSpPr>
          <p:cNvPr id="10" name="Text Placeholder 9">
            <a:extLst>
              <a:ext uri="{FF2B5EF4-FFF2-40B4-BE49-F238E27FC236}">
                <a16:creationId xmlns:a16="http://schemas.microsoft.com/office/drawing/2014/main" id="{29471BEF-6202-42E3-A7B9-CA12AE2C5330}"/>
              </a:ext>
            </a:extLst>
          </p:cNvPr>
          <p:cNvSpPr>
            <a:spLocks noGrp="1"/>
          </p:cNvSpPr>
          <p:nvPr>
            <p:ph type="body" sz="quarter" idx="17"/>
          </p:nvPr>
        </p:nvSpPr>
        <p:spPr/>
        <p:txBody>
          <a:bodyPr/>
          <a:lstStyle/>
          <a:p>
            <a:r>
              <a:rPr lang="en-US" dirty="0"/>
              <a:t>People have reasonable expectation of privacy when they enter personal banking information online.</a:t>
            </a:r>
          </a:p>
          <a:p>
            <a:r>
              <a:rPr lang="en-US" dirty="0"/>
              <a:t>People also expect online companies will follow their own privacy policies.</a:t>
            </a:r>
          </a:p>
          <a:p>
            <a:r>
              <a:rPr lang="en-US" dirty="0"/>
              <a:t>Not reasonable to expect statements made on social media to be private.</a:t>
            </a:r>
          </a:p>
        </p:txBody>
      </p:sp>
    </p:spTree>
    <p:extLst>
      <p:ext uri="{BB962C8B-B14F-4D97-AF65-F5344CB8AC3E}">
        <p14:creationId xmlns:p14="http://schemas.microsoft.com/office/powerpoint/2010/main" val="2209832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9DB0-7A5F-4C91-9B36-3F0A7E1597DF}"/>
              </a:ext>
            </a:extLst>
          </p:cNvPr>
          <p:cNvSpPr>
            <a:spLocks noGrp="1"/>
          </p:cNvSpPr>
          <p:nvPr>
            <p:ph type="title"/>
          </p:nvPr>
        </p:nvSpPr>
        <p:spPr/>
        <p:txBody>
          <a:bodyPr/>
          <a:lstStyle/>
          <a:p>
            <a:r>
              <a:rPr lang="en-IN" i="1" dirty="0"/>
              <a:t>Campbell v. Facebook, Inc.</a:t>
            </a:r>
          </a:p>
        </p:txBody>
      </p:sp>
      <p:sp>
        <p:nvSpPr>
          <p:cNvPr id="3" name="Text Placeholder 2">
            <a:extLst>
              <a:ext uri="{FF2B5EF4-FFF2-40B4-BE49-F238E27FC236}">
                <a16:creationId xmlns:a16="http://schemas.microsoft.com/office/drawing/2014/main" id="{ADFE1E4D-6060-47A1-95D9-386048590CA1}"/>
              </a:ext>
            </a:extLst>
          </p:cNvPr>
          <p:cNvSpPr>
            <a:spLocks noGrp="1"/>
          </p:cNvSpPr>
          <p:nvPr>
            <p:ph type="body" sz="quarter" idx="17"/>
          </p:nvPr>
        </p:nvSpPr>
        <p:spPr>
          <a:xfrm>
            <a:off x="659493" y="1554218"/>
            <a:ext cx="5867432" cy="4394200"/>
          </a:xfrm>
        </p:spPr>
        <p:txBody>
          <a:bodyPr>
            <a:noAutofit/>
          </a:bodyPr>
          <a:lstStyle/>
          <a:p>
            <a:pPr>
              <a:lnSpc>
                <a:spcPct val="100000"/>
              </a:lnSpc>
              <a:spcBef>
                <a:spcPts val="624"/>
              </a:spcBef>
              <a:buFont typeface="Arial" panose="020B0604020202020204" pitchFamily="34" charset="0"/>
              <a:buChar char="•"/>
            </a:pPr>
            <a:r>
              <a:rPr lang="en-US" dirty="0"/>
              <a:t>Plaintiffs sued Facebook for violation of federal privacy law.</a:t>
            </a:r>
          </a:p>
          <a:p>
            <a:pPr>
              <a:lnSpc>
                <a:spcPct val="100000"/>
              </a:lnSpc>
              <a:spcBef>
                <a:spcPts val="624"/>
              </a:spcBef>
              <a:buFont typeface="Arial" panose="020B0604020202020204" pitchFamily="34" charset="0"/>
              <a:buChar char="•"/>
            </a:pPr>
            <a:r>
              <a:rPr lang="en-US" dirty="0"/>
              <a:t>Alleged Facebook routinely captured, read, and used links contained in messages without the users’ consent.</a:t>
            </a:r>
          </a:p>
          <a:p>
            <a:pPr>
              <a:lnSpc>
                <a:spcPct val="100000"/>
              </a:lnSpc>
              <a:spcBef>
                <a:spcPts val="624"/>
              </a:spcBef>
              <a:buFont typeface="Arial" panose="020B0604020202020204" pitchFamily="34" charset="0"/>
              <a:buChar char="•"/>
            </a:pPr>
            <a:r>
              <a:rPr lang="en-US" dirty="0"/>
              <a:t>Settlement reached via mediation. </a:t>
            </a:r>
          </a:p>
          <a:p>
            <a:pPr>
              <a:lnSpc>
                <a:spcPct val="100000"/>
              </a:lnSpc>
              <a:spcBef>
                <a:spcPts val="624"/>
              </a:spcBef>
              <a:buFont typeface="Arial" panose="020B0604020202020204" pitchFamily="34" charset="0"/>
              <a:buChar char="•"/>
            </a:pPr>
            <a:r>
              <a:rPr lang="en-US" dirty="0"/>
              <a:t>Facebook required to add disclosure to its ”Help Center” page for a year revealing that it uses “tools to identify and store links shared in the messages.” </a:t>
            </a:r>
          </a:p>
          <a:p>
            <a:pPr>
              <a:lnSpc>
                <a:spcPct val="100000"/>
              </a:lnSpc>
              <a:spcBef>
                <a:spcPts val="624"/>
              </a:spcBef>
              <a:buFont typeface="Arial" panose="020B0604020202020204" pitchFamily="34" charset="0"/>
              <a:buChar char="•"/>
            </a:pPr>
            <a:r>
              <a:rPr lang="en-US" dirty="0"/>
              <a:t>Ninth Circuit Court of Appeals affirmed the settlement, despite the plaintiffs’ argument that merely posting a notice on Facebook’s platform was insufficient remedy for privacy violation.</a:t>
            </a:r>
          </a:p>
        </p:txBody>
      </p:sp>
      <p:pic>
        <p:nvPicPr>
          <p:cNvPr id="9" name="Picture Placeholder 8" descr="A screenshot shows the options of the Facebook question mark dropdown menu. At the top of the dropdown are the options, Quick Help and Help Center (a red arrow points at the Help Center), followed by a search box. Below search is the box is the text, Help with this page, followed by the options: Home Page, Timeline, Chat and Messages, Account Security, and Privacy.">
            <a:extLst>
              <a:ext uri="{FF2B5EF4-FFF2-40B4-BE49-F238E27FC236}">
                <a16:creationId xmlns:a16="http://schemas.microsoft.com/office/drawing/2014/main" id="{21C57B33-C2AA-4C0A-BC5C-8295A84FEFCA}"/>
              </a:ext>
            </a:extLst>
          </p:cNvPr>
          <p:cNvPicPr>
            <a:picLocks noGrp="1" noChangeAspect="1"/>
          </p:cNvPicPr>
          <p:nvPr>
            <p:ph type="pic" sz="quarter" idx="19"/>
          </p:nvPr>
        </p:nvPicPr>
        <p:blipFill>
          <a:blip r:embed="rId3"/>
          <a:stretch>
            <a:fillRect/>
          </a:stretch>
        </p:blipFill>
        <p:spPr>
          <a:xfrm>
            <a:off x="6740152" y="1638300"/>
            <a:ext cx="5097780" cy="3931920"/>
          </a:xfrm>
          <a:prstGeom prst="rect">
            <a:avLst/>
          </a:prstGeom>
        </p:spPr>
      </p:pic>
    </p:spTree>
    <p:extLst>
      <p:ext uri="{BB962C8B-B14F-4D97-AF65-F5344CB8AC3E}">
        <p14:creationId xmlns:p14="http://schemas.microsoft.com/office/powerpoint/2010/main" val="1017061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US" i="1" dirty="0"/>
              <a:t>Campbell v. Facebook, Inc. </a:t>
            </a:r>
            <a:r>
              <a:rPr lang="en-US" dirty="0"/>
              <a:t>Polling Question</a:t>
            </a:r>
            <a:endParaRPr lang="en-IN" dirty="0"/>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pPr marL="0" indent="0">
              <a:buNone/>
            </a:pPr>
            <a:r>
              <a:rPr lang="en-US" dirty="0"/>
              <a:t>Should Facebook pay its users for Facebook’s use of their private data?</a:t>
            </a:r>
          </a:p>
          <a:p>
            <a:pPr algn="ctr">
              <a:buFont typeface="Wingdings" panose="05000000000000000000" pitchFamily="2" charset="2"/>
              <a:buChar char="q"/>
            </a:pPr>
            <a:r>
              <a:rPr lang="en-US" dirty="0"/>
              <a:t>Yes</a:t>
            </a:r>
          </a:p>
          <a:p>
            <a:pPr algn="ctr">
              <a:spcAft>
                <a:spcPts val="1800"/>
              </a:spcAft>
              <a:buFont typeface="Wingdings" panose="05000000000000000000" pitchFamily="2" charset="2"/>
              <a:buChar char="q"/>
            </a:pPr>
            <a:r>
              <a:rPr lang="en-US" dirty="0"/>
              <a:t>No</a:t>
            </a:r>
          </a:p>
          <a:p>
            <a:pPr marL="0" indent="0">
              <a:buNone/>
            </a:pPr>
            <a:r>
              <a:rPr lang="en-US" dirty="0"/>
              <a:t>Share your answer and explain your reasoning to another person or classmate.</a:t>
            </a:r>
          </a:p>
        </p:txBody>
      </p:sp>
    </p:spTree>
    <p:extLst>
      <p:ext uri="{BB962C8B-B14F-4D97-AF65-F5344CB8AC3E}">
        <p14:creationId xmlns:p14="http://schemas.microsoft.com/office/powerpoint/2010/main" val="336058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IN" dirty="0"/>
              <a:t>Data Collection and Cookies</a:t>
            </a:r>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r>
              <a:rPr lang="en-US" b="1" dirty="0">
                <a:solidFill>
                  <a:srgbClr val="006298"/>
                </a:solidFill>
              </a:rPr>
              <a:t>Cookies</a:t>
            </a:r>
            <a:r>
              <a:rPr lang="en-US" dirty="0"/>
              <a:t> are used to track a user’s browsing activities.</a:t>
            </a:r>
          </a:p>
          <a:p>
            <a:pPr>
              <a:spcAft>
                <a:spcPts val="1200"/>
              </a:spcAft>
            </a:pPr>
            <a:r>
              <a:rPr lang="en-US" dirty="0"/>
              <a:t>Retailers can amass considerable data about your shopping habits. </a:t>
            </a:r>
          </a:p>
          <a:p>
            <a:pPr>
              <a:spcAft>
                <a:spcPts val="1200"/>
              </a:spcAft>
            </a:pPr>
            <a:r>
              <a:rPr lang="en-US" dirty="0"/>
              <a:t>For Discussion: Does collecting this information violate a person’s right to privacy?</a:t>
            </a:r>
          </a:p>
          <a:p>
            <a:pPr marL="0" indent="0">
              <a:buNone/>
            </a:pPr>
            <a:r>
              <a:rPr lang="en-US" b="1" dirty="0"/>
              <a:t>Case Example 8.17</a:t>
            </a:r>
          </a:p>
          <a:p>
            <a:pPr marL="0" indent="0">
              <a:buNone/>
            </a:pPr>
            <a:r>
              <a:rPr lang="en-US" dirty="0" err="1"/>
              <a:t>Vizio’s</a:t>
            </a:r>
            <a:r>
              <a:rPr lang="en-US" dirty="0"/>
              <a:t> alleged violations of the Video Privacy Protection Act</a:t>
            </a:r>
          </a:p>
        </p:txBody>
      </p:sp>
    </p:spTree>
    <p:extLst>
      <p:ext uri="{BB962C8B-B14F-4D97-AF65-F5344CB8AC3E}">
        <p14:creationId xmlns:p14="http://schemas.microsoft.com/office/powerpoint/2010/main" val="3332355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US" dirty="0"/>
              <a:t>The Electronic Communications Privacy Act (ECPA)</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normAutofit fontScale="92500" lnSpcReduction="20000"/>
          </a:bodyPr>
          <a:lstStyle/>
          <a:p>
            <a:pPr>
              <a:lnSpc>
                <a:spcPct val="110000"/>
              </a:lnSpc>
            </a:pPr>
            <a:r>
              <a:rPr lang="en-US" dirty="0"/>
              <a:t>Amended federal wiretapping law to cover electronic communications. </a:t>
            </a:r>
          </a:p>
          <a:p>
            <a:pPr>
              <a:lnSpc>
                <a:spcPct val="110000"/>
              </a:lnSpc>
            </a:pPr>
            <a:r>
              <a:rPr lang="en-US" dirty="0"/>
              <a:t>Prohibits intentional interception of any wire, oral, or electronic communication. It also prohibits intentional disclosure of that information. </a:t>
            </a:r>
          </a:p>
          <a:p>
            <a:pPr>
              <a:lnSpc>
                <a:spcPct val="110000"/>
              </a:lnSpc>
            </a:pPr>
            <a:r>
              <a:rPr lang="en-US" dirty="0">
                <a:solidFill>
                  <a:srgbClr val="004A78"/>
                </a:solidFill>
              </a:rPr>
              <a:t>Exclusions</a:t>
            </a:r>
            <a:r>
              <a:rPr lang="en-US" dirty="0"/>
              <a:t> include communications through devices employer supplies to employees. </a:t>
            </a:r>
          </a:p>
          <a:p>
            <a:pPr>
              <a:lnSpc>
                <a:spcPct val="110000"/>
              </a:lnSpc>
            </a:pPr>
            <a:r>
              <a:rPr lang="en-US" dirty="0"/>
              <a:t>Employers can monitor employees’ business communications, but not personal communications. </a:t>
            </a:r>
          </a:p>
          <a:p>
            <a:pPr>
              <a:lnSpc>
                <a:spcPct val="110000"/>
              </a:lnSpc>
            </a:pPr>
            <a:r>
              <a:rPr lang="en-US" dirty="0"/>
              <a:t>Stored Communications Act (SCA) prohibits intentional and unauthorized access to stored electronic communications. </a:t>
            </a:r>
          </a:p>
          <a:p>
            <a:pPr>
              <a:lnSpc>
                <a:spcPct val="110000"/>
              </a:lnSpc>
            </a:pPr>
            <a:r>
              <a:rPr lang="en-US" b="1" dirty="0"/>
              <a:t>Case Example 8.18 </a:t>
            </a:r>
            <a:r>
              <a:rPr lang="en-US" i="1" dirty="0"/>
              <a:t>In re 381 Search Warrants Directed to Facebook, Inc. </a:t>
            </a:r>
            <a:r>
              <a:rPr lang="en-US" dirty="0"/>
              <a:t>(2017)</a:t>
            </a:r>
          </a:p>
        </p:txBody>
      </p:sp>
    </p:spTree>
    <p:extLst>
      <p:ext uri="{BB962C8B-B14F-4D97-AF65-F5344CB8AC3E}">
        <p14:creationId xmlns:p14="http://schemas.microsoft.com/office/powerpoint/2010/main" val="136506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US" dirty="0"/>
              <a:t>Group Breakout: Facial Recognition Industry</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r>
              <a:rPr lang="en-US" dirty="0"/>
              <a:t>Facial recognition software can identify someone from a photo or video. </a:t>
            </a:r>
          </a:p>
          <a:p>
            <a:r>
              <a:rPr lang="en-US" dirty="0"/>
              <a:t>What are the benefits of the technology in the areas of national security or artificial intelligence?</a:t>
            </a:r>
          </a:p>
          <a:p>
            <a:r>
              <a:rPr lang="en-US" dirty="0"/>
              <a:t>What concerns for personal privacy does facial recognition software present?</a:t>
            </a:r>
          </a:p>
          <a:p>
            <a:r>
              <a:rPr lang="en-US" dirty="0"/>
              <a:t>Discuss any laws in your state that have been enacted to protect personal privacy, when facial recognition software is being used. </a:t>
            </a:r>
          </a:p>
          <a:p>
            <a:pPr lvl="1"/>
            <a:r>
              <a:rPr lang="en-US" dirty="0">
                <a:solidFill>
                  <a:srgbClr val="000000"/>
                </a:solidFill>
              </a:rPr>
              <a:t>the intentional disclosure or use of the information obtained by the interception.</a:t>
            </a:r>
          </a:p>
        </p:txBody>
      </p:sp>
    </p:spTree>
    <p:extLst>
      <p:ext uri="{BB962C8B-B14F-4D97-AF65-F5344CB8AC3E}">
        <p14:creationId xmlns:p14="http://schemas.microsoft.com/office/powerpoint/2010/main" val="4208256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it-IT" dirty="0"/>
              <a:t>Self-Assessment</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pPr marL="514350" indent="-514350">
              <a:buFont typeface="+mj-lt"/>
              <a:buAutoNum type="arabicPeriod"/>
            </a:pPr>
            <a:r>
              <a:rPr lang="en-US" dirty="0"/>
              <a:t>What concepts did you find difficult, and thus need to review?</a:t>
            </a:r>
          </a:p>
          <a:p>
            <a:pPr marL="514350" indent="-514350">
              <a:buFont typeface="+mj-lt"/>
              <a:buAutoNum type="arabicPeriod"/>
            </a:pPr>
            <a:r>
              <a:rPr lang="en-US" dirty="0"/>
              <a:t>How might the topics in this chapter come up in the future in your personal (or work) life?</a:t>
            </a:r>
          </a:p>
          <a:p>
            <a:pPr marL="514350" indent="-514350">
              <a:buFont typeface="+mj-lt"/>
              <a:buAutoNum type="arabicPeriod"/>
            </a:pPr>
            <a:r>
              <a:rPr lang="en-US" dirty="0"/>
              <a:t>How can you use your personal (or work) experience to contribute for a class discussion on the topics in this chapter?</a:t>
            </a:r>
          </a:p>
          <a:p>
            <a:pPr marL="514350" indent="-514350">
              <a:buFont typeface="+mj-lt"/>
              <a:buAutoNum type="arabicPeriod"/>
            </a:pPr>
            <a:r>
              <a:rPr lang="en-US" dirty="0"/>
              <a:t>Which topics would you like to independently learn more about?</a:t>
            </a:r>
          </a:p>
        </p:txBody>
      </p:sp>
    </p:spTree>
    <p:extLst>
      <p:ext uri="{BB962C8B-B14F-4D97-AF65-F5344CB8AC3E}">
        <p14:creationId xmlns:p14="http://schemas.microsoft.com/office/powerpoint/2010/main" val="3105895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normAutofit lnSpcReduction="10000"/>
          </a:bodyPr>
          <a:lstStyle/>
          <a:p>
            <a:pPr marL="0" indent="0">
              <a:buNone/>
            </a:pPr>
            <a:r>
              <a:rPr lang="en-US" dirty="0"/>
              <a:t>Now that the lesson has ended, you will be able to:</a:t>
            </a:r>
          </a:p>
          <a:p>
            <a:r>
              <a:rPr lang="en-US" dirty="0"/>
              <a:t>Identify potential torts related to the use of the internet.</a:t>
            </a:r>
          </a:p>
          <a:p>
            <a:r>
              <a:rPr lang="en-US" dirty="0"/>
              <a:t>Identify when user generated content may be regulated.</a:t>
            </a:r>
          </a:p>
          <a:p>
            <a:r>
              <a:rPr lang="en-US" dirty="0"/>
              <a:t>Describe the rights and duties of internet service providers.</a:t>
            </a:r>
          </a:p>
          <a:p>
            <a:r>
              <a:rPr lang="en-US" dirty="0"/>
              <a:t>Explain when law enforcement may access a user's social media content.</a:t>
            </a:r>
          </a:p>
          <a:p>
            <a:r>
              <a:rPr lang="en-US" dirty="0"/>
              <a:t>Explain when an employer may access an employee's social media content.</a:t>
            </a:r>
          </a:p>
          <a:p>
            <a:r>
              <a:rPr lang="en-US" dirty="0"/>
              <a:t>Describe how unsolicited electronic communications are regulated under federal law.</a:t>
            </a:r>
          </a:p>
        </p:txBody>
      </p:sp>
    </p:spTree>
    <p:extLst>
      <p:ext uri="{BB962C8B-B14F-4D97-AF65-F5344CB8AC3E}">
        <p14:creationId xmlns:p14="http://schemas.microsoft.com/office/powerpoint/2010/main" val="72064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Internet Law</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lstStyle/>
          <a:p>
            <a:pPr marL="0" indent="0">
              <a:buNone/>
            </a:pPr>
            <a:r>
              <a:rPr lang="en-US" dirty="0"/>
              <a:t>Several laws specifically address issues that arise only on the Internet. </a:t>
            </a:r>
          </a:p>
          <a:p>
            <a:r>
              <a:rPr lang="en-US" dirty="0"/>
              <a:t>Unsolicited email</a:t>
            </a:r>
          </a:p>
          <a:p>
            <a:r>
              <a:rPr lang="en-US" dirty="0"/>
              <a:t>Domain names</a:t>
            </a:r>
          </a:p>
          <a:p>
            <a:r>
              <a:rPr lang="en-US" dirty="0"/>
              <a:t>Cybersquatting</a:t>
            </a:r>
          </a:p>
          <a:p>
            <a:pPr>
              <a:spcAft>
                <a:spcPts val="1200"/>
              </a:spcAft>
            </a:pPr>
            <a:r>
              <a:rPr lang="en-US" dirty="0"/>
              <a:t>Meta tags</a:t>
            </a:r>
          </a:p>
          <a:p>
            <a:pPr marL="0" indent="0">
              <a:buNone/>
            </a:pPr>
            <a:r>
              <a:rPr lang="en-US" dirty="0"/>
              <a:t>This chapter also discusses trademark dilution and licensing.</a:t>
            </a:r>
          </a:p>
        </p:txBody>
      </p:sp>
    </p:spTree>
    <p:extLst>
      <p:ext uri="{BB962C8B-B14F-4D97-AF65-F5344CB8AC3E}">
        <p14:creationId xmlns:p14="http://schemas.microsoft.com/office/powerpoint/2010/main" val="6091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1E0DE-04FB-4CB4-95B5-69E47F7C9E02}"/>
              </a:ext>
            </a:extLst>
          </p:cNvPr>
          <p:cNvSpPr>
            <a:spLocks noGrp="1"/>
          </p:cNvSpPr>
          <p:nvPr>
            <p:ph type="title"/>
          </p:nvPr>
        </p:nvSpPr>
        <p:spPr/>
        <p:txBody>
          <a:bodyPr/>
          <a:lstStyle/>
          <a:p>
            <a:r>
              <a:rPr lang="en-US" dirty="0"/>
              <a:t>Spam</a:t>
            </a:r>
            <a:endParaRPr lang="en-IN" dirty="0"/>
          </a:p>
        </p:txBody>
      </p:sp>
      <p:sp>
        <p:nvSpPr>
          <p:cNvPr id="6" name="Text Placeholder 5">
            <a:extLst>
              <a:ext uri="{FF2B5EF4-FFF2-40B4-BE49-F238E27FC236}">
                <a16:creationId xmlns:a16="http://schemas.microsoft.com/office/drawing/2014/main" id="{886C117E-9E44-4904-B708-A1060501B33E}"/>
              </a:ext>
            </a:extLst>
          </p:cNvPr>
          <p:cNvSpPr>
            <a:spLocks noGrp="1"/>
          </p:cNvSpPr>
          <p:nvPr>
            <p:ph type="body" sz="quarter" idx="17"/>
          </p:nvPr>
        </p:nvSpPr>
        <p:spPr/>
        <p:txBody>
          <a:bodyPr/>
          <a:lstStyle/>
          <a:p>
            <a:pPr>
              <a:spcAft>
                <a:spcPts val="1200"/>
              </a:spcAft>
            </a:pPr>
            <a:r>
              <a:rPr lang="en-US" dirty="0"/>
              <a:t>State Regulation of Spam: 37 states have enacted laws that prohibit or regulate its use.</a:t>
            </a:r>
          </a:p>
          <a:p>
            <a:pPr>
              <a:spcAft>
                <a:spcPts val="1200"/>
              </a:spcAft>
            </a:pPr>
            <a:r>
              <a:rPr lang="en-US" dirty="0"/>
              <a:t>The Federal CAN-SPAM Act (2003) </a:t>
            </a:r>
          </a:p>
          <a:p>
            <a:pPr>
              <a:spcAft>
                <a:spcPts val="1200"/>
              </a:spcAft>
            </a:pPr>
            <a:r>
              <a:rPr lang="en-US" dirty="0"/>
              <a:t>The U.S. Safe Web Act (2006)</a:t>
            </a:r>
          </a:p>
          <a:p>
            <a:pPr>
              <a:spcAft>
                <a:spcPts val="1200"/>
              </a:spcAft>
            </a:pPr>
            <a:r>
              <a:rPr lang="en-US" b="1" dirty="0"/>
              <a:t>Case Example 8.1 </a:t>
            </a:r>
            <a:r>
              <a:rPr lang="en-US" dirty="0" err="1"/>
              <a:t>Zoobuh</a:t>
            </a:r>
            <a:endParaRPr lang="en-US" dirty="0"/>
          </a:p>
        </p:txBody>
      </p:sp>
    </p:spTree>
    <p:extLst>
      <p:ext uri="{BB962C8B-B14F-4D97-AF65-F5344CB8AC3E}">
        <p14:creationId xmlns:p14="http://schemas.microsoft.com/office/powerpoint/2010/main" val="139028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F8101D-1B62-4D30-8C0C-73BCA33178F8}"/>
              </a:ext>
            </a:extLst>
          </p:cNvPr>
          <p:cNvSpPr>
            <a:spLocks noGrp="1"/>
          </p:cNvSpPr>
          <p:nvPr>
            <p:ph type="title"/>
          </p:nvPr>
        </p:nvSpPr>
        <p:spPr/>
        <p:txBody>
          <a:bodyPr/>
          <a:lstStyle/>
          <a:p>
            <a:r>
              <a:rPr lang="en-US" dirty="0"/>
              <a:t>Domain Names</a:t>
            </a:r>
            <a:endParaRPr lang="en-IN" dirty="0"/>
          </a:p>
        </p:txBody>
      </p:sp>
      <p:sp>
        <p:nvSpPr>
          <p:cNvPr id="10" name="Text Placeholder 9">
            <a:extLst>
              <a:ext uri="{FF2B5EF4-FFF2-40B4-BE49-F238E27FC236}">
                <a16:creationId xmlns:a16="http://schemas.microsoft.com/office/drawing/2014/main" id="{4714ABC2-71A6-43FF-8DDE-B8BD72E0D3AC}"/>
              </a:ext>
            </a:extLst>
          </p:cNvPr>
          <p:cNvSpPr>
            <a:spLocks noGrp="1"/>
          </p:cNvSpPr>
          <p:nvPr>
            <p:ph type="body" sz="quarter" idx="17"/>
          </p:nvPr>
        </p:nvSpPr>
        <p:spPr/>
        <p:txBody>
          <a:bodyPr>
            <a:normAutofit/>
          </a:bodyPr>
          <a:lstStyle/>
          <a:p>
            <a:pPr marL="0" indent="0">
              <a:buNone/>
            </a:pPr>
            <a:r>
              <a:rPr lang="en-US" b="1" dirty="0">
                <a:solidFill>
                  <a:srgbClr val="006298"/>
                </a:solidFill>
              </a:rPr>
              <a:t>Structure of Domain Names</a:t>
            </a:r>
          </a:p>
          <a:p>
            <a:r>
              <a:rPr lang="en-US" dirty="0"/>
              <a:t>Top-level domain (TLD)</a:t>
            </a:r>
          </a:p>
          <a:p>
            <a:pPr lvl="1">
              <a:spcAft>
                <a:spcPts val="1200"/>
              </a:spcAft>
            </a:pPr>
            <a:r>
              <a:rPr lang="en-US" dirty="0"/>
              <a:t>.com, </a:t>
            </a:r>
            <a:r>
              <a:rPr lang="en-US" dirty="0" err="1"/>
              <a:t>.net</a:t>
            </a:r>
            <a:r>
              <a:rPr lang="en-US" dirty="0"/>
              <a:t>, .org, .</a:t>
            </a:r>
            <a:r>
              <a:rPr lang="en-US" dirty="0" err="1"/>
              <a:t>edu</a:t>
            </a:r>
            <a:endParaRPr lang="en-US" dirty="0"/>
          </a:p>
          <a:p>
            <a:r>
              <a:rPr lang="en-US" dirty="0"/>
              <a:t>Second-level domain (SLD)</a:t>
            </a:r>
          </a:p>
          <a:p>
            <a:pPr lvl="1">
              <a:spcAft>
                <a:spcPts val="1200"/>
              </a:spcAft>
            </a:pPr>
            <a:r>
              <a:rPr lang="en-US" dirty="0"/>
              <a:t>Google.com (“Google” is the SLD)</a:t>
            </a:r>
          </a:p>
          <a:p>
            <a:pPr marL="0" indent="0">
              <a:buNone/>
            </a:pPr>
            <a:r>
              <a:rPr lang="en-US" b="1" dirty="0">
                <a:solidFill>
                  <a:srgbClr val="006298"/>
                </a:solidFill>
              </a:rPr>
              <a:t>Domain Name Distribution System</a:t>
            </a:r>
          </a:p>
          <a:p>
            <a:r>
              <a:rPr lang="en-US" dirty="0"/>
              <a:t>The Internet Corporation for Assigned Names and Numbers (ICANN), a nonprofit corporation, oversees the distribution of domain names and operates an online arbitration system.</a:t>
            </a:r>
          </a:p>
        </p:txBody>
      </p:sp>
    </p:spTree>
    <p:extLst>
      <p:ext uri="{BB962C8B-B14F-4D97-AF65-F5344CB8AC3E}">
        <p14:creationId xmlns:p14="http://schemas.microsoft.com/office/powerpoint/2010/main" val="309382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8E9F-7341-4EBD-BD3C-D215AF04DD09}"/>
              </a:ext>
            </a:extLst>
          </p:cNvPr>
          <p:cNvSpPr>
            <a:spLocks noGrp="1"/>
          </p:cNvSpPr>
          <p:nvPr>
            <p:ph type="title"/>
          </p:nvPr>
        </p:nvSpPr>
        <p:spPr/>
        <p:txBody>
          <a:bodyPr/>
          <a:lstStyle/>
          <a:p>
            <a:r>
              <a:rPr lang="en-IN" dirty="0"/>
              <a:t>Cybersquatting (1 of 2)</a:t>
            </a:r>
          </a:p>
        </p:txBody>
      </p:sp>
      <p:sp>
        <p:nvSpPr>
          <p:cNvPr id="9" name="Text Placeholder 8">
            <a:extLst>
              <a:ext uri="{FF2B5EF4-FFF2-40B4-BE49-F238E27FC236}">
                <a16:creationId xmlns:a16="http://schemas.microsoft.com/office/drawing/2014/main" id="{51B9319D-5DF3-4686-B1EE-DBC5036C1718}"/>
              </a:ext>
            </a:extLst>
          </p:cNvPr>
          <p:cNvSpPr>
            <a:spLocks noGrp="1"/>
          </p:cNvSpPr>
          <p:nvPr>
            <p:ph type="body" sz="quarter" idx="17"/>
          </p:nvPr>
        </p:nvSpPr>
        <p:spPr/>
        <p:txBody>
          <a:bodyPr/>
          <a:lstStyle/>
          <a:p>
            <a:r>
              <a:rPr lang="en-IN" b="1" dirty="0">
                <a:solidFill>
                  <a:srgbClr val="006298"/>
                </a:solidFill>
              </a:rPr>
              <a:t>Cybersquatting</a:t>
            </a:r>
          </a:p>
          <a:p>
            <a:pPr lvl="1">
              <a:spcAft>
                <a:spcPts val="1200"/>
              </a:spcAft>
            </a:pPr>
            <a:r>
              <a:rPr lang="en-US" dirty="0">
                <a:solidFill>
                  <a:srgbClr val="000000"/>
                </a:solidFill>
              </a:rPr>
              <a:t>An example is Apple suing </a:t>
            </a:r>
            <a:r>
              <a:rPr lang="en-US" dirty="0" err="1">
                <a:solidFill>
                  <a:srgbClr val="000000"/>
                </a:solidFill>
              </a:rPr>
              <a:t>cybersquatters</a:t>
            </a:r>
            <a:r>
              <a:rPr lang="en-US" dirty="0">
                <a:solidFill>
                  <a:srgbClr val="000000"/>
                </a:solidFill>
              </a:rPr>
              <a:t> that registered domain names similar to the names of their products.</a:t>
            </a:r>
          </a:p>
          <a:p>
            <a:r>
              <a:rPr lang="en-US" b="1" dirty="0" err="1">
                <a:solidFill>
                  <a:srgbClr val="006298"/>
                </a:solidFill>
              </a:rPr>
              <a:t>Anticybersquatting</a:t>
            </a:r>
            <a:r>
              <a:rPr lang="en-US" b="1" dirty="0">
                <a:solidFill>
                  <a:srgbClr val="006298"/>
                </a:solidFill>
              </a:rPr>
              <a:t> Legislation: (ACPA)</a:t>
            </a:r>
          </a:p>
          <a:p>
            <a:pPr lvl="1"/>
            <a:r>
              <a:rPr lang="en-US" dirty="0">
                <a:solidFill>
                  <a:srgbClr val="000000"/>
                </a:solidFill>
              </a:rPr>
              <a:t>Cybersquatting is illegal when: </a:t>
            </a:r>
          </a:p>
          <a:p>
            <a:pPr marL="1371600" lvl="2" indent="-457200">
              <a:buFont typeface="+mj-lt"/>
              <a:buAutoNum type="arabicPeriod"/>
            </a:pPr>
            <a:r>
              <a:rPr lang="en-US" dirty="0">
                <a:solidFill>
                  <a:srgbClr val="000000"/>
                </a:solidFill>
              </a:rPr>
              <a:t>Domain name is identical, or confusingly similar to, the trademark of another.</a:t>
            </a:r>
          </a:p>
          <a:p>
            <a:pPr marL="1371600" lvl="2" indent="-457200">
              <a:buFont typeface="+mj-lt"/>
              <a:buAutoNum type="arabicPeriod"/>
            </a:pPr>
            <a:r>
              <a:rPr lang="en-US" dirty="0">
                <a:solidFill>
                  <a:srgbClr val="000000"/>
                </a:solidFill>
              </a:rPr>
              <a:t>The one registering, trafficking in, or using the domain name has a “bad faith intent” to profit from that trademark.</a:t>
            </a:r>
          </a:p>
        </p:txBody>
      </p:sp>
    </p:spTree>
    <p:extLst>
      <p:ext uri="{BB962C8B-B14F-4D97-AF65-F5344CB8AC3E}">
        <p14:creationId xmlns:p14="http://schemas.microsoft.com/office/powerpoint/2010/main" val="46474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C5A0-4624-4103-AFB9-8BC85BFE71E9}"/>
              </a:ext>
            </a:extLst>
          </p:cNvPr>
          <p:cNvSpPr>
            <a:spLocks noGrp="1"/>
          </p:cNvSpPr>
          <p:nvPr>
            <p:ph type="title"/>
          </p:nvPr>
        </p:nvSpPr>
        <p:spPr/>
        <p:txBody>
          <a:bodyPr/>
          <a:lstStyle/>
          <a:p>
            <a:r>
              <a:rPr lang="en-IN" dirty="0"/>
              <a:t>Cybersquatting (2 of 2)</a:t>
            </a:r>
          </a:p>
        </p:txBody>
      </p:sp>
      <p:sp>
        <p:nvSpPr>
          <p:cNvPr id="9" name="Text Placeholder 8">
            <a:extLst>
              <a:ext uri="{FF2B5EF4-FFF2-40B4-BE49-F238E27FC236}">
                <a16:creationId xmlns:a16="http://schemas.microsoft.com/office/drawing/2014/main" id="{0F8E6459-0982-4712-B49C-BFCD2F79D4B6}"/>
              </a:ext>
            </a:extLst>
          </p:cNvPr>
          <p:cNvSpPr>
            <a:spLocks noGrp="1"/>
          </p:cNvSpPr>
          <p:nvPr>
            <p:ph type="body" sz="quarter" idx="17"/>
          </p:nvPr>
        </p:nvSpPr>
        <p:spPr/>
        <p:txBody>
          <a:bodyPr/>
          <a:lstStyle/>
          <a:p>
            <a:pPr marL="0" indent="0">
              <a:buNone/>
            </a:pPr>
            <a:r>
              <a:rPr lang="en-IN" b="1" dirty="0">
                <a:solidFill>
                  <a:srgbClr val="006298"/>
                </a:solidFill>
              </a:rPr>
              <a:t>Cybersquatting Proliferation</a:t>
            </a:r>
          </a:p>
          <a:p>
            <a:r>
              <a:rPr lang="en-IN" dirty="0"/>
              <a:t>Domain name registrars relay information about registrations and renewals to ICANN, and other companies. </a:t>
            </a:r>
          </a:p>
          <a:p>
            <a:r>
              <a:rPr lang="en-IN" dirty="0" err="1"/>
              <a:t>Typosquatting</a:t>
            </a:r>
            <a:r>
              <a:rPr lang="en-IN" dirty="0"/>
              <a:t> examples for Google.com: gaggle.com, goggle.com, gopgle.com</a:t>
            </a:r>
          </a:p>
          <a:p>
            <a:pPr marL="0" indent="0">
              <a:buNone/>
            </a:pPr>
            <a:r>
              <a:rPr lang="en-US" b="1" dirty="0">
                <a:solidFill>
                  <a:srgbClr val="006298"/>
                </a:solidFill>
              </a:rPr>
              <a:t>Applicability and Sanctions of the ACPA</a:t>
            </a:r>
          </a:p>
          <a:p>
            <a:r>
              <a:rPr lang="en-US" dirty="0"/>
              <a:t>Applies to all domain name registrations of trademarks</a:t>
            </a:r>
          </a:p>
          <a:p>
            <a:r>
              <a:rPr lang="en-US" dirty="0"/>
              <a:t>Plaintiffs get actual damages, profits, or statutory damages</a:t>
            </a:r>
          </a:p>
          <a:p>
            <a:r>
              <a:rPr lang="en-US" dirty="0"/>
              <a:t>Roadblocks exist to pursuing lawsuits</a:t>
            </a:r>
          </a:p>
        </p:txBody>
      </p:sp>
    </p:spTree>
    <p:extLst>
      <p:ext uri="{BB962C8B-B14F-4D97-AF65-F5344CB8AC3E}">
        <p14:creationId xmlns:p14="http://schemas.microsoft.com/office/powerpoint/2010/main" val="354092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7B1BB-10C8-4CBA-BC51-0F4DD729B844}"/>
              </a:ext>
            </a:extLst>
          </p:cNvPr>
          <p:cNvSpPr>
            <a:spLocks noGrp="1"/>
          </p:cNvSpPr>
          <p:nvPr>
            <p:ph type="title"/>
          </p:nvPr>
        </p:nvSpPr>
        <p:spPr/>
        <p:txBody>
          <a:bodyPr/>
          <a:lstStyle/>
          <a:p>
            <a:r>
              <a:rPr lang="en-IN" dirty="0"/>
              <a:t>Meta Tags</a:t>
            </a:r>
          </a:p>
        </p:txBody>
      </p:sp>
      <p:sp>
        <p:nvSpPr>
          <p:cNvPr id="9" name="Text Placeholder 8">
            <a:extLst>
              <a:ext uri="{FF2B5EF4-FFF2-40B4-BE49-F238E27FC236}">
                <a16:creationId xmlns:a16="http://schemas.microsoft.com/office/drawing/2014/main" id="{33E1D594-65E9-4C85-AC55-F8519CDEF55E}"/>
              </a:ext>
            </a:extLst>
          </p:cNvPr>
          <p:cNvSpPr>
            <a:spLocks noGrp="1"/>
          </p:cNvSpPr>
          <p:nvPr>
            <p:ph type="body" sz="quarter" idx="17"/>
          </p:nvPr>
        </p:nvSpPr>
        <p:spPr/>
        <p:txBody>
          <a:bodyPr/>
          <a:lstStyle/>
          <a:p>
            <a:pPr marL="0" indent="0">
              <a:buNone/>
            </a:pPr>
            <a:r>
              <a:rPr lang="en-IN" b="1" dirty="0">
                <a:solidFill>
                  <a:srgbClr val="006298"/>
                </a:solidFill>
              </a:rPr>
              <a:t>Meta Tags</a:t>
            </a:r>
          </a:p>
          <a:p>
            <a:r>
              <a:rPr lang="en-US" dirty="0"/>
              <a:t>Meta tags increase chances a website will appear in an user’s search.</a:t>
            </a:r>
          </a:p>
          <a:p>
            <a:r>
              <a:rPr lang="en-US" dirty="0"/>
              <a:t>One website can appropriate the key words of other sites with more frequent hits.</a:t>
            </a:r>
          </a:p>
          <a:p>
            <a:pPr>
              <a:spcAft>
                <a:spcPts val="1200"/>
              </a:spcAft>
            </a:pPr>
            <a:r>
              <a:rPr lang="en-US" dirty="0"/>
              <a:t>Using another’s trademark in meta tags, without owner’s permission, normally constitutes trademark infringement.</a:t>
            </a:r>
          </a:p>
          <a:p>
            <a:pPr marL="0" indent="0">
              <a:buNone/>
            </a:pPr>
            <a:r>
              <a:rPr lang="en-US" b="1" dirty="0">
                <a:solidFill>
                  <a:srgbClr val="006298"/>
                </a:solidFill>
              </a:rPr>
              <a:t>Case Example 8.5</a:t>
            </a:r>
          </a:p>
          <a:p>
            <a:r>
              <a:rPr lang="it-IT" i="1" dirty="0"/>
              <a:t>Nespresso USA, Inc. v. Africa America Coffee Trading Co. (2016)</a:t>
            </a:r>
          </a:p>
        </p:txBody>
      </p:sp>
    </p:spTree>
    <p:extLst>
      <p:ext uri="{BB962C8B-B14F-4D97-AF65-F5344CB8AC3E}">
        <p14:creationId xmlns:p14="http://schemas.microsoft.com/office/powerpoint/2010/main" val="382515233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docProps/app.xml><?xml version="1.0" encoding="utf-8"?>
<Properties xmlns="http://schemas.openxmlformats.org/officeDocument/2006/extended-properties" xmlns:vt="http://schemas.openxmlformats.org/officeDocument/2006/docPropsVTypes">
  <TotalTime>7618</TotalTime>
  <Words>4131</Words>
  <Application>Microsoft Office PowerPoint</Application>
  <PresentationFormat>Widescreen</PresentationFormat>
  <Paragraphs>314</Paragraphs>
  <Slides>38</Slides>
  <Notes>32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Arial</vt:lpstr>
      <vt:lpstr>Calibri</vt:lpstr>
      <vt:lpstr>Helvetica</vt:lpstr>
      <vt:lpstr>Open Sans</vt:lpstr>
      <vt:lpstr>Summer Font</vt:lpstr>
      <vt:lpstr>Wingdings</vt:lpstr>
      <vt:lpstr>Office Theme</vt:lpstr>
      <vt:lpstr>Document</vt:lpstr>
      <vt:lpstr>Chapter 8</vt:lpstr>
      <vt:lpstr>Chapter Objectives</vt:lpstr>
      <vt:lpstr>Why Does Internet Law Matter?</vt:lpstr>
      <vt:lpstr>Internet Law</vt:lpstr>
      <vt:lpstr>Spam</vt:lpstr>
      <vt:lpstr>Domain Names</vt:lpstr>
      <vt:lpstr>Cybersquatting (1 of 2)</vt:lpstr>
      <vt:lpstr>Cybersquatting (2 of 2)</vt:lpstr>
      <vt:lpstr>Meta Tags</vt:lpstr>
      <vt:lpstr>Trademark Dilution in the Online World</vt:lpstr>
      <vt:lpstr>Hasbro, Inc. v. Internet Entertainment Group, Ltd.</vt:lpstr>
      <vt:lpstr>Hasbro, Inc. v. Internet Entertainment Group, Ltd. Polling Question</vt:lpstr>
      <vt:lpstr>Licensing</vt:lpstr>
      <vt:lpstr>Copyrights in Digital Information</vt:lpstr>
      <vt:lpstr>Video: Intellectual Property and Social Media</vt:lpstr>
      <vt:lpstr>Knowledge Check Video Question</vt:lpstr>
      <vt:lpstr>Video Debrief: Intellectual Property and Social Media</vt:lpstr>
      <vt:lpstr>Copyright Infringement</vt:lpstr>
      <vt:lpstr>File-Sharing Technology</vt:lpstr>
      <vt:lpstr>Discussion</vt:lpstr>
      <vt:lpstr>BMG Rights Management (US), LLC v.  Cox Communications, Inc.</vt:lpstr>
      <vt:lpstr>BMG Rights Management (US), LLC v. Cox Communications, Inc. Polling Question</vt:lpstr>
      <vt:lpstr>Social Media</vt:lpstr>
      <vt:lpstr>Legal Issues</vt:lpstr>
      <vt:lpstr>Protection of Social Media Passwords</vt:lpstr>
      <vt:lpstr>Company-wide Social Media Networks</vt:lpstr>
      <vt:lpstr>Online Defamation</vt:lpstr>
      <vt:lpstr>Identifying the Author of Online Defamation</vt:lpstr>
      <vt:lpstr>Liability of Internet Service Providers</vt:lpstr>
      <vt:lpstr>Privacy</vt:lpstr>
      <vt:lpstr>Reasonable Expectation of Privacy</vt:lpstr>
      <vt:lpstr>Campbell v. Facebook, Inc.</vt:lpstr>
      <vt:lpstr>Campbell v. Facebook, Inc. Polling Question</vt:lpstr>
      <vt:lpstr>Data Collection and Cookies</vt:lpstr>
      <vt:lpstr>The Electronic Communications Privacy Act (ECPA)</vt:lpstr>
      <vt:lpstr>Group Breakout: Facial Recognition Industry</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611</cp:revision>
  <dcterms:created xsi:type="dcterms:W3CDTF">2020-10-19T17:21:24Z</dcterms:created>
  <dcterms:modified xsi:type="dcterms:W3CDTF">2021-02-15T11:51:54Z</dcterms:modified>
</cp:coreProperties>
</file>