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mp4" ContentType="video/mp4"/>
  <Default Extension="png" ContentType="image/png"/>
  <Default Extension="rels" ContentType="application/vnd.openxmlformats-package.relationships+xml"/>
  <Default Extension="vtt" ContentType="text/vt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366" r:id="rId5"/>
    <p:sldId id="269" r:id="rId6"/>
    <p:sldId id="460" r:id="rId7"/>
    <p:sldId id="559" r:id="rId8"/>
    <p:sldId id="560" r:id="rId9"/>
    <p:sldId id="480" r:id="rId10"/>
    <p:sldId id="561" r:id="rId11"/>
    <p:sldId id="545" r:id="rId12"/>
    <p:sldId id="562" r:id="rId13"/>
    <p:sldId id="563" r:id="rId14"/>
    <p:sldId id="549" r:id="rId15"/>
    <p:sldId id="564" r:id="rId16"/>
    <p:sldId id="565" r:id="rId17"/>
    <p:sldId id="550" r:id="rId18"/>
    <p:sldId id="515" r:id="rId19"/>
    <p:sldId id="516" r:id="rId20"/>
    <p:sldId id="566" r:id="rId21"/>
    <p:sldId id="551" r:id="rId22"/>
    <p:sldId id="567" r:id="rId23"/>
    <p:sldId id="568" r:id="rId24"/>
    <p:sldId id="569" r:id="rId25"/>
    <p:sldId id="570" r:id="rId26"/>
    <p:sldId id="571" r:id="rId27"/>
    <p:sldId id="572" r:id="rId28"/>
    <p:sldId id="573" r:id="rId29"/>
    <p:sldId id="574" r:id="rId30"/>
    <p:sldId id="575" r:id="rId31"/>
    <p:sldId id="576" r:id="rId32"/>
    <p:sldId id="577" r:id="rId33"/>
    <p:sldId id="578" r:id="rId34"/>
    <p:sldId id="579" r:id="rId35"/>
    <p:sldId id="552" r:id="rId36"/>
    <p:sldId id="553" r:id="rId37"/>
    <p:sldId id="523" r:id="rId38"/>
    <p:sldId id="525" r:id="rId39"/>
    <p:sldId id="536" r:id="rId4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VANYA K Kasirajan" initials="LKK" lastIdx="7" clrIdx="6">
    <p:extLst>
      <p:ext uri="{19B8F6BF-5375-455C-9EA6-DF929625EA0E}">
        <p15:presenceInfo xmlns:p15="http://schemas.microsoft.com/office/powerpoint/2012/main" userId="S::Lavanya.Kasirajan@luminad.com::33223171-e123-480a-8e41-cfd50d4083db" providerId="AD"/>
      </p:ext>
    </p:extLst>
  </p:cmAuthor>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Tracy Grenier" initials="TG" lastIdx="18" clrIdx="1">
    <p:extLst>
      <p:ext uri="{19B8F6BF-5375-455C-9EA6-DF929625EA0E}">
        <p15:presenceInfo xmlns:p15="http://schemas.microsoft.com/office/powerpoint/2012/main" userId="f7eaefd1e09ea501" providerId="Windows Live"/>
      </p:ext>
    </p:extLst>
  </p:cmAuthor>
  <p:cmAuthor id="3" name="Elliott, Lisa M" initials="ELM" lastIdx="14" clrIdx="2">
    <p:extLst>
      <p:ext uri="{19B8F6BF-5375-455C-9EA6-DF929625EA0E}">
        <p15:presenceInfo xmlns:p15="http://schemas.microsoft.com/office/powerpoint/2012/main" userId="S::lisa.elliott@cengage.com::413b9e2d-9147-4de4-9b2f-d795fab8cf83" providerId="AD"/>
      </p:ext>
    </p:extLst>
  </p:cmAuthor>
  <p:cmAuthor id="4" name="Harnage, Liz H" initials="HLH" lastIdx="2" clrIdx="3">
    <p:extLst>
      <p:ext uri="{19B8F6BF-5375-455C-9EA6-DF929625EA0E}">
        <p15:presenceInfo xmlns:p15="http://schemas.microsoft.com/office/powerpoint/2012/main" userId="S::liz.harnage@cengage.com::82fda239-d77f-480d-97dd-fb3d97fa632a" providerId="AD"/>
      </p:ext>
    </p:extLst>
  </p:cmAuthor>
  <p:cmAuthor id="5" name="Gordner, Eliza" initials="GE" lastIdx="2" clrIdx="4">
    <p:extLst>
      <p:ext uri="{19B8F6BF-5375-455C-9EA6-DF929625EA0E}">
        <p15:presenceInfo xmlns:p15="http://schemas.microsoft.com/office/powerpoint/2012/main" userId="S::egordner@herzing.edu::3fd3a2fd-52f0-4764-8113-c2c882313d33" providerId="AD"/>
      </p:ext>
    </p:extLst>
  </p:cmAuthor>
  <p:cmAuthor id="6" name="Chase, Julia" initials="CJ" lastIdx="17" clrIdx="5">
    <p:extLst>
      <p:ext uri="{19B8F6BF-5375-455C-9EA6-DF929625EA0E}">
        <p15:presenceInfo xmlns:p15="http://schemas.microsoft.com/office/powerpoint/2012/main" userId="S::Julia.Chase@cengage.com::878172ca-eabb-4163-91e7-f0604673e1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A78"/>
    <a:srgbClr val="006298"/>
    <a:srgbClr val="00B8E7"/>
    <a:srgbClr val="0098D4"/>
    <a:srgbClr val="E9255F"/>
    <a:srgbClr val="720102"/>
    <a:srgbClr val="830102"/>
    <a:srgbClr val="8D0001"/>
    <a:srgbClr val="FF6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53" autoAdjust="0"/>
    <p:restoredTop sz="93788" autoAdjust="0"/>
  </p:normalViewPr>
  <p:slideViewPr>
    <p:cSldViewPr snapToGrid="0" snapToObjects="1">
      <p:cViewPr varScale="1">
        <p:scale>
          <a:sx n="89" d="100"/>
          <a:sy n="89" d="100"/>
        </p:scale>
        <p:origin x="96" y="31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5" d="100"/>
          <a:sy n="85" d="100"/>
        </p:scale>
        <p:origin x="272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2/15/2021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2/15/2021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a:t>
            </a:fld>
            <a:endParaRPr lang="en-US" dirty="0"/>
          </a:p>
        </p:txBody>
      </p:sp>
    </p:spTree>
    <p:extLst>
      <p:ext uri="{BB962C8B-B14F-4D97-AF65-F5344CB8AC3E}">
        <p14:creationId xmlns:p14="http://schemas.microsoft.com/office/powerpoint/2010/main" val="265569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Under the responsible corporate officer doctrine, a court may impose criminal liability on corporate officers regardless of whether they participated in, directed, or even knew about a given criminal violation.</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15</a:t>
            </a:fld>
            <a:endParaRPr lang="en-US" dirty="0"/>
          </a:p>
        </p:txBody>
      </p:sp>
    </p:spTree>
    <p:extLst>
      <p:ext uri="{BB962C8B-B14F-4D97-AF65-F5344CB8AC3E}">
        <p14:creationId xmlns:p14="http://schemas.microsoft.com/office/powerpoint/2010/main" val="1755257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Certain crimes are </a:t>
            </a:r>
            <a:r>
              <a:rPr lang="en-US" sz="1200" i="1" kern="1200" dirty="0">
                <a:solidFill>
                  <a:schemeClr val="tx1"/>
                </a:solidFill>
                <a:effectLst/>
                <a:latin typeface="+mn-lt"/>
                <a:ea typeface="+mn-ea"/>
                <a:cs typeface="+mn-cs"/>
              </a:rPr>
              <a:t>violent </a:t>
            </a:r>
            <a:r>
              <a:rPr lang="en-US" sz="1200" kern="1200" dirty="0">
                <a:solidFill>
                  <a:schemeClr val="tx1"/>
                </a:solidFill>
                <a:effectLst/>
                <a:latin typeface="+mn-lt"/>
                <a:ea typeface="+mn-ea"/>
                <a:cs typeface="+mn-cs"/>
              </a:rPr>
              <a:t>(crimes against persons), because they cause others harm or death.</a:t>
            </a:r>
          </a:p>
          <a:p>
            <a:r>
              <a:rPr lang="en-US" sz="1200" kern="1200" dirty="0">
                <a:solidFill>
                  <a:schemeClr val="tx1"/>
                </a:solidFill>
                <a:effectLst/>
                <a:latin typeface="+mn-lt"/>
                <a:ea typeface="+mn-ea"/>
                <a:cs typeface="+mn-cs"/>
              </a:rPr>
              <a:t>Robbery, sexual assault, and murder are all violent crimes.</a:t>
            </a:r>
          </a:p>
          <a:p>
            <a:r>
              <a:rPr lang="en-US" sz="1200" kern="1200" dirty="0">
                <a:solidFill>
                  <a:schemeClr val="tx1"/>
                </a:solidFill>
                <a:effectLst/>
                <a:latin typeface="+mn-lt"/>
                <a:ea typeface="+mn-ea"/>
                <a:cs typeface="+mn-cs"/>
              </a:rPr>
              <a:t>Each violent crime is further classified by degree, depending on the circumstances surrounding the criminal act.</a:t>
            </a:r>
          </a:p>
          <a:p>
            <a:r>
              <a:rPr lang="en-US" sz="1200" kern="1200" dirty="0">
                <a:solidFill>
                  <a:schemeClr val="tx1"/>
                </a:solidFill>
                <a:effectLst/>
                <a:latin typeface="+mn-lt"/>
                <a:ea typeface="+mn-ea"/>
                <a:cs typeface="+mn-cs"/>
              </a:rPr>
              <a:t>Most commonly, it involves money or property</a:t>
            </a:r>
          </a:p>
          <a:p>
            <a:r>
              <a:rPr lang="en-US" sz="1200" b="1" kern="1200" dirty="0">
                <a:solidFill>
                  <a:schemeClr val="tx1"/>
                </a:solidFill>
                <a:effectLst/>
                <a:latin typeface="+mn-lt"/>
                <a:ea typeface="+mn-ea"/>
                <a:cs typeface="+mn-cs"/>
              </a:rPr>
              <a:t>Burglary</a:t>
            </a:r>
            <a:r>
              <a:rPr lang="en-US" sz="1200" kern="1200" dirty="0">
                <a:solidFill>
                  <a:schemeClr val="tx1"/>
                </a:solidFill>
                <a:effectLst/>
                <a:latin typeface="+mn-lt"/>
                <a:ea typeface="+mn-ea"/>
                <a:cs typeface="+mn-cs"/>
              </a:rPr>
              <a:t>: unlawful entry</a:t>
            </a:r>
          </a:p>
          <a:p>
            <a:r>
              <a:rPr lang="en-US" sz="1200" b="1" kern="1200" dirty="0">
                <a:solidFill>
                  <a:schemeClr val="tx1"/>
                </a:solidFill>
                <a:effectLst/>
                <a:latin typeface="+mn-lt"/>
                <a:ea typeface="+mn-ea"/>
                <a:cs typeface="+mn-cs"/>
              </a:rPr>
              <a:t>Larceny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erongful</a:t>
            </a:r>
            <a:r>
              <a:rPr lang="en-US" sz="1200" kern="1200" dirty="0">
                <a:solidFill>
                  <a:schemeClr val="tx1"/>
                </a:solidFill>
                <a:effectLst/>
                <a:latin typeface="+mn-lt"/>
                <a:ea typeface="+mn-ea"/>
                <a:cs typeface="+mn-cs"/>
              </a:rPr>
              <a:t> taking of another’s property</a:t>
            </a:r>
          </a:p>
          <a:p>
            <a:r>
              <a:rPr lang="en-US" sz="1200" kern="1200" dirty="0">
                <a:solidFill>
                  <a:schemeClr val="tx1"/>
                </a:solidFill>
                <a:effectLst/>
                <a:latin typeface="+mn-lt"/>
                <a:ea typeface="+mn-ea"/>
                <a:cs typeface="+mn-cs"/>
              </a:rPr>
              <a:t>Obtaining Goods by False Pretenses</a:t>
            </a:r>
          </a:p>
          <a:p>
            <a:r>
              <a:rPr lang="en-US" sz="1200" b="1" kern="1200" dirty="0">
                <a:solidFill>
                  <a:schemeClr val="tx1"/>
                </a:solidFill>
                <a:effectLst/>
                <a:latin typeface="+mn-lt"/>
                <a:ea typeface="+mn-ea"/>
                <a:cs typeface="+mn-cs"/>
              </a:rPr>
              <a:t>	Case Example 9.9 </a:t>
            </a:r>
            <a:r>
              <a:rPr lang="en-US" sz="1200" b="1" i="1" kern="1200" dirty="0">
                <a:solidFill>
                  <a:schemeClr val="tx1"/>
                </a:solidFill>
                <a:effectLst/>
                <a:latin typeface="+mn-lt"/>
                <a:ea typeface="+mn-ea"/>
                <a:cs typeface="+mn-cs"/>
              </a:rPr>
              <a:t>State of Wisconsin v. </a:t>
            </a:r>
            <a:r>
              <a:rPr lang="en-US" sz="1200" b="1" i="1" kern="1200" dirty="0" err="1">
                <a:solidFill>
                  <a:schemeClr val="tx1"/>
                </a:solidFill>
                <a:effectLst/>
                <a:latin typeface="+mn-lt"/>
                <a:ea typeface="+mn-ea"/>
                <a:cs typeface="+mn-cs"/>
              </a:rPr>
              <a:t>Steffes</a:t>
            </a:r>
            <a:r>
              <a:rPr lang="en-US" sz="1200" b="1" kern="1200" dirty="0">
                <a:solidFill>
                  <a:schemeClr val="tx1"/>
                </a:solidFill>
                <a:effectLst/>
                <a:latin typeface="+mn-lt"/>
                <a:ea typeface="+mn-ea"/>
                <a:cs typeface="+mn-cs"/>
              </a:rPr>
              <a:t> (2013)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Receiving Stolen Goods</a:t>
            </a:r>
          </a:p>
          <a:p>
            <a:r>
              <a:rPr lang="en-US" sz="1200" b="1" kern="1200" dirty="0">
                <a:solidFill>
                  <a:schemeClr val="tx1"/>
                </a:solidFill>
                <a:effectLst/>
                <a:latin typeface="+mn-lt"/>
                <a:ea typeface="+mn-ea"/>
                <a:cs typeface="+mn-cs"/>
              </a:rPr>
              <a:t>Arson:</a:t>
            </a:r>
            <a:r>
              <a:rPr lang="en-US" sz="1200" kern="1200" dirty="0">
                <a:solidFill>
                  <a:schemeClr val="tx1"/>
                </a:solidFill>
                <a:effectLst/>
                <a:latin typeface="+mn-lt"/>
                <a:ea typeface="+mn-ea"/>
                <a:cs typeface="+mn-cs"/>
              </a:rPr>
              <a:t> intentional burning of a building</a:t>
            </a:r>
          </a:p>
          <a:p>
            <a:r>
              <a:rPr lang="en-US" sz="1200" b="1" kern="1200" dirty="0">
                <a:solidFill>
                  <a:schemeClr val="tx1"/>
                </a:solidFill>
                <a:effectLst/>
                <a:latin typeface="+mn-lt"/>
                <a:ea typeface="+mn-ea"/>
                <a:cs typeface="+mn-cs"/>
              </a:rPr>
              <a:t>Forgery</a:t>
            </a:r>
            <a:r>
              <a:rPr lang="en-US" sz="1200" kern="1200" dirty="0">
                <a:solidFill>
                  <a:schemeClr val="tx1"/>
                </a:solidFill>
                <a:effectLst/>
                <a:latin typeface="+mn-lt"/>
                <a:ea typeface="+mn-ea"/>
                <a:cs typeface="+mn-cs"/>
              </a:rPr>
              <a:t>: fraudulent making or altering of writing that changes legal rights of another</a:t>
            </a:r>
          </a:p>
          <a:p>
            <a:r>
              <a:rPr lang="en-US" sz="1200" kern="1200" dirty="0">
                <a:solidFill>
                  <a:schemeClr val="tx1"/>
                </a:solidFill>
                <a:effectLst/>
                <a:latin typeface="+mn-lt"/>
                <a:ea typeface="+mn-ea"/>
                <a:cs typeface="+mn-cs"/>
              </a:rPr>
              <a:t>Public order crimes are typically “victimless” crimes. However, they are detrimental to society because they may create an environment that gives rise to property and violent crimes.</a:t>
            </a:r>
          </a:p>
          <a:p>
            <a:r>
              <a:rPr lang="en-US" sz="1200" kern="1200" dirty="0">
                <a:solidFill>
                  <a:schemeClr val="tx1"/>
                </a:solidFill>
                <a:effectLst/>
                <a:latin typeface="+mn-lt"/>
                <a:ea typeface="+mn-ea"/>
                <a:cs typeface="+mn-cs"/>
              </a:rPr>
              <a:t>Most common include:</a:t>
            </a:r>
          </a:p>
          <a:p>
            <a:r>
              <a:rPr lang="en-US" sz="1200" kern="1200" dirty="0">
                <a:solidFill>
                  <a:schemeClr val="tx1"/>
                </a:solidFill>
                <a:effectLst/>
                <a:latin typeface="+mn-lt"/>
                <a:ea typeface="+mn-ea"/>
                <a:cs typeface="+mn-cs"/>
              </a:rPr>
              <a:t>Public drunkenness</a:t>
            </a:r>
          </a:p>
          <a:p>
            <a:r>
              <a:rPr lang="en-US" sz="1200" kern="1200" dirty="0">
                <a:solidFill>
                  <a:schemeClr val="tx1"/>
                </a:solidFill>
                <a:effectLst/>
                <a:latin typeface="+mn-lt"/>
                <a:ea typeface="+mn-ea"/>
                <a:cs typeface="+mn-cs"/>
              </a:rPr>
              <a:t>Prostitution</a:t>
            </a:r>
          </a:p>
          <a:p>
            <a:r>
              <a:rPr lang="en-US" sz="1200" kern="1200" dirty="0">
                <a:solidFill>
                  <a:schemeClr val="tx1"/>
                </a:solidFill>
                <a:effectLst/>
                <a:latin typeface="+mn-lt"/>
                <a:ea typeface="+mn-ea"/>
                <a:cs typeface="+mn-cs"/>
              </a:rPr>
              <a:t>Gambling</a:t>
            </a:r>
          </a:p>
          <a:p>
            <a:r>
              <a:rPr lang="en-US" sz="1200" kern="1200" dirty="0">
                <a:solidFill>
                  <a:schemeClr val="tx1"/>
                </a:solidFill>
                <a:effectLst/>
                <a:latin typeface="+mn-lt"/>
                <a:ea typeface="+mn-ea"/>
                <a:cs typeface="+mn-cs"/>
              </a:rPr>
              <a:t>Illegal drug use</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White-Collar Crime</a:t>
            </a:r>
            <a:r>
              <a:rPr lang="en-US" sz="1200" kern="1200" dirty="0">
                <a:solidFill>
                  <a:schemeClr val="tx1"/>
                </a:solidFill>
                <a:effectLst/>
                <a:latin typeface="+mn-lt"/>
                <a:ea typeface="+mn-ea"/>
                <a:cs typeface="+mn-cs"/>
              </a:rPr>
              <a:t>: a nonviolent crime committed by individuals or business entities to obtain a personal or business advantage.</a:t>
            </a:r>
          </a:p>
          <a:p>
            <a:r>
              <a:rPr lang="en-US" sz="1200" b="1" kern="1200" dirty="0">
                <a:solidFill>
                  <a:schemeClr val="tx1"/>
                </a:solidFill>
                <a:effectLst/>
                <a:latin typeface="+mn-lt"/>
                <a:ea typeface="+mn-ea"/>
                <a:cs typeface="+mn-cs"/>
              </a:rPr>
              <a:t>Embezzlement</a:t>
            </a:r>
            <a:r>
              <a:rPr lang="en-US" sz="1200" kern="1200" dirty="0">
                <a:solidFill>
                  <a:schemeClr val="tx1"/>
                </a:solidFill>
                <a:effectLst/>
                <a:latin typeface="+mn-lt"/>
                <a:ea typeface="+mn-ea"/>
                <a:cs typeface="+mn-cs"/>
              </a:rPr>
              <a:t>: fraudulent appropriation of funds</a:t>
            </a:r>
          </a:p>
          <a:p>
            <a:r>
              <a:rPr lang="en-US" sz="1200" b="1" kern="1200" dirty="0">
                <a:solidFill>
                  <a:schemeClr val="tx1"/>
                </a:solidFill>
                <a:effectLst/>
                <a:latin typeface="+mn-lt"/>
                <a:ea typeface="+mn-ea"/>
                <a:cs typeface="+mn-cs"/>
              </a:rPr>
              <a:t>Mail and Wire Fraud</a:t>
            </a:r>
            <a:r>
              <a:rPr lang="en-US" sz="1200" kern="1200" dirty="0">
                <a:solidFill>
                  <a:schemeClr val="tx1"/>
                </a:solidFill>
                <a:effectLst/>
                <a:latin typeface="+mn-lt"/>
                <a:ea typeface="+mn-ea"/>
                <a:cs typeface="+mn-cs"/>
              </a:rPr>
              <a:t>: any scheme that uses the U.S. mail, commercial carriers, or wire (including telephone, e-mail and social media) with the intent to defraud the public</a:t>
            </a:r>
          </a:p>
          <a:p>
            <a:r>
              <a:rPr lang="en-US" sz="1200" b="1" kern="1200" dirty="0">
                <a:solidFill>
                  <a:schemeClr val="tx1"/>
                </a:solidFill>
                <a:effectLst/>
                <a:latin typeface="+mn-lt"/>
                <a:ea typeface="+mn-ea"/>
                <a:cs typeface="+mn-cs"/>
              </a:rPr>
              <a:t>Bribery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Commercial bribery involves corrupt dealings between private persons or businesses. </a:t>
            </a:r>
          </a:p>
          <a:p>
            <a:r>
              <a:rPr lang="en-US" sz="1200" kern="1200" dirty="0">
                <a:solidFill>
                  <a:schemeClr val="tx1"/>
                </a:solidFill>
                <a:effectLst/>
                <a:latin typeface="+mn-lt"/>
                <a:ea typeface="+mn-ea"/>
                <a:cs typeface="+mn-cs"/>
              </a:rPr>
              <a:t>Typically, people make commercial bribes to obtain proprietary information, cover up an inferior product, or secure new business.</a:t>
            </a:r>
          </a:p>
          <a:p>
            <a:r>
              <a:rPr lang="en-US" sz="1200" b="1" kern="1200" dirty="0">
                <a:solidFill>
                  <a:schemeClr val="tx1"/>
                </a:solidFill>
                <a:effectLst/>
                <a:latin typeface="+mn-lt"/>
                <a:ea typeface="+mn-ea"/>
                <a:cs typeface="+mn-cs"/>
              </a:rPr>
              <a:t>The Foreign Corrupt Practices Act (FCPA)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Prohibits U.S. businesspersons from bribing foreign officials to secure beneficial contracts.</a:t>
            </a:r>
          </a:p>
          <a:p>
            <a:r>
              <a:rPr lang="en-US" sz="1200" kern="1200" dirty="0">
                <a:solidFill>
                  <a:schemeClr val="tx1"/>
                </a:solidFill>
                <a:effectLst/>
                <a:latin typeface="+mn-lt"/>
                <a:ea typeface="+mn-ea"/>
                <a:cs typeface="+mn-cs"/>
              </a:rPr>
              <a:t>Firms can be fined—and individuals fined or imprisoned—for FCPA violations. </a:t>
            </a:r>
          </a:p>
          <a:p>
            <a:r>
              <a:rPr lang="en-US" sz="1200" b="1" kern="1200" dirty="0">
                <a:solidFill>
                  <a:schemeClr val="tx1"/>
                </a:solidFill>
                <a:effectLst/>
                <a:latin typeface="+mn-lt"/>
                <a:ea typeface="+mn-ea"/>
                <a:cs typeface="+mn-cs"/>
              </a:rPr>
              <a:t>Bankruptcy Fraud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Theft of Trade Secrets: under the Economic Espionage Act</a:t>
            </a:r>
            <a:r>
              <a:rPr lang="en-US" sz="1200" kern="1200" dirty="0">
                <a:solidFill>
                  <a:schemeClr val="tx1"/>
                </a:solidFill>
                <a:effectLst/>
                <a:latin typeface="+mn-lt"/>
                <a:ea typeface="+mn-ea"/>
                <a:cs typeface="+mn-cs"/>
              </a:rPr>
              <a:t>, the theft of trade secrets is a federal crime.</a:t>
            </a:r>
          </a:p>
          <a:p>
            <a:r>
              <a:rPr lang="en-US" sz="1200" b="1" kern="1200" dirty="0">
                <a:solidFill>
                  <a:schemeClr val="tx1"/>
                </a:solidFill>
                <a:effectLst/>
                <a:latin typeface="+mn-lt"/>
                <a:ea typeface="+mn-ea"/>
                <a:cs typeface="+mn-cs"/>
              </a:rPr>
              <a:t>Insider Trading</a:t>
            </a:r>
            <a:r>
              <a:rPr lang="en-US" sz="1200" kern="1200" dirty="0">
                <a:solidFill>
                  <a:schemeClr val="tx1"/>
                </a:solidFill>
                <a:effectLst/>
                <a:latin typeface="+mn-lt"/>
                <a:ea typeface="+mn-ea"/>
                <a:cs typeface="+mn-cs"/>
              </a:rPr>
              <a:t>: the purchase or sale of securities on basis of information not available to public.</a:t>
            </a:r>
          </a:p>
          <a:p>
            <a:r>
              <a:rPr lang="en-US" sz="1200" kern="1200" dirty="0">
                <a:solidFill>
                  <a:schemeClr val="tx1"/>
                </a:solidFill>
                <a:effectLst/>
                <a:latin typeface="+mn-lt"/>
                <a:ea typeface="+mn-ea"/>
                <a:cs typeface="+mn-cs"/>
              </a:rPr>
              <a:t>Organized crime:</a:t>
            </a:r>
          </a:p>
          <a:p>
            <a:r>
              <a:rPr lang="en-US" sz="1200" b="1" kern="1200" dirty="0">
                <a:solidFill>
                  <a:schemeClr val="tx1"/>
                </a:solidFill>
                <a:effectLst/>
                <a:latin typeface="+mn-lt"/>
                <a:ea typeface="+mn-ea"/>
                <a:cs typeface="+mn-cs"/>
              </a:rPr>
              <a:t>Money Laundering</a:t>
            </a:r>
            <a:r>
              <a:rPr lang="en-US" sz="1200" kern="1200" dirty="0">
                <a:solidFill>
                  <a:schemeClr val="tx1"/>
                </a:solidFill>
                <a:effectLst/>
                <a:latin typeface="+mn-lt"/>
                <a:ea typeface="+mn-ea"/>
                <a:cs typeface="+mn-cs"/>
              </a:rPr>
              <a:t>: engaging in financial transactions to conceal the identity, source, or destination of illegally gained funds.</a:t>
            </a:r>
          </a:p>
          <a:p>
            <a:r>
              <a:rPr lang="en-US" sz="1200" b="1" kern="1200" dirty="0">
                <a:solidFill>
                  <a:schemeClr val="tx1"/>
                </a:solidFill>
                <a:effectLst/>
                <a:latin typeface="+mn-lt"/>
                <a:ea typeface="+mn-ea"/>
                <a:cs typeface="+mn-cs"/>
              </a:rPr>
              <a:t>The Racketeer Influenced and Corrupt Organizations Act (RICO) of 1970</a:t>
            </a:r>
            <a:endParaRPr lang="en-US"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Use income obtained from racketeering to purchase interest in an enterprise</a:t>
            </a:r>
          </a:p>
          <a:p>
            <a:pPr lvl="2"/>
            <a:r>
              <a:rPr lang="en-US" sz="1200" kern="1200" dirty="0">
                <a:solidFill>
                  <a:schemeClr val="tx1"/>
                </a:solidFill>
                <a:effectLst/>
                <a:latin typeface="+mn-lt"/>
                <a:ea typeface="+mn-ea"/>
                <a:cs typeface="+mn-cs"/>
              </a:rPr>
              <a:t>Acquire or maintain interest in enterprise through racketeering activity</a:t>
            </a:r>
          </a:p>
          <a:p>
            <a:pPr lvl="2"/>
            <a:r>
              <a:rPr lang="en-US" sz="1200" kern="1200" dirty="0">
                <a:solidFill>
                  <a:schemeClr val="tx1"/>
                </a:solidFill>
                <a:effectLst/>
                <a:latin typeface="+mn-lt"/>
                <a:ea typeface="+mn-ea"/>
                <a:cs typeface="+mn-cs"/>
              </a:rPr>
              <a:t>Conduct or participate in affairs of enterprise through racketeering</a:t>
            </a:r>
          </a:p>
          <a:p>
            <a:pPr lvl="2"/>
            <a:r>
              <a:rPr lang="en-US" sz="1200" kern="1200" dirty="0">
                <a:solidFill>
                  <a:schemeClr val="tx1"/>
                </a:solidFill>
                <a:effectLst/>
                <a:latin typeface="+mn-lt"/>
                <a:ea typeface="+mn-ea"/>
                <a:cs typeface="+mn-cs"/>
              </a:rPr>
              <a:t>Conspire to do any of the preceding activities</a:t>
            </a:r>
          </a:p>
          <a:p>
            <a:r>
              <a:rPr lang="en-US" sz="1200" b="1" kern="1200" dirty="0">
                <a:solidFill>
                  <a:schemeClr val="tx1"/>
                </a:solidFill>
                <a:effectLst/>
                <a:latin typeface="+mn-lt"/>
                <a:ea typeface="+mn-ea"/>
                <a:cs typeface="+mn-cs"/>
              </a:rPr>
              <a:t>The Racketeer Influenced and Corrupt Organizations Act (RICO) of 1970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Broad Application of RICO: by reference, RICO incorporates 26 separate types of federal crimes and 9 types of state felonies; if a person commits two of these offenses, he or she is guilty of “racketeering activity.”</a:t>
            </a:r>
          </a:p>
          <a:p>
            <a:r>
              <a:rPr lang="en-US" sz="1200" kern="1200" dirty="0">
                <a:solidFill>
                  <a:schemeClr val="tx1"/>
                </a:solidFill>
                <a:effectLst/>
                <a:latin typeface="+mn-lt"/>
                <a:ea typeface="+mn-ea"/>
                <a:cs typeface="+mn-cs"/>
              </a:rPr>
              <a:t>Civil Liability: the government can seek not only criminal penalties but also civil penalties, such as the dissolution of the business.</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dirty="0"/>
          </a:p>
        </p:txBody>
      </p:sp>
    </p:spTree>
    <p:extLst>
      <p:ext uri="{BB962C8B-B14F-4D97-AF65-F5344CB8AC3E}">
        <p14:creationId xmlns:p14="http://schemas.microsoft.com/office/powerpoint/2010/main" val="1355219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Justifiable use of force: the best-known defense to criminal liability is self-defense.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Persons charged with crimes may be relieved of criminal liability, if they can show that their criminal actions were justified under the circumstances, or that they lack the required mental state.</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17</a:t>
            </a:fld>
            <a:endParaRPr lang="en-US" dirty="0"/>
          </a:p>
        </p:txBody>
      </p:sp>
    </p:spTree>
    <p:extLst>
      <p:ext uri="{BB962C8B-B14F-4D97-AF65-F5344CB8AC3E}">
        <p14:creationId xmlns:p14="http://schemas.microsoft.com/office/powerpoint/2010/main" val="306255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Divide students into small groups, and give them the following instructions to analyze and answer this discussion prompt: </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Cybersecurity and the Law</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Notes – </a:t>
            </a:r>
            <a:r>
              <a:rPr lang="en-US" sz="1200" kern="1200" dirty="0">
                <a:solidFill>
                  <a:schemeClr val="tx1"/>
                </a:solidFill>
                <a:effectLst/>
                <a:latin typeface="+mn-lt"/>
                <a:ea typeface="+mn-ea"/>
                <a:cs typeface="+mn-cs"/>
              </a:rPr>
              <a:t>According to “the displacement effect,” as some parts of an economy become more highly regulated, tainted funds move to the less regulated parts of the economy. Under federal banking laws, only “convertible virtual currency” (CVC) is subject to regulation designed to combat money laundering. To fall under the definition of a CVC, the virtual currency must have a value in real currency, or act as a substitute for real currency. This definition does not cover CS:GO’s container keys or, to give another example, the online survival contest Fortnite’s V-bucks. Consequently, these online video games will continue to attract some players who are laundering money.</a:t>
            </a:r>
          </a:p>
          <a:p>
            <a:r>
              <a:rPr lang="en-US" sz="1200" kern="1200" dirty="0">
                <a:solidFill>
                  <a:schemeClr val="tx1"/>
                </a:solidFill>
                <a:effectLst/>
                <a:latin typeface="+mn-lt"/>
                <a:ea typeface="+mn-ea"/>
                <a:cs typeface="+mn-cs"/>
              </a:rPr>
              <a:t> </a:t>
            </a:r>
          </a:p>
          <a:p>
            <a:endParaRPr lang="en-US" b="0"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18</a:t>
            </a:fld>
            <a:endParaRPr lang="en-US" dirty="0"/>
          </a:p>
        </p:txBody>
      </p:sp>
    </p:spTree>
    <p:extLst>
      <p:ext uri="{BB962C8B-B14F-4D97-AF65-F5344CB8AC3E}">
        <p14:creationId xmlns:p14="http://schemas.microsoft.com/office/powerpoint/2010/main" val="3955622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Could </a:t>
            </a:r>
            <a:r>
              <a:rPr lang="en-US" dirty="0" err="1"/>
              <a:t>Barta</a:t>
            </a:r>
            <a:r>
              <a:rPr lang="en-US" dirty="0"/>
              <a:t> be absolved of the charge on a defense of entrapment? Explain. (See Defenses to Criminal Liability.)</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19</a:t>
            </a:fld>
            <a:endParaRPr lang="en-US" dirty="0"/>
          </a:p>
        </p:txBody>
      </p:sp>
    </p:spTree>
    <p:extLst>
      <p:ext uri="{BB962C8B-B14F-4D97-AF65-F5344CB8AC3E}">
        <p14:creationId xmlns:p14="http://schemas.microsoft.com/office/powerpoint/2010/main" val="1321468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20</a:t>
            </a:fld>
            <a:endParaRPr lang="en-US" dirty="0"/>
          </a:p>
        </p:txBody>
      </p:sp>
    </p:spTree>
    <p:extLst>
      <p:ext uri="{BB962C8B-B14F-4D97-AF65-F5344CB8AC3E}">
        <p14:creationId xmlns:p14="http://schemas.microsoft.com/office/powerpoint/2010/main" val="1012982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The Fourth Amendment protects the “right of the people to be secure in their persons, houses, papers, and effects.”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Law enforcement officers must obtain a </a:t>
            </a:r>
            <a:r>
              <a:rPr lang="en-US" sz="1200" b="1" i="1" kern="1200" dirty="0">
                <a:solidFill>
                  <a:schemeClr val="tx1"/>
                </a:solidFill>
                <a:effectLst/>
                <a:latin typeface="+mn-lt"/>
                <a:ea typeface="+mn-ea"/>
                <a:cs typeface="+mn-cs"/>
              </a:rPr>
              <a:t>search warrant, </a:t>
            </a:r>
            <a:r>
              <a:rPr lang="en-US" sz="1200" i="1" kern="1200" dirty="0">
                <a:solidFill>
                  <a:schemeClr val="tx1"/>
                </a:solidFill>
                <a:effectLst/>
                <a:latin typeface="+mn-lt"/>
                <a:ea typeface="+mn-ea"/>
                <a:cs typeface="+mn-cs"/>
              </a:rPr>
              <a:t>an order from a judge or other public official authorizing the search or seizure of private property.</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Reasonable expectation of privacy: the Fourth Amendment protects only against searches that violate a person’s reasonable expectation of privacy.</a:t>
            </a:r>
            <a:endParaRPr lang="en-US" sz="1200" kern="1200" dirty="0">
              <a:solidFill>
                <a:schemeClr val="tx1"/>
              </a:solidFill>
              <a:effectLst/>
              <a:latin typeface="+mn-lt"/>
              <a:ea typeface="+mn-ea"/>
              <a:cs typeface="+mn-cs"/>
            </a:endParaRP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Double Jeopardy</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Fifth Amendment requirement that prohibits a person from being tried twice for same crime.</a:t>
            </a:r>
            <a:endParaRPr lang="en-US" sz="12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Self-Incrimination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An accused person cannot be compelled to give testimony that might subject her or him to criminal prosecution.</a:t>
            </a:r>
            <a:endParaRPr lang="en-US" sz="1200" kern="1200" dirty="0">
              <a:solidFill>
                <a:schemeClr val="tx1"/>
              </a:solidFill>
              <a:effectLst/>
              <a:latin typeface="+mn-lt"/>
              <a:ea typeface="+mn-ea"/>
              <a:cs typeface="+mn-cs"/>
            </a:endParaRP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The Exclusionary Rule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 rule that prevents evidence that is obtained illegally, or without a proper search warrant from being admissible in court.</a:t>
            </a:r>
            <a:endParaRPr lang="en-US" sz="12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purpose of the exclusionary rule is to deter police from conducting warrantless searches, and engaging in other misconduct.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evidence of a defendant’s guilt was obtained improperly, it normally cannot be used against the defendant in court.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21</a:t>
            </a:fld>
            <a:endParaRPr lang="en-US" dirty="0"/>
          </a:p>
        </p:txBody>
      </p:sp>
    </p:spTree>
    <p:extLst>
      <p:ext uri="{BB962C8B-B14F-4D97-AF65-F5344CB8AC3E}">
        <p14:creationId xmlns:p14="http://schemas.microsoft.com/office/powerpoint/2010/main" val="2248903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22</a:t>
            </a:fld>
            <a:endParaRPr lang="en-US" dirty="0"/>
          </a:p>
        </p:txBody>
      </p:sp>
    </p:spTree>
    <p:extLst>
      <p:ext uri="{BB962C8B-B14F-4D97-AF65-F5344CB8AC3E}">
        <p14:creationId xmlns:p14="http://schemas.microsoft.com/office/powerpoint/2010/main" val="379800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People do not, the Court reasoned, have a reasonable expectation of privacy when it comes to their garbage bags. The Court noted that when we place our trash on a curb, we expose it to any number of intrusions by “animals, children, scavengers, snoops, and other members of the public.” In other words, if Greenwood had truly intended to keep the contents of his garbage private, he would not have left it on the side of the road.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23</a:t>
            </a:fld>
            <a:endParaRPr lang="en-US" dirty="0"/>
          </a:p>
        </p:txBody>
      </p:sp>
    </p:spTree>
    <p:extLst>
      <p:ext uri="{BB962C8B-B14F-4D97-AF65-F5344CB8AC3E}">
        <p14:creationId xmlns:p14="http://schemas.microsoft.com/office/powerpoint/2010/main" val="1854692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Miranda v. Arizona </a:t>
            </a:r>
            <a:r>
              <a:rPr lang="en-US" sz="1200" kern="1200" dirty="0">
                <a:solidFill>
                  <a:schemeClr val="tx1"/>
                </a:solidFill>
                <a:effectLst/>
                <a:latin typeface="+mn-lt"/>
                <a:ea typeface="+mn-ea"/>
                <a:cs typeface="+mn-cs"/>
              </a:rPr>
              <a:t>(1966) Landmark in the Law – Police officers routinely advise suspects of their “Miranda rights” on arrest.</a:t>
            </a:r>
          </a:p>
          <a:p>
            <a:r>
              <a:rPr lang="en-US" sz="1200" kern="1200" dirty="0">
                <a:solidFill>
                  <a:schemeClr val="tx1"/>
                </a:solidFill>
                <a:effectLst/>
                <a:latin typeface="+mn-lt"/>
                <a:ea typeface="+mn-ea"/>
                <a:cs typeface="+mn-cs"/>
              </a:rPr>
              <a: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sz="1200" dirty="0">
              <a:solidFill>
                <a:srgbClr val="000000"/>
              </a:solidFill>
            </a:endParaRP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24</a:t>
            </a:fld>
            <a:endParaRPr lang="en-US" dirty="0"/>
          </a:p>
        </p:txBody>
      </p:sp>
    </p:spTree>
    <p:extLst>
      <p:ext uri="{BB962C8B-B14F-4D97-AF65-F5344CB8AC3E}">
        <p14:creationId xmlns:p14="http://schemas.microsoft.com/office/powerpoint/2010/main" val="1592752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dirty="0"/>
          </a:p>
        </p:txBody>
      </p:sp>
    </p:spTree>
    <p:extLst>
      <p:ext uri="{BB962C8B-B14F-4D97-AF65-F5344CB8AC3E}">
        <p14:creationId xmlns:p14="http://schemas.microsoft.com/office/powerpoint/2010/main" val="1098121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25</a:t>
            </a:fld>
            <a:endParaRPr lang="en-US" dirty="0"/>
          </a:p>
        </p:txBody>
      </p:sp>
    </p:spTree>
    <p:extLst>
      <p:ext uri="{BB962C8B-B14F-4D97-AF65-F5344CB8AC3E}">
        <p14:creationId xmlns:p14="http://schemas.microsoft.com/office/powerpoint/2010/main" val="716666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26</a:t>
            </a:fld>
            <a:endParaRPr lang="en-US" dirty="0"/>
          </a:p>
        </p:txBody>
      </p:sp>
    </p:spTree>
    <p:extLst>
      <p:ext uri="{BB962C8B-B14F-4D97-AF65-F5344CB8AC3E}">
        <p14:creationId xmlns:p14="http://schemas.microsoft.com/office/powerpoint/2010/main" val="1232670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27</a:t>
            </a:fld>
            <a:endParaRPr lang="en-US" dirty="0"/>
          </a:p>
        </p:txBody>
      </p:sp>
    </p:spTree>
    <p:extLst>
      <p:ext uri="{BB962C8B-B14F-4D97-AF65-F5344CB8AC3E}">
        <p14:creationId xmlns:p14="http://schemas.microsoft.com/office/powerpoint/2010/main" val="1874293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Invite the students to discuss the differences of each item here.</a:t>
            </a:r>
          </a:p>
          <a:p>
            <a:r>
              <a:rPr lang="en-US" sz="1200" b="1" kern="1200" dirty="0">
                <a:solidFill>
                  <a:schemeClr val="tx1"/>
                </a:solidFill>
                <a:effectLst/>
                <a:latin typeface="+mn-lt"/>
                <a:ea typeface="+mn-ea"/>
                <a:cs typeface="+mn-cs"/>
              </a:rPr>
              <a:t>Computer crime:</a:t>
            </a:r>
            <a:r>
              <a:rPr lang="en-US" sz="1200" kern="1200" dirty="0">
                <a:solidFill>
                  <a:schemeClr val="tx1"/>
                </a:solidFill>
                <a:effectLst/>
                <a:latin typeface="+mn-lt"/>
                <a:ea typeface="+mn-ea"/>
                <a:cs typeface="+mn-cs"/>
              </a:rPr>
              <a:t> any violation of criminal law that involves knowledge of computer technology for its perpetration, investigation, or prosecution.</a:t>
            </a:r>
          </a:p>
          <a:p>
            <a:r>
              <a:rPr lang="en-US" sz="1200" kern="1200" dirty="0">
                <a:solidFill>
                  <a:schemeClr val="tx1"/>
                </a:solidFill>
                <a:effectLst/>
                <a:latin typeface="+mn-lt"/>
                <a:ea typeface="+mn-ea"/>
                <a:cs typeface="+mn-cs"/>
              </a:rPr>
              <a:t>Many computer crimes fall under the broad label of cyber crime, or any criminal activity occurring in the virtual community of the Internet.</a:t>
            </a:r>
          </a:p>
          <a:p>
            <a:pPr lvl="1"/>
            <a:r>
              <a:rPr lang="en-US" sz="1200" b="1" kern="1200" dirty="0">
                <a:solidFill>
                  <a:schemeClr val="tx1"/>
                </a:solidFill>
                <a:effectLst/>
                <a:latin typeface="+mn-lt"/>
                <a:ea typeface="+mn-ea"/>
                <a:cs typeface="+mn-cs"/>
              </a:rPr>
              <a:t>Cyber fraud:</a:t>
            </a:r>
            <a:r>
              <a:rPr lang="en-US" sz="1200" kern="1200" dirty="0">
                <a:solidFill>
                  <a:schemeClr val="tx1"/>
                </a:solidFill>
                <a:effectLst/>
                <a:latin typeface="+mn-lt"/>
                <a:ea typeface="+mn-ea"/>
                <a:cs typeface="+mn-cs"/>
              </a:rPr>
              <a:t> any misrepresentation knowingly made over the Internet with the intention of deceiving another for the purpose of obtaining property or funds.</a:t>
            </a:r>
          </a:p>
          <a:p>
            <a:pPr lvl="1"/>
            <a:r>
              <a:rPr lang="en-US" sz="1200" i="1" kern="1200" dirty="0">
                <a:solidFill>
                  <a:schemeClr val="tx1"/>
                </a:solidFill>
                <a:effectLst/>
                <a:latin typeface="+mn-lt"/>
                <a:ea typeface="+mn-ea"/>
                <a:cs typeface="+mn-cs"/>
              </a:rPr>
              <a:t>Advance fee fraud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online auction fraud </a:t>
            </a:r>
            <a:r>
              <a:rPr lang="en-US" sz="1200" kern="1200" dirty="0">
                <a:solidFill>
                  <a:schemeClr val="tx1"/>
                </a:solidFill>
                <a:effectLst/>
                <a:latin typeface="+mn-lt"/>
                <a:ea typeface="+mn-ea"/>
                <a:cs typeface="+mn-cs"/>
              </a:rPr>
              <a:t>are two widely reported forms of cyber crime.</a:t>
            </a:r>
          </a:p>
          <a:p>
            <a:pPr lvl="1"/>
            <a:endParaRPr lang="en-US" sz="1200" b="1"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Identity Theft:</a:t>
            </a:r>
            <a:r>
              <a:rPr lang="en-US" sz="1200" kern="1200" dirty="0">
                <a:solidFill>
                  <a:schemeClr val="tx1"/>
                </a:solidFill>
                <a:effectLst/>
                <a:latin typeface="+mn-lt"/>
                <a:ea typeface="+mn-ea"/>
                <a:cs typeface="+mn-cs"/>
              </a:rPr>
              <a:t> illegal use of someone’s personal information to access the victim’s financial resources.</a:t>
            </a:r>
          </a:p>
          <a:p>
            <a:pPr lvl="1"/>
            <a:r>
              <a:rPr lang="en-US" sz="1200" i="1" kern="1200" dirty="0">
                <a:solidFill>
                  <a:schemeClr val="tx1"/>
                </a:solidFill>
                <a:effectLst/>
                <a:latin typeface="+mn-lt"/>
                <a:ea typeface="+mn-ea"/>
                <a:cs typeface="+mn-cs"/>
              </a:rPr>
              <a:t>Easy access to personal information:</a:t>
            </a:r>
            <a:r>
              <a:rPr lang="en-US" sz="1200" kern="1200" dirty="0">
                <a:solidFill>
                  <a:schemeClr val="tx1"/>
                </a:solidFill>
                <a:effectLst/>
                <a:latin typeface="+mn-lt"/>
                <a:ea typeface="+mn-ea"/>
                <a:cs typeface="+mn-cs"/>
              </a:rPr>
              <a:t> website users surrender a wealth of personal information via website “cookies,” and their own disclosures on social media sites.</a:t>
            </a:r>
          </a:p>
          <a:p>
            <a:pPr lvl="1"/>
            <a:r>
              <a:rPr lang="en-US" sz="1200" i="1" kern="1200" dirty="0">
                <a:solidFill>
                  <a:schemeClr val="tx1"/>
                </a:solidFill>
                <a:effectLst/>
                <a:latin typeface="+mn-lt"/>
                <a:ea typeface="+mn-ea"/>
                <a:cs typeface="+mn-cs"/>
              </a:rPr>
              <a:t>Stolen credit-card numbers: </a:t>
            </a:r>
            <a:r>
              <a:rPr lang="en-US" sz="1200" kern="1200" dirty="0">
                <a:solidFill>
                  <a:schemeClr val="tx1"/>
                </a:solidFill>
                <a:effectLst/>
                <a:latin typeface="+mn-lt"/>
                <a:ea typeface="+mn-ea"/>
                <a:cs typeface="+mn-cs"/>
              </a:rPr>
              <a:t>more than half of identity thefts involve the misappropriation of credit-card accounts. </a:t>
            </a:r>
          </a:p>
          <a:p>
            <a:pPr lvl="1"/>
            <a:r>
              <a:rPr lang="en-US" sz="1200" kern="1200" dirty="0">
                <a:solidFill>
                  <a:schemeClr val="tx1"/>
                </a:solidFill>
                <a:effectLst/>
                <a:latin typeface="+mn-lt"/>
                <a:ea typeface="+mn-ea"/>
                <a:cs typeface="+mn-cs"/>
              </a:rPr>
              <a:t>Identity theft can be committed in the course of pursuing other criminal objectives.</a:t>
            </a:r>
          </a:p>
          <a:p>
            <a:pPr lvl="1"/>
            <a:endParaRPr lang="en-US" sz="1200" b="1"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Password Theft</a:t>
            </a:r>
            <a:endParaRPr lang="en-US" sz="120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Keystroke logging </a:t>
            </a:r>
            <a:r>
              <a:rPr lang="en-US" sz="1200" kern="1200" dirty="0">
                <a:solidFill>
                  <a:schemeClr val="tx1"/>
                </a:solidFill>
                <a:effectLst/>
                <a:latin typeface="+mn-lt"/>
                <a:ea typeface="+mn-ea"/>
                <a:cs typeface="+mn-cs"/>
              </a:rPr>
              <a:t>relies on software that embeds itself in a victim’s computer, and records every keystroke made on that computer. </a:t>
            </a:r>
          </a:p>
          <a:p>
            <a:pPr lvl="1"/>
            <a:r>
              <a:rPr lang="en-US" sz="1200" kern="1200" dirty="0">
                <a:solidFill>
                  <a:schemeClr val="tx1"/>
                </a:solidFill>
                <a:effectLst/>
                <a:latin typeface="+mn-lt"/>
                <a:ea typeface="+mn-ea"/>
                <a:cs typeface="+mn-cs"/>
              </a:rPr>
              <a:t>Links that are contained within e-mails sent from unknown sources, and may sometimes be used to illegally obtain personal information.</a:t>
            </a:r>
          </a:p>
          <a:p>
            <a:pPr lvl="1"/>
            <a:endParaRPr lang="en-US" sz="1200" b="1"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Phishing:</a:t>
            </a:r>
            <a:r>
              <a:rPr lang="en-US" sz="1200" kern="1200" dirty="0">
                <a:solidFill>
                  <a:schemeClr val="tx1"/>
                </a:solidFill>
                <a:effectLst/>
                <a:latin typeface="+mn-lt"/>
                <a:ea typeface="+mn-ea"/>
                <a:cs typeface="+mn-cs"/>
              </a:rPr>
              <a:t> perpetrators send e-mails purporting to be from legitimate businesses to induce recipients to reveal passwords, personal financial data, or other information.</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28</a:t>
            </a:fld>
            <a:endParaRPr lang="en-US" dirty="0"/>
          </a:p>
        </p:txBody>
      </p:sp>
    </p:spTree>
    <p:extLst>
      <p:ext uri="{BB962C8B-B14F-4D97-AF65-F5344CB8AC3E}">
        <p14:creationId xmlns:p14="http://schemas.microsoft.com/office/powerpoint/2010/main" val="4097034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Botnets: </a:t>
            </a:r>
            <a:r>
              <a:rPr lang="en-US" sz="1200" kern="1200" dirty="0">
                <a:solidFill>
                  <a:schemeClr val="tx1"/>
                </a:solidFill>
                <a:effectLst/>
                <a:latin typeface="+mn-lt"/>
                <a:ea typeface="+mn-ea"/>
                <a:cs typeface="+mn-cs"/>
              </a:rPr>
              <a:t>network of compromised computers that are used to generate spam, and relay viruses</a:t>
            </a:r>
          </a:p>
          <a:p>
            <a:r>
              <a:rPr lang="en-US" sz="1200" b="1" kern="1200" dirty="0">
                <a:solidFill>
                  <a:schemeClr val="tx1"/>
                </a:solidFill>
                <a:effectLst/>
                <a:latin typeface="+mn-lt"/>
                <a:ea typeface="+mn-ea"/>
                <a:cs typeface="+mn-cs"/>
              </a:rPr>
              <a:t>Malware: </a:t>
            </a:r>
            <a:r>
              <a:rPr lang="en-US" sz="1200" kern="1200" dirty="0">
                <a:solidFill>
                  <a:schemeClr val="tx1"/>
                </a:solidFill>
                <a:effectLst/>
                <a:latin typeface="+mn-lt"/>
                <a:ea typeface="+mn-ea"/>
                <a:cs typeface="+mn-cs"/>
              </a:rPr>
              <a:t>any harmful computer program</a:t>
            </a:r>
          </a:p>
          <a:p>
            <a:r>
              <a:rPr lang="en-US" sz="1200" b="1" kern="1200" dirty="0">
                <a:solidFill>
                  <a:schemeClr val="tx1"/>
                </a:solidFill>
                <a:effectLst/>
                <a:latin typeface="+mn-lt"/>
                <a:ea typeface="+mn-ea"/>
                <a:cs typeface="+mn-cs"/>
              </a:rPr>
              <a:t>Worm: </a:t>
            </a:r>
            <a:r>
              <a:rPr lang="en-US" sz="1200" kern="1200" dirty="0">
                <a:solidFill>
                  <a:schemeClr val="tx1"/>
                </a:solidFill>
                <a:effectLst/>
                <a:latin typeface="+mn-lt"/>
                <a:ea typeface="+mn-ea"/>
                <a:cs typeface="+mn-cs"/>
              </a:rPr>
              <a:t>software that replicates itself to consume system resources</a:t>
            </a:r>
          </a:p>
          <a:p>
            <a:r>
              <a:rPr lang="en-US" sz="1200" b="1" kern="1200" dirty="0">
                <a:solidFill>
                  <a:schemeClr val="tx1"/>
                </a:solidFill>
                <a:effectLst/>
                <a:latin typeface="+mn-lt"/>
                <a:ea typeface="+mn-ea"/>
                <a:cs typeface="+mn-cs"/>
              </a:rPr>
              <a:t>Virus: </a:t>
            </a:r>
            <a:r>
              <a:rPr lang="en-US" sz="1200" kern="1200" dirty="0">
                <a:solidFill>
                  <a:schemeClr val="tx1"/>
                </a:solidFill>
                <a:effectLst/>
                <a:latin typeface="+mn-lt"/>
                <a:ea typeface="+mn-ea"/>
                <a:cs typeface="+mn-cs"/>
              </a:rPr>
              <a:t>software that replicates itself to alter files, and interfere with normal operations</a:t>
            </a:r>
          </a:p>
          <a:p>
            <a:r>
              <a:rPr lang="en-US" sz="1200" b="1" kern="1200" dirty="0">
                <a:solidFill>
                  <a:schemeClr val="tx1"/>
                </a:solidFill>
                <a:effectLst/>
                <a:latin typeface="+mn-lt"/>
                <a:ea typeface="+mn-ea"/>
                <a:cs typeface="+mn-cs"/>
              </a:rPr>
              <a:t>Service-Based Hacking:</a:t>
            </a:r>
            <a:r>
              <a:rPr lang="en-US" sz="1200" kern="1200" dirty="0">
                <a:solidFill>
                  <a:schemeClr val="tx1"/>
                </a:solidFill>
                <a:effectLst/>
                <a:latin typeface="+mn-lt"/>
                <a:ea typeface="+mn-ea"/>
                <a:cs typeface="+mn-cs"/>
              </a:rPr>
              <a:t> criminals now offer “crimeware as a service”</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29</a:t>
            </a:fld>
            <a:endParaRPr lang="en-US" dirty="0"/>
          </a:p>
        </p:txBody>
      </p:sp>
    </p:spTree>
    <p:extLst>
      <p:ext uri="{BB962C8B-B14F-4D97-AF65-F5344CB8AC3E}">
        <p14:creationId xmlns:p14="http://schemas.microsoft.com/office/powerpoint/2010/main" val="4101209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Divide students into small groups, and give them the following instructions to analyze and answer this discussion prompt: </a:t>
            </a:r>
          </a:p>
          <a:p>
            <a:endParaRPr lang="en-US" dirty="0"/>
          </a:p>
          <a:p>
            <a:r>
              <a:rPr lang="en-US" dirty="0"/>
              <a:t>Check your answers to the Issue Spotters, against the answers provided in Appendix D.</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30</a:t>
            </a:fld>
            <a:endParaRPr lang="en-US" dirty="0"/>
          </a:p>
        </p:txBody>
      </p:sp>
    </p:spTree>
    <p:extLst>
      <p:ext uri="{BB962C8B-B14F-4D97-AF65-F5344CB8AC3E}">
        <p14:creationId xmlns:p14="http://schemas.microsoft.com/office/powerpoint/2010/main" val="2516533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Divide students into small groups, and give them the following instructions to analyze and answer this discussion prompt: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Apple, Inc., introduced its mobile-payment system, cyber thieves began hacking into Apple mobile devices to make purchases with stolen credit card numbers. At about the same time, cyber criminals were stealing the credit card data of at least 60 million Home Depot customers, and illegally accessing the financial information of 76 million JPMorgan Chase clients. Hackers have also demonstrated that they can take over the dashboard computer systems that control cars. Additionally, the risk of takeover extends to numerous wireless-enabled medical devices, such as pacemakers and insulin pumps.</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31</a:t>
            </a:fld>
            <a:endParaRPr lang="en-US" dirty="0"/>
          </a:p>
        </p:txBody>
      </p:sp>
    </p:spTree>
    <p:extLst>
      <p:ext uri="{BB962C8B-B14F-4D97-AF65-F5344CB8AC3E}">
        <p14:creationId xmlns:p14="http://schemas.microsoft.com/office/powerpoint/2010/main" val="465929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 –</a:t>
            </a:r>
            <a:r>
              <a:rPr lang="en-US" sz="1200" kern="1200" dirty="0">
                <a:solidFill>
                  <a:schemeClr val="tx1"/>
                </a:solidFill>
                <a:effectLst/>
                <a:latin typeface="+mn-lt"/>
                <a:ea typeface="+mn-ea"/>
                <a:cs typeface="+mn-cs"/>
              </a:rPr>
              <a:t> Two elements normally must exist simultaneously for a person to be convicted of a crime: 1. the performance of a prohibited act (actus reus); and 2. a specified state of mind or intent on the part of the actor (</a:t>
            </a:r>
            <a:r>
              <a:rPr lang="en-US" sz="1200" kern="1200" dirty="0" err="1">
                <a:solidFill>
                  <a:schemeClr val="tx1"/>
                </a:solidFill>
                <a:effectLst/>
                <a:latin typeface="+mn-lt"/>
                <a:ea typeface="+mn-ea"/>
                <a:cs typeface="+mn-cs"/>
              </a:rPr>
              <a:t>mens</a:t>
            </a:r>
            <a:r>
              <a:rPr lang="en-US" sz="1200" kern="1200" dirty="0">
                <a:solidFill>
                  <a:schemeClr val="tx1"/>
                </a:solidFill>
                <a:effectLst/>
                <a:latin typeface="+mn-lt"/>
                <a:ea typeface="+mn-ea"/>
                <a:cs typeface="+mn-cs"/>
              </a:rPr>
              <a:t> rea).</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33</a:t>
            </a:fld>
            <a:endParaRPr lang="en-US" dirty="0"/>
          </a:p>
        </p:txBody>
      </p:sp>
    </p:spTree>
    <p:extLst>
      <p:ext uri="{BB962C8B-B14F-4D97-AF65-F5344CB8AC3E}">
        <p14:creationId xmlns:p14="http://schemas.microsoft.com/office/powerpoint/2010/main" val="972599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34</a:t>
            </a:fld>
            <a:endParaRPr lang="en-US" dirty="0"/>
          </a:p>
        </p:txBody>
      </p:sp>
    </p:spTree>
    <p:extLst>
      <p:ext uri="{BB962C8B-B14F-4D97-AF65-F5344CB8AC3E}">
        <p14:creationId xmlns:p14="http://schemas.microsoft.com/office/powerpoint/2010/main" val="3734608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35</a:t>
            </a:fld>
            <a:endParaRPr lang="en-US" dirty="0"/>
          </a:p>
        </p:txBody>
      </p:sp>
    </p:spTree>
    <p:extLst>
      <p:ext uri="{BB962C8B-B14F-4D97-AF65-F5344CB8AC3E}">
        <p14:creationId xmlns:p14="http://schemas.microsoft.com/office/powerpoint/2010/main" val="3335245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a:t>
            </a:fld>
            <a:endParaRPr lang="en-US" dirty="0"/>
          </a:p>
        </p:txBody>
      </p:sp>
    </p:spTree>
    <p:extLst>
      <p:ext uri="{BB962C8B-B14F-4D97-AF65-F5344CB8AC3E}">
        <p14:creationId xmlns:p14="http://schemas.microsoft.com/office/powerpoint/2010/main" val="3986037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36</a:t>
            </a:fld>
            <a:endParaRPr lang="en-US" dirty="0"/>
          </a:p>
        </p:txBody>
      </p:sp>
    </p:spTree>
    <p:extLst>
      <p:ext uri="{BB962C8B-B14F-4D97-AF65-F5344CB8AC3E}">
        <p14:creationId xmlns:p14="http://schemas.microsoft.com/office/powerpoint/2010/main" val="4274447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Which crime, if any, did Briscoe commit? Explain. [Briscoe v. State of Texas, 2018 WL 792255 (</a:t>
            </a:r>
            <a:r>
              <a:rPr lang="en-US" dirty="0" err="1"/>
              <a:t>Tex.App</a:t>
            </a:r>
            <a:r>
              <a:rPr lang="en-US" dirty="0"/>
              <a:t>.— Texarkana 2018)] (See Types of Crimes.)</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a:t>
            </a:fld>
            <a:endParaRPr lang="en-US" dirty="0"/>
          </a:p>
        </p:txBody>
      </p:sp>
    </p:spTree>
    <p:extLst>
      <p:ext uri="{BB962C8B-B14F-4D97-AF65-F5344CB8AC3E}">
        <p14:creationId xmlns:p14="http://schemas.microsoft.com/office/powerpoint/2010/main" val="1472168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students to discuss their reasoning.</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6</a:t>
            </a:fld>
            <a:endParaRPr lang="en-US" dirty="0"/>
          </a:p>
        </p:txBody>
      </p:sp>
    </p:spTree>
    <p:extLst>
      <p:ext uri="{BB962C8B-B14F-4D97-AF65-F5344CB8AC3E}">
        <p14:creationId xmlns:p14="http://schemas.microsoft.com/office/powerpoint/2010/main" val="372557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a:t>
            </a:fld>
            <a:endParaRPr lang="en-US" dirty="0"/>
          </a:p>
        </p:txBody>
      </p:sp>
    </p:spTree>
    <p:extLst>
      <p:ext uri="{BB962C8B-B14F-4D97-AF65-F5344CB8AC3E}">
        <p14:creationId xmlns:p14="http://schemas.microsoft.com/office/powerpoint/2010/main" val="3220633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Invite students to discuss their reasoning with at </a:t>
            </a:r>
            <a:r>
              <a:rPr lang="en-US" dirty="0">
                <a:solidFill>
                  <a:srgbClr val="006298"/>
                </a:solidFill>
              </a:rPr>
              <a:t>another person or classmate</a:t>
            </a:r>
            <a:r>
              <a:rPr lang="en-US" sz="1200" dirty="0"/>
              <a:t>.</a:t>
            </a:r>
          </a:p>
          <a:p>
            <a:endParaRPr lang="en-US" b="1" dirty="0"/>
          </a:p>
          <a:p>
            <a:r>
              <a:rPr lang="en-US" b="1" dirty="0"/>
              <a:t>A Question of Ethics: </a:t>
            </a:r>
            <a:r>
              <a:rPr lang="en-US" dirty="0"/>
              <a:t>Assuming that FedEx knew its customers’ account information had been compromised, use the IDDR approach to consider whether the company had an ethical obligation to take steps to protect those customers from theft.</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11</a:t>
            </a:fld>
            <a:endParaRPr lang="en-US" dirty="0"/>
          </a:p>
        </p:txBody>
      </p:sp>
    </p:spTree>
    <p:extLst>
      <p:ext uri="{BB962C8B-B14F-4D97-AF65-F5344CB8AC3E}">
        <p14:creationId xmlns:p14="http://schemas.microsoft.com/office/powerpoint/2010/main" val="3928889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Notes: The Criminal Act</a:t>
            </a:r>
          </a:p>
          <a:p>
            <a:r>
              <a:rPr lang="en-US" sz="1200" b="1" i="1" kern="1200" dirty="0">
                <a:solidFill>
                  <a:schemeClr val="tx1"/>
                </a:solidFill>
                <a:effectLst/>
                <a:latin typeface="+mn-lt"/>
                <a:ea typeface="+mn-ea"/>
                <a:cs typeface="+mn-cs"/>
              </a:rPr>
              <a:t>Actus reus: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guilty (prohibited) act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State of Mind</a:t>
            </a:r>
          </a:p>
          <a:p>
            <a:r>
              <a:rPr lang="en-US" sz="1200" b="1" i="1" kern="1200" dirty="0" err="1">
                <a:solidFill>
                  <a:schemeClr val="tx1"/>
                </a:solidFill>
                <a:effectLst/>
                <a:latin typeface="+mn-lt"/>
                <a:ea typeface="+mn-ea"/>
                <a:cs typeface="+mn-cs"/>
              </a:rPr>
              <a:t>Mens</a:t>
            </a:r>
            <a:r>
              <a:rPr lang="en-US" sz="1200" b="1" i="1" kern="1200" dirty="0">
                <a:solidFill>
                  <a:schemeClr val="tx1"/>
                </a:solidFill>
                <a:effectLst/>
                <a:latin typeface="+mn-lt"/>
                <a:ea typeface="+mn-ea"/>
                <a:cs typeface="+mn-cs"/>
              </a:rPr>
              <a:t> rea: </a:t>
            </a:r>
            <a:r>
              <a:rPr lang="en-US" sz="1200" kern="1200" dirty="0">
                <a:solidFill>
                  <a:schemeClr val="tx1"/>
                </a:solidFill>
                <a:effectLst/>
                <a:latin typeface="+mn-lt"/>
                <a:ea typeface="+mn-ea"/>
                <a:cs typeface="+mn-cs"/>
              </a:rPr>
              <a:t>a wrongful mental state or intent</a:t>
            </a:r>
          </a:p>
          <a:p>
            <a:r>
              <a:rPr lang="en-US" sz="1200" kern="1200" dirty="0">
                <a:solidFill>
                  <a:schemeClr val="tx1"/>
                </a:solidFill>
                <a:effectLst/>
                <a:latin typeface="+mn-lt"/>
                <a:ea typeface="+mn-ea"/>
                <a:cs typeface="+mn-cs"/>
              </a:rPr>
              <a:t>Recklessness: when a defendant consciously disregards a substantial and unjustifiable risk.</a:t>
            </a:r>
          </a:p>
          <a:p>
            <a:r>
              <a:rPr lang="en-US" sz="1200" kern="1200" dirty="0">
                <a:solidFill>
                  <a:schemeClr val="tx1"/>
                </a:solidFill>
                <a:effectLst/>
                <a:latin typeface="+mn-lt"/>
                <a:ea typeface="+mn-ea"/>
                <a:cs typeface="+mn-cs"/>
              </a:rPr>
              <a:t>Criminal Negligence: when a defendant takes an unjustified, substantial, and foreseeable risk that results in harm.</a:t>
            </a:r>
          </a:p>
          <a:p>
            <a:r>
              <a:rPr lang="en-US" sz="1200" kern="1200" dirty="0">
                <a:solidFill>
                  <a:schemeClr val="tx1"/>
                </a:solidFill>
                <a:effectLst/>
                <a:latin typeface="+mn-lt"/>
                <a:ea typeface="+mn-ea"/>
                <a:cs typeface="+mn-cs"/>
              </a:rPr>
              <a:t> </a:t>
            </a:r>
          </a:p>
          <a:p>
            <a:endParaRPr lang="en-IN"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12</a:t>
            </a:fld>
            <a:endParaRPr lang="en-US" dirty="0"/>
          </a:p>
        </p:txBody>
      </p:sp>
    </p:spTree>
    <p:extLst>
      <p:ext uri="{BB962C8B-B14F-4D97-AF65-F5344CB8AC3E}">
        <p14:creationId xmlns:p14="http://schemas.microsoft.com/office/powerpoint/2010/main" val="1884731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DeCosters</a:t>
            </a:r>
            <a:r>
              <a:rPr lang="en-US" sz="1200" kern="1200" dirty="0">
                <a:solidFill>
                  <a:schemeClr val="tx1"/>
                </a:solidFill>
                <a:effectLst/>
                <a:latin typeface="+mn-lt"/>
                <a:ea typeface="+mn-ea"/>
                <a:cs typeface="+mn-cs"/>
              </a:rPr>
              <a:t> ultimately pleaded guilty to violating three criminal statutes. But when they were ordered to serve three months in jail, the </a:t>
            </a:r>
            <a:r>
              <a:rPr lang="en-US" sz="1200" kern="1200" dirty="0" err="1">
                <a:solidFill>
                  <a:schemeClr val="tx1"/>
                </a:solidFill>
                <a:effectLst/>
                <a:latin typeface="+mn-lt"/>
                <a:ea typeface="+mn-ea"/>
                <a:cs typeface="+mn-cs"/>
              </a:rPr>
              <a:t>DeCosters</a:t>
            </a:r>
            <a:r>
              <a:rPr lang="en-US" sz="1200" kern="1200" dirty="0">
                <a:solidFill>
                  <a:schemeClr val="tx1"/>
                </a:solidFill>
                <a:effectLst/>
                <a:latin typeface="+mn-lt"/>
                <a:ea typeface="+mn-ea"/>
                <a:cs typeface="+mn-cs"/>
              </a:rPr>
              <a:t> challenged the sentence as unconstitutional. The court held that the sentence of incarceration was appropriate because the evidence suggested that the defendants knew about the unsanitary conditions in their processing plants.</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14</a:t>
            </a:fld>
            <a:endParaRPr lang="en-US" dirty="0"/>
          </a:p>
        </p:txBody>
      </p:sp>
    </p:spTree>
    <p:extLst>
      <p:ext uri="{BB962C8B-B14F-4D97-AF65-F5344CB8AC3E}">
        <p14:creationId xmlns:p14="http://schemas.microsoft.com/office/powerpoint/2010/main" val="2244679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dirty="0"/>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lnSpc>
                <a:spcPct val="100000"/>
              </a:lnSpc>
              <a:spcBef>
                <a:spcPts val="624"/>
              </a:spcBef>
              <a:buClr>
                <a:srgbClr val="004A78"/>
              </a:buClr>
              <a:buFont typeface="Arial" panose="020B0604020202020204" pitchFamily="34" charset="0"/>
              <a:buChar char="•"/>
              <a:defRPr sz="2600">
                <a:solidFill>
                  <a:srgbClr val="000000"/>
                </a:solidFill>
              </a:defRPr>
            </a:lvl1pPr>
            <a:lvl2pPr marL="804863" marR="0" indent="-347663" algn="l" defTabSz="914400" rtl="0" eaLnBrk="1" fontAlgn="base" latinLnBrk="0" hangingPunct="1">
              <a:lnSpc>
                <a:spcPct val="100000"/>
              </a:lnSpc>
              <a:spcBef>
                <a:spcPts val="624"/>
              </a:spcBef>
              <a:spcAft>
                <a:spcPct val="0"/>
              </a:spcAft>
              <a:buClr>
                <a:srgbClr val="006298"/>
              </a:buClr>
              <a:buSzPct val="80000"/>
              <a:buFont typeface="Arial" panose="020B0604020202020204" pitchFamily="34" charset="0"/>
              <a:buChar char="–"/>
              <a:tabLst/>
              <a:defRPr sz="2400" baseline="0"/>
            </a:lvl2pPr>
            <a:lvl3pPr marL="1255713" indent="-341313">
              <a:lnSpc>
                <a:spcPct val="100000"/>
              </a:lnSpc>
              <a:spcBef>
                <a:spcPts val="624"/>
              </a:spcBef>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 </a:t>
            </a:r>
          </a:p>
          <a:p>
            <a:pPr lvl="1"/>
            <a:r>
              <a:rPr lang="en-US" dirty="0"/>
              <a:t> </a:t>
            </a:r>
          </a:p>
          <a:p>
            <a:pPr lvl="2"/>
            <a:r>
              <a:rPr lang="en-US" dirty="0"/>
              <a:t> </a:t>
            </a:r>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1996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12" name="Text Placeholder 11"/>
          <p:cNvSpPr>
            <a:spLocks noGrp="1"/>
          </p:cNvSpPr>
          <p:nvPr>
            <p:ph type="body" sz="quarter" idx="17"/>
          </p:nvPr>
        </p:nvSpPr>
        <p:spPr>
          <a:xfrm>
            <a:off x="743576" y="1638300"/>
            <a:ext cx="3849939"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4" name="Content Placeholder 3">
            <a:extLst>
              <a:ext uri="{FF2B5EF4-FFF2-40B4-BE49-F238E27FC236}">
                <a16:creationId xmlns:a16="http://schemas.microsoft.com/office/drawing/2014/main" id="{8FFDCB65-F1DB-42F1-9B83-92D956E437D4}"/>
              </a:ext>
            </a:extLst>
          </p:cNvPr>
          <p:cNvSpPr>
            <a:spLocks noGrp="1"/>
          </p:cNvSpPr>
          <p:nvPr>
            <p:ph sz="quarter" idx="18"/>
          </p:nvPr>
        </p:nvSpPr>
        <p:spPr>
          <a:xfrm>
            <a:off x="5013325" y="1549400"/>
            <a:ext cx="5216525" cy="89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Picture Placeholder 6">
            <a:extLst>
              <a:ext uri="{FF2B5EF4-FFF2-40B4-BE49-F238E27FC236}">
                <a16:creationId xmlns:a16="http://schemas.microsoft.com/office/drawing/2014/main" id="{5E11E7DB-7AA8-4706-A31D-210920808579}"/>
              </a:ext>
            </a:extLst>
          </p:cNvPr>
          <p:cNvSpPr>
            <a:spLocks noGrp="1"/>
          </p:cNvSpPr>
          <p:nvPr>
            <p:ph type="pic" sz="quarter" idx="19"/>
          </p:nvPr>
        </p:nvSpPr>
        <p:spPr>
          <a:xfrm>
            <a:off x="5227638" y="2789238"/>
            <a:ext cx="3571875" cy="1255712"/>
          </a:xfrm>
        </p:spPr>
        <p:txBody>
          <a:bodyPr/>
          <a:lstStyle/>
          <a:p>
            <a:endParaRPr lang="en-IN"/>
          </a:p>
        </p:txBody>
      </p:sp>
      <p:sp>
        <p:nvSpPr>
          <p:cNvPr id="9" name="Picture Placeholder 8">
            <a:extLst>
              <a:ext uri="{FF2B5EF4-FFF2-40B4-BE49-F238E27FC236}">
                <a16:creationId xmlns:a16="http://schemas.microsoft.com/office/drawing/2014/main" id="{88982B0C-A439-458E-A5F0-B5E33BDE00D6}"/>
              </a:ext>
            </a:extLst>
          </p:cNvPr>
          <p:cNvSpPr>
            <a:spLocks noGrp="1"/>
          </p:cNvSpPr>
          <p:nvPr>
            <p:ph type="pic" sz="quarter" idx="20"/>
          </p:nvPr>
        </p:nvSpPr>
        <p:spPr>
          <a:xfrm>
            <a:off x="6842125" y="4416425"/>
            <a:ext cx="2420938" cy="477838"/>
          </a:xfrm>
        </p:spPr>
        <p:txBody>
          <a:bodyPr/>
          <a:lstStyle/>
          <a:p>
            <a:endParaRPr lang="en-IN"/>
          </a:p>
        </p:txBody>
      </p:sp>
      <p:sp>
        <p:nvSpPr>
          <p:cNvPr id="11" name="Table Placeholder 10">
            <a:extLst>
              <a:ext uri="{FF2B5EF4-FFF2-40B4-BE49-F238E27FC236}">
                <a16:creationId xmlns:a16="http://schemas.microsoft.com/office/drawing/2014/main" id="{D222BA84-F27B-4D43-972F-AB5A4B94104D}"/>
              </a:ext>
            </a:extLst>
          </p:cNvPr>
          <p:cNvSpPr>
            <a:spLocks noGrp="1"/>
          </p:cNvSpPr>
          <p:nvPr>
            <p:ph type="tbl" sz="quarter" idx="21"/>
          </p:nvPr>
        </p:nvSpPr>
        <p:spPr>
          <a:xfrm>
            <a:off x="7820025" y="5308600"/>
            <a:ext cx="3044825" cy="671513"/>
          </a:xfrm>
        </p:spPr>
        <p:txBody>
          <a:bodyPr/>
          <a:lstStyle/>
          <a:p>
            <a:endParaRPr lang="en-IN"/>
          </a:p>
        </p:txBody>
      </p:sp>
      <p:sp>
        <p:nvSpPr>
          <p:cNvPr id="6" name="Content Placeholder 5">
            <a:extLst>
              <a:ext uri="{FF2B5EF4-FFF2-40B4-BE49-F238E27FC236}">
                <a16:creationId xmlns:a16="http://schemas.microsoft.com/office/drawing/2014/main" id="{4EE941BF-4F6B-4F04-8468-1BCC1F1A41CC}"/>
              </a:ext>
            </a:extLst>
          </p:cNvPr>
          <p:cNvSpPr>
            <a:spLocks noGrp="1"/>
          </p:cNvSpPr>
          <p:nvPr>
            <p:ph sz="quarter" idx="22"/>
          </p:nvPr>
        </p:nvSpPr>
        <p:spPr>
          <a:xfrm>
            <a:off x="9375775" y="3429000"/>
            <a:ext cx="1671638" cy="12557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0774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8" name="Content Placeholder 7">
            <a:extLst>
              <a:ext uri="{FF2B5EF4-FFF2-40B4-BE49-F238E27FC236}">
                <a16:creationId xmlns:a16="http://schemas.microsoft.com/office/drawing/2014/main" id="{785474BA-C607-4082-85D4-A2371E5292EB}"/>
              </a:ext>
            </a:extLst>
          </p:cNvPr>
          <p:cNvSpPr>
            <a:spLocks noGrp="1"/>
          </p:cNvSpPr>
          <p:nvPr>
            <p:ph sz="quarter" idx="10"/>
          </p:nvPr>
        </p:nvSpPr>
        <p:spPr>
          <a:xfrm>
            <a:off x="838200" y="1419225"/>
            <a:ext cx="5016500" cy="462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Content Placeholder 12">
            <a:extLst>
              <a:ext uri="{FF2B5EF4-FFF2-40B4-BE49-F238E27FC236}">
                <a16:creationId xmlns:a16="http://schemas.microsoft.com/office/drawing/2014/main" id="{B9B067E6-B97F-4779-9B12-F6133D416F98}"/>
              </a:ext>
            </a:extLst>
          </p:cNvPr>
          <p:cNvSpPr>
            <a:spLocks noGrp="1"/>
          </p:cNvSpPr>
          <p:nvPr>
            <p:ph sz="quarter" idx="11"/>
          </p:nvPr>
        </p:nvSpPr>
        <p:spPr>
          <a:xfrm>
            <a:off x="6318250" y="1373188"/>
            <a:ext cx="5035550"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683882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base" latinLnBrk="0" hangingPunct="1">
              <a:lnSpc>
                <a:spcPct val="100000"/>
              </a:lnSpc>
              <a:spcBef>
                <a:spcPts val="1000"/>
              </a:spcBef>
              <a:spcAft>
                <a:spcPct val="0"/>
              </a:spcAft>
              <a:buClrTx/>
              <a:buSzTx/>
              <a:buFont typeface="Arial" charset="0"/>
              <a:buNone/>
              <a:tabLst/>
              <a:defRPr/>
            </a:pPr>
            <a:r>
              <a:rPr lang="en-US" sz="1400" kern="1200" baseline="0" noProof="0" dirty="0">
                <a:solidFill>
                  <a:srgbClr val="004A78"/>
                </a:solidFill>
                <a:latin typeface="Arial" charset="0"/>
                <a:ea typeface="+mn-ea"/>
                <a:cs typeface="Arial" charset="0"/>
              </a:rPr>
              <a:t>Miller, Business Law Today Comprehensive Edition Text &amp; Cases, 13</a:t>
            </a:r>
            <a:r>
              <a:rPr lang="en-US" sz="1400" kern="1200" baseline="30000" noProof="0" dirty="0">
                <a:solidFill>
                  <a:srgbClr val="004A78"/>
                </a:solidFill>
                <a:latin typeface="Arial" charset="0"/>
                <a:ea typeface="+mn-ea"/>
                <a:cs typeface="Arial" charset="0"/>
              </a:rPr>
              <a:t>th</a:t>
            </a:r>
            <a:r>
              <a:rPr lang="en-US" sz="1400" kern="1200" baseline="0" noProof="0" dirty="0">
                <a:solidFill>
                  <a:srgbClr val="004A78"/>
                </a:solidFill>
                <a:latin typeface="Arial" charset="0"/>
                <a:ea typeface="+mn-ea"/>
                <a:cs typeface="Arial" charset="0"/>
              </a:rPr>
              <a:t> edition. © 2022 Cengage. All Rights Reserved. May not be scanned, copied or duplicated, or posted to a publicly accessible website, in whole or in part.</a:t>
            </a:r>
          </a:p>
        </p:txBody>
      </p:sp>
      <p:sp>
        <p:nvSpPr>
          <p:cNvPr id="8" name="Content Placeholder 7">
            <a:extLst>
              <a:ext uri="{FF2B5EF4-FFF2-40B4-BE49-F238E27FC236}">
                <a16:creationId xmlns:a16="http://schemas.microsoft.com/office/drawing/2014/main" id="{785474BA-C607-4082-85D4-A2371E5292EB}"/>
              </a:ext>
            </a:extLst>
          </p:cNvPr>
          <p:cNvSpPr>
            <a:spLocks noGrp="1"/>
          </p:cNvSpPr>
          <p:nvPr>
            <p:ph sz="quarter" idx="10"/>
          </p:nvPr>
        </p:nvSpPr>
        <p:spPr>
          <a:xfrm>
            <a:off x="838200" y="1419225"/>
            <a:ext cx="2887639" cy="462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Content Placeholder 12">
            <a:extLst>
              <a:ext uri="{FF2B5EF4-FFF2-40B4-BE49-F238E27FC236}">
                <a16:creationId xmlns:a16="http://schemas.microsoft.com/office/drawing/2014/main" id="{B9B067E6-B97F-4779-9B12-F6133D416F98}"/>
              </a:ext>
            </a:extLst>
          </p:cNvPr>
          <p:cNvSpPr>
            <a:spLocks noGrp="1"/>
          </p:cNvSpPr>
          <p:nvPr>
            <p:ph sz="quarter" idx="11"/>
          </p:nvPr>
        </p:nvSpPr>
        <p:spPr>
          <a:xfrm>
            <a:off x="4134608" y="1419225"/>
            <a:ext cx="3085058" cy="4625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a:extLst>
              <a:ext uri="{FF2B5EF4-FFF2-40B4-BE49-F238E27FC236}">
                <a16:creationId xmlns:a16="http://schemas.microsoft.com/office/drawing/2014/main" id="{A16AC7A5-8F13-4E24-B192-71194EDC8DA2}"/>
              </a:ext>
            </a:extLst>
          </p:cNvPr>
          <p:cNvSpPr>
            <a:spLocks noGrp="1"/>
          </p:cNvSpPr>
          <p:nvPr>
            <p:ph sz="quarter" idx="12"/>
          </p:nvPr>
        </p:nvSpPr>
        <p:spPr>
          <a:xfrm>
            <a:off x="7561263" y="1419225"/>
            <a:ext cx="3792537" cy="462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413218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Font typeface="Arial" panose="020B0604020202020204" pitchFamily="34" charset="0"/>
              <a:buNone/>
              <a:defRPr sz="24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653748" y="6323299"/>
            <a:ext cx="9310127"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0228" y="1737343"/>
            <a:ext cx="10711543" cy="1462674"/>
          </a:xfrm>
        </p:spPr>
        <p:txBody>
          <a:bodyPr>
            <a:noAutofit/>
          </a:bodyPr>
          <a:lstStyle>
            <a:lvl1pPr marL="342900" indent="-342900" algn="l">
              <a:buFont typeface="Arial" panose="020B0604020202020204" pitchFamily="34" charset="0"/>
              <a:buChar char="•"/>
              <a:defRPr sz="2400" b="0" i="0" baseline="0">
                <a:solidFill>
                  <a:srgbClr val="000000"/>
                </a:solidFill>
                <a:latin typeface="Arial" charset="0"/>
                <a:ea typeface="Arial" charset="0"/>
                <a:cs typeface="Arial" charset="0"/>
              </a:defRPr>
            </a:lvl1pPr>
            <a:lvl2pPr marL="457200" indent="0">
              <a:buClr>
                <a:srgbClr val="000000"/>
              </a:buClr>
              <a:buFont typeface="Arial" panose="020B0604020202020204" pitchFamily="34" charset="0"/>
              <a:buNone/>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9184134"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13th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a:t>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653748" y="6380946"/>
            <a:ext cx="9184134"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Miller, Business Law Today Standard Edition Text &amp; Summarized Cases, 13</a:t>
            </a:r>
            <a:r>
              <a:rPr kumimoji="0" lang="en-US" sz="1400" b="0" i="0" u="none" strike="noStrike" kern="1200" cap="none" spc="0" normalizeH="0" baseline="30000" noProof="0" dirty="0">
                <a:ln>
                  <a:noFill/>
                </a:ln>
                <a:solidFill>
                  <a:srgbClr val="004A78"/>
                </a:solidFill>
                <a:effectLst/>
                <a:uLnTx/>
                <a:uFillTx/>
                <a:latin typeface="arial" charset="0"/>
                <a:ea typeface="+mn-ea"/>
                <a:cs typeface="+mn-cs"/>
              </a:rPr>
              <a:t>th</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3029447"/>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1959654"/>
            <a:ext cx="10515600" cy="672105"/>
          </a:xfrm>
        </p:spPr>
        <p:txBody>
          <a:bodyPr anchor="ctr"/>
          <a:lstStyle>
            <a:lvl1pPr>
              <a:defRPr sz="4400">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B9D1292A-4755-41B5-9583-D0EB188CD007}"/>
              </a:ext>
            </a:extLst>
          </p:cNvPr>
          <p:cNvSpPr>
            <a:spLocks noGrp="1"/>
          </p:cNvSpPr>
          <p:nvPr>
            <p:ph sz="quarter" idx="12"/>
          </p:nvPr>
        </p:nvSpPr>
        <p:spPr>
          <a:xfrm>
            <a:off x="2720975" y="6356350"/>
            <a:ext cx="9155113" cy="38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381425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Miller, Business Law Today Standard Edition Text &amp; Summarized Cases, 13</a:t>
            </a:r>
            <a:r>
              <a:rPr lang="en-US" baseline="30000" dirty="0"/>
              <a:t>th</a:t>
            </a:r>
            <a:r>
              <a:rPr lang="en-US" dirty="0"/>
              <a:t> edition. © 2022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14" r:id="rId5"/>
    <p:sldLayoutId id="2147483718" r:id="rId6"/>
    <p:sldLayoutId id="2147483724" r:id="rId7"/>
    <p:sldLayoutId id="2147483725" r:id="rId8"/>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emf"/><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package" Target="../embeddings/Microsoft_Word_Document.docx"/><Relationship Id="rId5" Type="http://schemas.openxmlformats.org/officeDocument/2006/relationships/image" Target="../media/image11.png"/><Relationship Id="rId4" Type="http://schemas.microsoft.com/office/2017/04/relationships/track" Target="../media/track1.vtt"/></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b="0" dirty="0"/>
              <a:t>Chapter 9</a:t>
            </a:r>
          </a:p>
        </p:txBody>
      </p:sp>
      <p:sp>
        <p:nvSpPr>
          <p:cNvPr id="6" name="Text Placeholder 5"/>
          <p:cNvSpPr>
            <a:spLocks noGrp="1"/>
          </p:cNvSpPr>
          <p:nvPr>
            <p:ph type="body" sz="quarter" idx="11"/>
          </p:nvPr>
        </p:nvSpPr>
        <p:spPr>
          <a:xfrm>
            <a:off x="1274574" y="3029446"/>
            <a:ext cx="9642852" cy="1330797"/>
          </a:xfrm>
        </p:spPr>
        <p:txBody>
          <a:bodyPr/>
          <a:lstStyle/>
          <a:p>
            <a:r>
              <a:rPr lang="en-US" sz="4000" b="1" dirty="0"/>
              <a:t>Criminal Law and Cyber Crime</a:t>
            </a:r>
          </a:p>
        </p:txBody>
      </p:sp>
      <p:sp>
        <p:nvSpPr>
          <p:cNvPr id="2" name="Content Placeholder 1">
            <a:extLst>
              <a:ext uri="{FF2B5EF4-FFF2-40B4-BE49-F238E27FC236}">
                <a16:creationId xmlns:a16="http://schemas.microsoft.com/office/drawing/2014/main" id="{B4CE56DE-F83E-4CE2-BF41-3839DBBA3A64}"/>
              </a:ext>
            </a:extLst>
          </p:cNvPr>
          <p:cNvSpPr>
            <a:spLocks noGrp="1"/>
          </p:cNvSpPr>
          <p:nvPr>
            <p:ph sz="quarter" idx="12"/>
          </p:nvPr>
        </p:nvSpPr>
        <p:spPr/>
        <p:txBody>
          <a:bodyPr/>
          <a:lstStyle/>
          <a:p>
            <a:pPr>
              <a:lnSpc>
                <a:spcPct val="100000"/>
              </a:lnSpc>
            </a:pPr>
            <a:r>
              <a:rPr lang="en-US" sz="1400" dirty="0">
                <a:solidFill>
                  <a:schemeClr val="bg1"/>
                </a:solidFill>
              </a:rPr>
              <a:t>Miller, Business Law Today Comprehensive Edition Text &amp; Cases, 13</a:t>
            </a:r>
            <a:r>
              <a:rPr lang="en-US" sz="1400" baseline="30000" dirty="0">
                <a:solidFill>
                  <a:schemeClr val="bg1"/>
                </a:solidFill>
              </a:rPr>
              <a:t>th</a:t>
            </a:r>
            <a:r>
              <a:rPr lang="en-US" sz="1400" dirty="0">
                <a:solidFill>
                  <a:schemeClr val="bg1"/>
                </a:solidFill>
              </a:rPr>
              <a:t> edition. © 2022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80223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E4D29F2-1198-4797-96C2-10ED03A8397C}"/>
              </a:ext>
            </a:extLst>
          </p:cNvPr>
          <p:cNvSpPr>
            <a:spLocks noGrp="1"/>
          </p:cNvSpPr>
          <p:nvPr>
            <p:ph type="title"/>
          </p:nvPr>
        </p:nvSpPr>
        <p:spPr/>
        <p:txBody>
          <a:bodyPr/>
          <a:lstStyle/>
          <a:p>
            <a:r>
              <a:rPr lang="en-IN" dirty="0"/>
              <a:t>United States v. Broussard</a:t>
            </a:r>
          </a:p>
        </p:txBody>
      </p:sp>
      <p:sp>
        <p:nvSpPr>
          <p:cNvPr id="10" name="Text Placeholder 9">
            <a:extLst>
              <a:ext uri="{FF2B5EF4-FFF2-40B4-BE49-F238E27FC236}">
                <a16:creationId xmlns:a16="http://schemas.microsoft.com/office/drawing/2014/main" id="{FC4D4963-B8D3-4D48-9651-189495DE42F6}"/>
              </a:ext>
            </a:extLst>
          </p:cNvPr>
          <p:cNvSpPr>
            <a:spLocks noGrp="1"/>
          </p:cNvSpPr>
          <p:nvPr>
            <p:ph type="body" sz="quarter" idx="17"/>
          </p:nvPr>
        </p:nvSpPr>
        <p:spPr/>
        <p:txBody>
          <a:bodyPr/>
          <a:lstStyle/>
          <a:p>
            <a:pPr marL="0" indent="0">
              <a:buNone/>
            </a:pPr>
            <a:r>
              <a:rPr lang="en-US" dirty="0" err="1"/>
              <a:t>Heesham</a:t>
            </a:r>
            <a:r>
              <a:rPr lang="en-US" dirty="0"/>
              <a:t> Broussard obtained counterfeit money instruments. To distribute them, he used account information and numbers on compromised FedEx accounts procured from hackers. Text messages from Broussard indicated that he had participated previously in a similar scam, and that he knew the packages would be delivered only if the FedEx accounts were “good.” For his use of the accounts, Broussard was charged with identity theft. In defense, he argued that the government could not prove he knew the misappropriated accounts belonged to real persons or businesses.</a:t>
            </a:r>
          </a:p>
        </p:txBody>
      </p:sp>
    </p:spTree>
    <p:extLst>
      <p:ext uri="{BB962C8B-B14F-4D97-AF65-F5344CB8AC3E}">
        <p14:creationId xmlns:p14="http://schemas.microsoft.com/office/powerpoint/2010/main" val="3042762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FC93874-464C-4182-A8C0-10E9AB00E2D2}"/>
              </a:ext>
            </a:extLst>
          </p:cNvPr>
          <p:cNvSpPr>
            <a:spLocks noGrp="1"/>
          </p:cNvSpPr>
          <p:nvPr>
            <p:ph type="title"/>
          </p:nvPr>
        </p:nvSpPr>
        <p:spPr/>
        <p:txBody>
          <a:bodyPr/>
          <a:lstStyle/>
          <a:p>
            <a:r>
              <a:rPr lang="en-US" dirty="0"/>
              <a:t>United States v. Broussard Polling Question</a:t>
            </a:r>
            <a:endParaRPr lang="en-IN" dirty="0"/>
          </a:p>
        </p:txBody>
      </p:sp>
      <p:sp>
        <p:nvSpPr>
          <p:cNvPr id="10" name="Text Placeholder 9">
            <a:extLst>
              <a:ext uri="{FF2B5EF4-FFF2-40B4-BE49-F238E27FC236}">
                <a16:creationId xmlns:a16="http://schemas.microsoft.com/office/drawing/2014/main" id="{1938DA36-DE9F-4AFC-A674-3002C114F1B5}"/>
              </a:ext>
            </a:extLst>
          </p:cNvPr>
          <p:cNvSpPr>
            <a:spLocks noGrp="1"/>
          </p:cNvSpPr>
          <p:nvPr>
            <p:ph type="body" sz="quarter" idx="17"/>
          </p:nvPr>
        </p:nvSpPr>
        <p:spPr/>
        <p:txBody>
          <a:bodyPr/>
          <a:lstStyle/>
          <a:p>
            <a:pPr marL="0" indent="0">
              <a:buNone/>
            </a:pPr>
            <a:r>
              <a:rPr lang="en-US" dirty="0"/>
              <a:t>Does the evidence support Broussard’s assertion? From an ethical perspective, does it matter whether he knew that the accounts belonged to real customers?</a:t>
            </a:r>
          </a:p>
          <a:p>
            <a:pPr>
              <a:buFont typeface="Wingdings" panose="05000000000000000000" pitchFamily="2" charset="2"/>
              <a:buChar char="q"/>
            </a:pPr>
            <a:r>
              <a:rPr lang="en-US" dirty="0"/>
              <a:t>Yes</a:t>
            </a:r>
          </a:p>
          <a:p>
            <a:pPr>
              <a:buFont typeface="Wingdings" panose="05000000000000000000" pitchFamily="2" charset="2"/>
              <a:buChar char="q"/>
            </a:pPr>
            <a:r>
              <a:rPr lang="en-US" dirty="0"/>
              <a:t>No</a:t>
            </a:r>
          </a:p>
        </p:txBody>
      </p:sp>
    </p:spTree>
    <p:extLst>
      <p:ext uri="{BB962C8B-B14F-4D97-AF65-F5344CB8AC3E}">
        <p14:creationId xmlns:p14="http://schemas.microsoft.com/office/powerpoint/2010/main" val="3435517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B1873C8-AD6D-4C18-A589-2F064A7E5A18}"/>
              </a:ext>
            </a:extLst>
          </p:cNvPr>
          <p:cNvSpPr>
            <a:spLocks noGrp="1"/>
          </p:cNvSpPr>
          <p:nvPr>
            <p:ph type="title"/>
          </p:nvPr>
        </p:nvSpPr>
        <p:spPr/>
        <p:txBody>
          <a:bodyPr/>
          <a:lstStyle/>
          <a:p>
            <a:r>
              <a:rPr lang="en-IN" dirty="0"/>
              <a:t>Criminal Liability</a:t>
            </a:r>
          </a:p>
        </p:txBody>
      </p:sp>
      <p:sp>
        <p:nvSpPr>
          <p:cNvPr id="10" name="Text Placeholder 9">
            <a:extLst>
              <a:ext uri="{FF2B5EF4-FFF2-40B4-BE49-F238E27FC236}">
                <a16:creationId xmlns:a16="http://schemas.microsoft.com/office/drawing/2014/main" id="{29570DFA-C8EB-49F0-A649-567A20E05A3E}"/>
              </a:ext>
            </a:extLst>
          </p:cNvPr>
          <p:cNvSpPr>
            <a:spLocks noGrp="1"/>
          </p:cNvSpPr>
          <p:nvPr>
            <p:ph type="body" sz="quarter" idx="17"/>
          </p:nvPr>
        </p:nvSpPr>
        <p:spPr/>
        <p:txBody>
          <a:bodyPr/>
          <a:lstStyle/>
          <a:p>
            <a:r>
              <a:rPr lang="en-US" dirty="0"/>
              <a:t>State of Mind </a:t>
            </a:r>
          </a:p>
          <a:p>
            <a:r>
              <a:rPr lang="en-US" dirty="0"/>
              <a:t>Strict Liability and Overcriminalization</a:t>
            </a:r>
          </a:p>
          <a:p>
            <a:pPr lvl="1"/>
            <a:r>
              <a:rPr lang="en-US" dirty="0">
                <a:solidFill>
                  <a:srgbClr val="000000"/>
                </a:solidFill>
              </a:rPr>
              <a:t>An increasing number of laws and regulations have imposed criminal sanctions for strict liability crimes. Critics say that such laws lead to overcriminalization.</a:t>
            </a:r>
          </a:p>
          <a:p>
            <a:pPr lvl="1"/>
            <a:r>
              <a:rPr lang="en-US" dirty="0">
                <a:solidFill>
                  <a:srgbClr val="000000"/>
                </a:solidFill>
              </a:rPr>
              <a:t>Federal crimes: the federal criminal code contains more than 4000 criminal offenses, and many do not require a specific mental state</a:t>
            </a:r>
          </a:p>
          <a:p>
            <a:pPr lvl="1"/>
            <a:r>
              <a:rPr lang="en-US" dirty="0">
                <a:solidFill>
                  <a:srgbClr val="000000"/>
                </a:solidFill>
              </a:rPr>
              <a:t>State crimes: many states also have laws that punish criminal behavior without the need to show criminal intent</a:t>
            </a:r>
          </a:p>
        </p:txBody>
      </p:sp>
    </p:spTree>
    <p:extLst>
      <p:ext uri="{BB962C8B-B14F-4D97-AF65-F5344CB8AC3E}">
        <p14:creationId xmlns:p14="http://schemas.microsoft.com/office/powerpoint/2010/main" val="1763265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07ADD4E-B6D1-4612-BD30-C452B5473C03}"/>
              </a:ext>
            </a:extLst>
          </p:cNvPr>
          <p:cNvSpPr>
            <a:spLocks noGrp="1"/>
          </p:cNvSpPr>
          <p:nvPr>
            <p:ph type="title"/>
          </p:nvPr>
        </p:nvSpPr>
        <p:spPr/>
        <p:txBody>
          <a:bodyPr/>
          <a:lstStyle/>
          <a:p>
            <a:r>
              <a:rPr lang="en-IN" dirty="0"/>
              <a:t>Corporate Criminal Liability</a:t>
            </a:r>
          </a:p>
        </p:txBody>
      </p:sp>
      <p:sp>
        <p:nvSpPr>
          <p:cNvPr id="10" name="Content Placeholder 9">
            <a:extLst>
              <a:ext uri="{FF2B5EF4-FFF2-40B4-BE49-F238E27FC236}">
                <a16:creationId xmlns:a16="http://schemas.microsoft.com/office/drawing/2014/main" id="{3A7B9340-8C40-4034-ACE1-4944E60E2EA6}"/>
              </a:ext>
            </a:extLst>
          </p:cNvPr>
          <p:cNvSpPr>
            <a:spLocks noGrp="1"/>
          </p:cNvSpPr>
          <p:nvPr>
            <p:ph sz="quarter" idx="10"/>
          </p:nvPr>
        </p:nvSpPr>
        <p:spPr/>
        <p:txBody>
          <a:bodyPr/>
          <a:lstStyle/>
          <a:p>
            <a:pPr algn="ctr">
              <a:lnSpc>
                <a:spcPct val="100000"/>
              </a:lnSpc>
              <a:spcBef>
                <a:spcPts val="624"/>
              </a:spcBef>
            </a:pPr>
            <a:r>
              <a:rPr lang="en-US" sz="2200" b="1" dirty="0">
                <a:solidFill>
                  <a:srgbClr val="004A78"/>
                </a:solidFill>
              </a:rPr>
              <a:t>Liability of the Corporate Entity</a:t>
            </a:r>
          </a:p>
          <a:p>
            <a:pPr marL="457200" indent="-457200">
              <a:lnSpc>
                <a:spcPct val="100000"/>
              </a:lnSpc>
              <a:spcBef>
                <a:spcPts val="624"/>
              </a:spcBef>
              <a:buClr>
                <a:srgbClr val="004A78"/>
              </a:buClr>
              <a:buFont typeface="Arial" panose="020B0604020202020204" pitchFamily="34" charset="0"/>
              <a:buChar char="•"/>
            </a:pPr>
            <a:r>
              <a:rPr lang="en-US" sz="2200" dirty="0"/>
              <a:t>Corporations are normally liable for the crimes committed by their agents and employees within the course and scope of their employment.</a:t>
            </a:r>
          </a:p>
          <a:p>
            <a:pPr marL="457200" indent="-457200">
              <a:lnSpc>
                <a:spcPct val="100000"/>
              </a:lnSpc>
              <a:spcBef>
                <a:spcPts val="624"/>
              </a:spcBef>
              <a:buClr>
                <a:srgbClr val="004A78"/>
              </a:buClr>
              <a:buFont typeface="Arial" panose="020B0604020202020204" pitchFamily="34" charset="0"/>
              <a:buChar char="•"/>
            </a:pPr>
            <a:r>
              <a:rPr lang="en-US" sz="2200" dirty="0"/>
              <a:t>Corporations can be held criminally liable when they FAIL to fulfill certain statutory duties.</a:t>
            </a:r>
          </a:p>
        </p:txBody>
      </p:sp>
      <p:sp>
        <p:nvSpPr>
          <p:cNvPr id="11" name="Content Placeholder 10">
            <a:extLst>
              <a:ext uri="{FF2B5EF4-FFF2-40B4-BE49-F238E27FC236}">
                <a16:creationId xmlns:a16="http://schemas.microsoft.com/office/drawing/2014/main" id="{E5EC2721-0F64-4BCE-B96E-EA70AC6A665F}"/>
              </a:ext>
            </a:extLst>
          </p:cNvPr>
          <p:cNvSpPr>
            <a:spLocks noGrp="1"/>
          </p:cNvSpPr>
          <p:nvPr>
            <p:ph sz="quarter" idx="11"/>
          </p:nvPr>
        </p:nvSpPr>
        <p:spPr>
          <a:xfrm>
            <a:off x="6318250" y="1373188"/>
            <a:ext cx="5390274" cy="4768850"/>
          </a:xfrm>
        </p:spPr>
        <p:txBody>
          <a:bodyPr/>
          <a:lstStyle/>
          <a:p>
            <a:pPr algn="ctr">
              <a:lnSpc>
                <a:spcPct val="100000"/>
              </a:lnSpc>
              <a:spcBef>
                <a:spcPts val="624"/>
              </a:spcBef>
            </a:pPr>
            <a:r>
              <a:rPr lang="en-US" sz="2200" b="1" dirty="0">
                <a:solidFill>
                  <a:srgbClr val="004A78"/>
                </a:solidFill>
              </a:rPr>
              <a:t>Liability of Corporate Officers and Directors</a:t>
            </a:r>
          </a:p>
          <a:p>
            <a:pPr marL="342900" indent="-342900">
              <a:lnSpc>
                <a:spcPct val="100000"/>
              </a:lnSpc>
              <a:spcBef>
                <a:spcPts val="624"/>
              </a:spcBef>
              <a:buClr>
                <a:srgbClr val="004A78"/>
              </a:buClr>
              <a:buFont typeface="Arial" panose="020B0604020202020204" pitchFamily="34" charset="0"/>
              <a:buChar char="•"/>
            </a:pPr>
            <a:r>
              <a:rPr lang="en-US" sz="2200" dirty="0"/>
              <a:t>Corporate directors and officers are personally liable for the crimes they commit—whether the crimes were committed for their personal benefit, or on the corporation’s behalf.</a:t>
            </a:r>
          </a:p>
          <a:p>
            <a:pPr marL="342900" indent="-342900">
              <a:lnSpc>
                <a:spcPct val="100000"/>
              </a:lnSpc>
              <a:spcBef>
                <a:spcPts val="624"/>
              </a:spcBef>
              <a:buClr>
                <a:srgbClr val="004A78"/>
              </a:buClr>
              <a:buFont typeface="Arial" panose="020B0604020202020204" pitchFamily="34" charset="0"/>
              <a:buChar char="•"/>
            </a:pPr>
            <a:r>
              <a:rPr lang="en-US" sz="2200" dirty="0"/>
              <a:t>Under the responsible corporate officer doctrine, a court may impose criminal liability on a corporate officer regardless of whether she or he participated in, directed, or even knew about a given criminal violation.</a:t>
            </a:r>
          </a:p>
        </p:txBody>
      </p:sp>
    </p:spTree>
    <p:extLst>
      <p:ext uri="{BB962C8B-B14F-4D97-AF65-F5344CB8AC3E}">
        <p14:creationId xmlns:p14="http://schemas.microsoft.com/office/powerpoint/2010/main" val="405897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67724AB-3710-4CFF-A36E-92F654C192D6}"/>
              </a:ext>
            </a:extLst>
          </p:cNvPr>
          <p:cNvSpPr>
            <a:spLocks noGrp="1"/>
          </p:cNvSpPr>
          <p:nvPr>
            <p:ph type="title"/>
          </p:nvPr>
        </p:nvSpPr>
        <p:spPr/>
        <p:txBody>
          <a:bodyPr/>
          <a:lstStyle/>
          <a:p>
            <a:r>
              <a:rPr lang="en-US" i="1" dirty="0"/>
              <a:t>United States v. Quality Egg, LLC </a:t>
            </a:r>
            <a:r>
              <a:rPr lang="en-US" dirty="0"/>
              <a:t>(2015)</a:t>
            </a:r>
            <a:endParaRPr lang="en-IN" dirty="0"/>
          </a:p>
        </p:txBody>
      </p:sp>
      <p:sp>
        <p:nvSpPr>
          <p:cNvPr id="10" name="Text Placeholder 9">
            <a:extLst>
              <a:ext uri="{FF2B5EF4-FFF2-40B4-BE49-F238E27FC236}">
                <a16:creationId xmlns:a16="http://schemas.microsoft.com/office/drawing/2014/main" id="{82BB0319-F418-4974-8DA6-D63906B2FC22}"/>
              </a:ext>
            </a:extLst>
          </p:cNvPr>
          <p:cNvSpPr>
            <a:spLocks noGrp="1"/>
          </p:cNvSpPr>
          <p:nvPr>
            <p:ph type="body" sz="quarter" idx="17"/>
          </p:nvPr>
        </p:nvSpPr>
        <p:spPr/>
        <p:txBody>
          <a:bodyPr/>
          <a:lstStyle/>
          <a:p>
            <a:pPr marL="0" indent="0">
              <a:buNone/>
            </a:pPr>
            <a:r>
              <a:rPr lang="en-US" dirty="0"/>
              <a:t>Austin </a:t>
            </a:r>
            <a:r>
              <a:rPr lang="en-US" dirty="0" err="1"/>
              <a:t>DeCoster</a:t>
            </a:r>
            <a:r>
              <a:rPr lang="en-US" dirty="0"/>
              <a:t> owned and controlled Quality Egg, LLC, an egg-production and processing company with facilities across Iowa. His son, Peter </a:t>
            </a:r>
            <a:r>
              <a:rPr lang="en-US" dirty="0" err="1"/>
              <a:t>DeCoster</a:t>
            </a:r>
            <a:r>
              <a:rPr lang="en-US" dirty="0"/>
              <a:t>, was the chief operating officer. Due to unsanitary conditions in some of its facilities, Quality Egg shipped and sold eggs that contained salmonella bacteria, which sickened thousands of people across the United States. The federal government prosecuted the </a:t>
            </a:r>
            <a:r>
              <a:rPr lang="en-US" dirty="0" err="1"/>
              <a:t>DeCosters</a:t>
            </a:r>
            <a:r>
              <a:rPr lang="en-US" dirty="0"/>
              <a:t> under the responsible corporate officer doctrine, in part for Quality’s failure to comply with regulations on egg-production facilities. </a:t>
            </a:r>
          </a:p>
        </p:txBody>
      </p:sp>
    </p:spTree>
    <p:extLst>
      <p:ext uri="{BB962C8B-B14F-4D97-AF65-F5344CB8AC3E}">
        <p14:creationId xmlns:p14="http://schemas.microsoft.com/office/powerpoint/2010/main" val="1299378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CF8101D-1B62-4D30-8C0C-73BCA33178F8}"/>
              </a:ext>
            </a:extLst>
          </p:cNvPr>
          <p:cNvSpPr>
            <a:spLocks noGrp="1"/>
          </p:cNvSpPr>
          <p:nvPr>
            <p:ph type="title"/>
          </p:nvPr>
        </p:nvSpPr>
        <p:spPr/>
        <p:txBody>
          <a:bodyPr/>
          <a:lstStyle/>
          <a:p>
            <a:r>
              <a:rPr lang="en-US" dirty="0"/>
              <a:t>United States v. Quality Egg, LLC (2015) Polling Question</a:t>
            </a:r>
            <a:endParaRPr lang="en-IN" dirty="0"/>
          </a:p>
        </p:txBody>
      </p:sp>
      <p:sp>
        <p:nvSpPr>
          <p:cNvPr id="10" name="Text Placeholder 9">
            <a:extLst>
              <a:ext uri="{FF2B5EF4-FFF2-40B4-BE49-F238E27FC236}">
                <a16:creationId xmlns:a16="http://schemas.microsoft.com/office/drawing/2014/main" id="{4714ABC2-71A6-43FF-8DDE-B8BD72E0D3AC}"/>
              </a:ext>
            </a:extLst>
          </p:cNvPr>
          <p:cNvSpPr>
            <a:spLocks noGrp="1"/>
          </p:cNvSpPr>
          <p:nvPr>
            <p:ph type="body" sz="quarter" idx="17"/>
          </p:nvPr>
        </p:nvSpPr>
        <p:spPr/>
        <p:txBody>
          <a:bodyPr/>
          <a:lstStyle/>
          <a:p>
            <a:pPr marL="0" indent="0">
              <a:buNone/>
            </a:pPr>
            <a:r>
              <a:rPr lang="en-US" dirty="0"/>
              <a:t>If unsanitary conditions at an egg-production facility spark sickness among consumers, can the corporate owner be held criminally liable?</a:t>
            </a:r>
          </a:p>
          <a:p>
            <a:pPr>
              <a:buFont typeface="Wingdings" panose="05000000000000000000" pitchFamily="2" charset="2"/>
              <a:buChar char="q"/>
            </a:pPr>
            <a:r>
              <a:rPr lang="en-US" dirty="0"/>
              <a:t>Yes</a:t>
            </a:r>
          </a:p>
          <a:p>
            <a:pPr>
              <a:buFont typeface="Wingdings" panose="05000000000000000000" pitchFamily="2" charset="2"/>
              <a:buChar char="q"/>
            </a:pPr>
            <a:r>
              <a:rPr lang="en-US" dirty="0"/>
              <a:t>No</a:t>
            </a:r>
          </a:p>
        </p:txBody>
      </p:sp>
    </p:spTree>
    <p:extLst>
      <p:ext uri="{BB962C8B-B14F-4D97-AF65-F5344CB8AC3E}">
        <p14:creationId xmlns:p14="http://schemas.microsoft.com/office/powerpoint/2010/main" val="1055929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B9F642-343B-4D26-BF8B-C46A6CD5DA19}"/>
              </a:ext>
            </a:extLst>
          </p:cNvPr>
          <p:cNvSpPr>
            <a:spLocks noGrp="1"/>
          </p:cNvSpPr>
          <p:nvPr>
            <p:ph type="title"/>
          </p:nvPr>
        </p:nvSpPr>
        <p:spPr/>
        <p:txBody>
          <a:bodyPr/>
          <a:lstStyle/>
          <a:p>
            <a:r>
              <a:rPr lang="en-IN" dirty="0"/>
              <a:t>Knowledge Check</a:t>
            </a:r>
          </a:p>
        </p:txBody>
      </p:sp>
      <p:sp>
        <p:nvSpPr>
          <p:cNvPr id="10" name="Text Placeholder 9">
            <a:extLst>
              <a:ext uri="{FF2B5EF4-FFF2-40B4-BE49-F238E27FC236}">
                <a16:creationId xmlns:a16="http://schemas.microsoft.com/office/drawing/2014/main" id="{67023ECF-2F3E-4D93-8794-23AD086B3180}"/>
              </a:ext>
            </a:extLst>
          </p:cNvPr>
          <p:cNvSpPr>
            <a:spLocks noGrp="1"/>
          </p:cNvSpPr>
          <p:nvPr>
            <p:ph type="body" sz="quarter" idx="17"/>
          </p:nvPr>
        </p:nvSpPr>
        <p:spPr/>
        <p:txBody>
          <a:bodyPr>
            <a:normAutofit/>
          </a:bodyPr>
          <a:lstStyle/>
          <a:p>
            <a:pPr marL="0" indent="0">
              <a:buNone/>
            </a:pPr>
            <a:r>
              <a:rPr lang="en-US" dirty="0"/>
              <a:t>Explain each of the five broad categories of crimes:</a:t>
            </a:r>
          </a:p>
          <a:p>
            <a:r>
              <a:rPr lang="en-US" dirty="0"/>
              <a:t>Violent crime (crimes against persons)</a:t>
            </a:r>
          </a:p>
          <a:p>
            <a:r>
              <a:rPr lang="en-US" dirty="0"/>
              <a:t>Property crime</a:t>
            </a:r>
          </a:p>
          <a:p>
            <a:r>
              <a:rPr lang="en-US" dirty="0"/>
              <a:t>Public order crime</a:t>
            </a:r>
          </a:p>
          <a:p>
            <a:r>
              <a:rPr lang="en-US" dirty="0"/>
              <a:t>White-collar crime</a:t>
            </a:r>
          </a:p>
          <a:p>
            <a:r>
              <a:rPr lang="en-US" dirty="0"/>
              <a:t>Organized crime</a:t>
            </a:r>
          </a:p>
        </p:txBody>
      </p:sp>
    </p:spTree>
    <p:extLst>
      <p:ext uri="{BB962C8B-B14F-4D97-AF65-F5344CB8AC3E}">
        <p14:creationId xmlns:p14="http://schemas.microsoft.com/office/powerpoint/2010/main" val="2291186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B9F642-343B-4D26-BF8B-C46A6CD5DA19}"/>
              </a:ext>
            </a:extLst>
          </p:cNvPr>
          <p:cNvSpPr>
            <a:spLocks noGrp="1"/>
          </p:cNvSpPr>
          <p:nvPr>
            <p:ph type="title"/>
          </p:nvPr>
        </p:nvSpPr>
        <p:spPr/>
        <p:txBody>
          <a:bodyPr/>
          <a:lstStyle/>
          <a:p>
            <a:r>
              <a:rPr lang="en-IN" dirty="0" err="1"/>
              <a:t>Defenses</a:t>
            </a:r>
            <a:r>
              <a:rPr lang="en-IN" dirty="0"/>
              <a:t> to Criminal Liability</a:t>
            </a:r>
          </a:p>
        </p:txBody>
      </p:sp>
      <p:pic>
        <p:nvPicPr>
          <p:cNvPr id="11" name="Picture Placeholder 10" descr="An illustration shows types of defenses to criminal liability. They are as follows. Justifiable Use of Force: the best-known defense to criminal liability is self-defense, Necessity, and Insanity. Mistake: A mistake of fact can excuse criminal responsibility if it negates the mental state necessary to commit a crime, Duress, Entrapment, and Statute of Limitations. Immunity: the privilege against self-incrimination is granted by the Fifth Amendment to the U S Constitution; When the state wishes to obtain information from an accused person, it can grant immunity from prosecution or agree to prosecute for a less serious offense in exchange for that information; Plea bargaining.">
            <a:extLst>
              <a:ext uri="{FF2B5EF4-FFF2-40B4-BE49-F238E27FC236}">
                <a16:creationId xmlns:a16="http://schemas.microsoft.com/office/drawing/2014/main" id="{B50B194E-5D53-486A-8302-947B226165AA}"/>
              </a:ext>
            </a:extLst>
          </p:cNvPr>
          <p:cNvPicPr>
            <a:picLocks noGrp="1" noChangeAspect="1"/>
          </p:cNvPicPr>
          <p:nvPr>
            <p:ph type="pic" sz="quarter" idx="19"/>
          </p:nvPr>
        </p:nvPicPr>
        <p:blipFill rotWithShape="1">
          <a:blip r:embed="rId3"/>
          <a:srcRect t="5618" b="5862"/>
          <a:stretch/>
        </p:blipFill>
        <p:spPr>
          <a:xfrm>
            <a:off x="1996085" y="1306288"/>
            <a:ext cx="8199831" cy="4797632"/>
          </a:xfrm>
          <a:prstGeom prst="rect">
            <a:avLst/>
          </a:prstGeom>
        </p:spPr>
      </p:pic>
    </p:spTree>
    <p:extLst>
      <p:ext uri="{BB962C8B-B14F-4D97-AF65-F5344CB8AC3E}">
        <p14:creationId xmlns:p14="http://schemas.microsoft.com/office/powerpoint/2010/main" val="534422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B9F642-343B-4D26-BF8B-C46A6CD5DA19}"/>
              </a:ext>
            </a:extLst>
          </p:cNvPr>
          <p:cNvSpPr>
            <a:spLocks noGrp="1"/>
          </p:cNvSpPr>
          <p:nvPr>
            <p:ph type="title"/>
          </p:nvPr>
        </p:nvSpPr>
        <p:spPr/>
        <p:txBody>
          <a:bodyPr/>
          <a:lstStyle/>
          <a:p>
            <a:r>
              <a:rPr lang="en-IN" dirty="0"/>
              <a:t>Discussion (1 of 2)</a:t>
            </a:r>
          </a:p>
        </p:txBody>
      </p:sp>
      <p:sp>
        <p:nvSpPr>
          <p:cNvPr id="10" name="Text Placeholder 9">
            <a:extLst>
              <a:ext uri="{FF2B5EF4-FFF2-40B4-BE49-F238E27FC236}">
                <a16:creationId xmlns:a16="http://schemas.microsoft.com/office/drawing/2014/main" id="{67023ECF-2F3E-4D93-8794-23AD086B3180}"/>
              </a:ext>
            </a:extLst>
          </p:cNvPr>
          <p:cNvSpPr>
            <a:spLocks noGrp="1"/>
          </p:cNvSpPr>
          <p:nvPr>
            <p:ph type="body" sz="quarter" idx="17"/>
          </p:nvPr>
        </p:nvSpPr>
        <p:spPr/>
        <p:txBody>
          <a:bodyPr>
            <a:normAutofit/>
          </a:bodyPr>
          <a:lstStyle/>
          <a:p>
            <a:pPr marL="0" indent="0">
              <a:buNone/>
            </a:pPr>
            <a:r>
              <a:rPr lang="en-US" dirty="0"/>
              <a:t>One suggestion for alleviating the problem of “fraud sourced” money is to require proof of identity from anyone who wants to trade virtual items on online gaming platforms. Do you think this strategy would be successful?</a:t>
            </a:r>
          </a:p>
          <a:p>
            <a:pPr marL="0" indent="0">
              <a:buNone/>
            </a:pPr>
            <a:r>
              <a:rPr lang="en-US" dirty="0"/>
              <a:t>Why, or why not?</a:t>
            </a:r>
          </a:p>
        </p:txBody>
      </p:sp>
    </p:spTree>
    <p:extLst>
      <p:ext uri="{BB962C8B-B14F-4D97-AF65-F5344CB8AC3E}">
        <p14:creationId xmlns:p14="http://schemas.microsoft.com/office/powerpoint/2010/main" val="44870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B9F642-343B-4D26-BF8B-C46A6CD5DA19}"/>
              </a:ext>
            </a:extLst>
          </p:cNvPr>
          <p:cNvSpPr>
            <a:spLocks noGrp="1"/>
          </p:cNvSpPr>
          <p:nvPr>
            <p:ph type="title"/>
          </p:nvPr>
        </p:nvSpPr>
        <p:spPr/>
        <p:txBody>
          <a:bodyPr/>
          <a:lstStyle/>
          <a:p>
            <a:r>
              <a:rPr lang="en-US" dirty="0"/>
              <a:t>United States v. </a:t>
            </a:r>
            <a:r>
              <a:rPr lang="en-US" dirty="0" err="1"/>
              <a:t>Barta</a:t>
            </a:r>
            <a:r>
              <a:rPr lang="en-US" dirty="0"/>
              <a:t> (2015)</a:t>
            </a:r>
            <a:endParaRPr lang="en-IN" dirty="0"/>
          </a:p>
        </p:txBody>
      </p:sp>
      <p:sp>
        <p:nvSpPr>
          <p:cNvPr id="10" name="Text Placeholder 9">
            <a:extLst>
              <a:ext uri="{FF2B5EF4-FFF2-40B4-BE49-F238E27FC236}">
                <a16:creationId xmlns:a16="http://schemas.microsoft.com/office/drawing/2014/main" id="{67023ECF-2F3E-4D93-8794-23AD086B3180}"/>
              </a:ext>
            </a:extLst>
          </p:cNvPr>
          <p:cNvSpPr>
            <a:spLocks noGrp="1"/>
          </p:cNvSpPr>
          <p:nvPr>
            <p:ph type="body" sz="quarter" idx="17"/>
          </p:nvPr>
        </p:nvSpPr>
        <p:spPr/>
        <p:txBody>
          <a:bodyPr>
            <a:normAutofit/>
          </a:bodyPr>
          <a:lstStyle/>
          <a:p>
            <a:pPr marL="0" indent="0">
              <a:buNone/>
            </a:pPr>
            <a:r>
              <a:rPr lang="en-US" sz="2400" dirty="0"/>
              <a:t>George Castro told Ambrosio Medrano that a bribe to a certain corrupt Los Angeles County official would buy a contract with the county hospitals. To share in the deal, Medrano recruited Gustavo </a:t>
            </a:r>
            <a:r>
              <a:rPr lang="en-US" sz="2400" dirty="0" err="1"/>
              <a:t>Buenrostro</a:t>
            </a:r>
            <a:r>
              <a:rPr lang="en-US" sz="2400" dirty="0"/>
              <a:t>. In turn, </a:t>
            </a:r>
            <a:r>
              <a:rPr lang="en-US" sz="2400" dirty="0" err="1"/>
              <a:t>Buenrostro</a:t>
            </a:r>
            <a:r>
              <a:rPr lang="en-US" sz="2400" dirty="0"/>
              <a:t> contacted his friend James </a:t>
            </a:r>
            <a:r>
              <a:rPr lang="en-US" sz="2400" dirty="0" err="1"/>
              <a:t>Barta</a:t>
            </a:r>
            <a:r>
              <a:rPr lang="en-US" sz="2400" dirty="0"/>
              <a:t>, the owner of Sav–Rx, which provides prescription benefit management services. </a:t>
            </a:r>
            <a:r>
              <a:rPr lang="en-US" sz="2400" dirty="0" err="1"/>
              <a:t>Barta</a:t>
            </a:r>
            <a:r>
              <a:rPr lang="en-US" sz="2400" dirty="0"/>
              <a:t> was asked to pay a “finder’s fee” to Castro. He did not pay, even after frequent e-mails and calls with deadlines, and delivered ultimatums over a period of months. Eventually, </a:t>
            </a:r>
            <a:r>
              <a:rPr lang="en-US" sz="2400" dirty="0" err="1"/>
              <a:t>Barta</a:t>
            </a:r>
            <a:r>
              <a:rPr lang="en-US" sz="2400" dirty="0"/>
              <a:t> wrote Castro a Sav–Rx check for $6,500, saying that it was to help his friend </a:t>
            </a:r>
            <a:r>
              <a:rPr lang="en-US" sz="2400" dirty="0" err="1"/>
              <a:t>Buenrostro</a:t>
            </a:r>
            <a:r>
              <a:rPr lang="en-US" sz="2400" dirty="0"/>
              <a:t>. Castro was an FBI agent, and the county official and contract were fictional. </a:t>
            </a:r>
            <a:r>
              <a:rPr lang="en-US" sz="2400" dirty="0" err="1"/>
              <a:t>Barta</a:t>
            </a:r>
            <a:r>
              <a:rPr lang="en-US" sz="2400" dirty="0"/>
              <a:t> was charged with conspiracy to commit bribery. At trial, the government conceded that </a:t>
            </a:r>
            <a:r>
              <a:rPr lang="en-US" sz="2400" dirty="0" err="1"/>
              <a:t>Barta</a:t>
            </a:r>
            <a:r>
              <a:rPr lang="en-US" sz="2400" dirty="0"/>
              <a:t> was not predisposed to commit the crime. </a:t>
            </a:r>
          </a:p>
        </p:txBody>
      </p:sp>
    </p:spTree>
    <p:extLst>
      <p:ext uri="{BB962C8B-B14F-4D97-AF65-F5344CB8AC3E}">
        <p14:creationId xmlns:p14="http://schemas.microsoft.com/office/powerpoint/2010/main" val="3273782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EA49-EAC3-433C-AF92-67F546BAD276}"/>
              </a:ext>
            </a:extLst>
          </p:cNvPr>
          <p:cNvSpPr>
            <a:spLocks noGrp="1"/>
          </p:cNvSpPr>
          <p:nvPr>
            <p:ph type="title"/>
          </p:nvPr>
        </p:nvSpPr>
        <p:spPr/>
        <p:txBody>
          <a:bodyPr/>
          <a:lstStyle/>
          <a:p>
            <a:r>
              <a:rPr lang="en-US" dirty="0"/>
              <a:t>Chapter Objectives</a:t>
            </a:r>
          </a:p>
        </p:txBody>
      </p:sp>
      <p:sp>
        <p:nvSpPr>
          <p:cNvPr id="5" name="Text Placeholder 2">
            <a:extLst>
              <a:ext uri="{FF2B5EF4-FFF2-40B4-BE49-F238E27FC236}">
                <a16:creationId xmlns:a16="http://schemas.microsoft.com/office/drawing/2014/main" id="{2A5A2322-3624-C04F-BAF5-89A7EB7BA032}"/>
              </a:ext>
            </a:extLst>
          </p:cNvPr>
          <p:cNvSpPr>
            <a:spLocks noGrp="1"/>
          </p:cNvSpPr>
          <p:nvPr>
            <p:ph type="body" sz="quarter" idx="17"/>
          </p:nvPr>
        </p:nvSpPr>
        <p:spPr/>
        <p:txBody>
          <a:bodyPr>
            <a:normAutofit/>
          </a:bodyPr>
          <a:lstStyle/>
          <a:p>
            <a:pPr marL="0" indent="0">
              <a:lnSpc>
                <a:spcPct val="100000"/>
              </a:lnSpc>
              <a:buNone/>
            </a:pPr>
            <a:r>
              <a:rPr lang="en-US" sz="2800" dirty="0"/>
              <a:t>By the end of this chapter, you should be able to:</a:t>
            </a:r>
          </a:p>
          <a:p>
            <a:r>
              <a:rPr lang="en-US" sz="2800" dirty="0"/>
              <a:t>Differentiate between </a:t>
            </a:r>
            <a:r>
              <a:rPr lang="en-US" sz="2800" i="1" dirty="0"/>
              <a:t>actus reus</a:t>
            </a:r>
            <a:r>
              <a:rPr lang="en-US" sz="2800" dirty="0"/>
              <a:t>, and </a:t>
            </a:r>
            <a:r>
              <a:rPr lang="en-US" sz="2800" i="1" dirty="0" err="1"/>
              <a:t>mens</a:t>
            </a:r>
            <a:r>
              <a:rPr lang="en-US" sz="2800" i="1" dirty="0"/>
              <a:t> rea</a:t>
            </a:r>
            <a:r>
              <a:rPr lang="en-US" sz="2800" dirty="0"/>
              <a:t>.</a:t>
            </a:r>
          </a:p>
          <a:p>
            <a:r>
              <a:rPr lang="en-US" sz="2800" dirty="0"/>
              <a:t>Identify types of white collar crime.</a:t>
            </a:r>
          </a:p>
          <a:p>
            <a:r>
              <a:rPr lang="en-US" sz="2800" dirty="0"/>
              <a:t>List available defenses to criminal activity.</a:t>
            </a:r>
          </a:p>
          <a:p>
            <a:r>
              <a:rPr lang="en-US" sz="2800" dirty="0"/>
              <a:t>Summarize the constitutional protections for the criminal defendant. </a:t>
            </a:r>
          </a:p>
          <a:p>
            <a:r>
              <a:rPr lang="en-US" sz="2800" dirty="0"/>
              <a:t>Explain the burden of proof required in a criminal case.</a:t>
            </a:r>
          </a:p>
          <a:p>
            <a:r>
              <a:rPr lang="en-US" sz="2800" dirty="0"/>
              <a:t>Summarize criminal liability under the Federal Computer Fraud and Abuse Act.</a:t>
            </a:r>
          </a:p>
        </p:txBody>
      </p:sp>
    </p:spTree>
    <p:extLst>
      <p:ext uri="{BB962C8B-B14F-4D97-AF65-F5344CB8AC3E}">
        <p14:creationId xmlns:p14="http://schemas.microsoft.com/office/powerpoint/2010/main" val="1027923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B9F642-343B-4D26-BF8B-C46A6CD5DA19}"/>
              </a:ext>
            </a:extLst>
          </p:cNvPr>
          <p:cNvSpPr>
            <a:spLocks noGrp="1"/>
          </p:cNvSpPr>
          <p:nvPr>
            <p:ph type="title"/>
          </p:nvPr>
        </p:nvSpPr>
        <p:spPr/>
        <p:txBody>
          <a:bodyPr/>
          <a:lstStyle/>
          <a:p>
            <a:r>
              <a:rPr lang="en-US" dirty="0"/>
              <a:t>United States v. </a:t>
            </a:r>
            <a:r>
              <a:rPr lang="en-US" dirty="0" err="1"/>
              <a:t>Barta</a:t>
            </a:r>
            <a:r>
              <a:rPr lang="en-US" dirty="0"/>
              <a:t> (2015) Polling Question</a:t>
            </a:r>
            <a:endParaRPr lang="en-IN" dirty="0"/>
          </a:p>
        </p:txBody>
      </p:sp>
      <p:sp>
        <p:nvSpPr>
          <p:cNvPr id="10" name="Text Placeholder 9">
            <a:extLst>
              <a:ext uri="{FF2B5EF4-FFF2-40B4-BE49-F238E27FC236}">
                <a16:creationId xmlns:a16="http://schemas.microsoft.com/office/drawing/2014/main" id="{67023ECF-2F3E-4D93-8794-23AD086B3180}"/>
              </a:ext>
            </a:extLst>
          </p:cNvPr>
          <p:cNvSpPr>
            <a:spLocks noGrp="1"/>
          </p:cNvSpPr>
          <p:nvPr>
            <p:ph type="body" sz="quarter" idx="17"/>
          </p:nvPr>
        </p:nvSpPr>
        <p:spPr/>
        <p:txBody>
          <a:bodyPr>
            <a:normAutofit/>
          </a:bodyPr>
          <a:lstStyle/>
          <a:p>
            <a:pPr marL="0" indent="0">
              <a:spcAft>
                <a:spcPts val="1800"/>
              </a:spcAft>
              <a:buNone/>
            </a:pPr>
            <a:r>
              <a:rPr lang="en-US" dirty="0"/>
              <a:t>Should </a:t>
            </a:r>
            <a:r>
              <a:rPr lang="en-US" dirty="0" err="1"/>
              <a:t>Barta</a:t>
            </a:r>
            <a:r>
              <a:rPr lang="en-US" dirty="0"/>
              <a:t> be charged with conspiracy to commit bribery?</a:t>
            </a:r>
          </a:p>
          <a:p>
            <a:pPr>
              <a:spcAft>
                <a:spcPts val="1800"/>
              </a:spcAft>
              <a:buFont typeface="Wingdings" panose="05000000000000000000" pitchFamily="2" charset="2"/>
              <a:buChar char="q"/>
            </a:pPr>
            <a:r>
              <a:rPr lang="en-US" dirty="0"/>
              <a:t>Yes</a:t>
            </a:r>
          </a:p>
          <a:p>
            <a:pPr>
              <a:spcAft>
                <a:spcPts val="1800"/>
              </a:spcAft>
              <a:buFont typeface="Wingdings" panose="05000000000000000000" pitchFamily="2" charset="2"/>
              <a:buChar char="q"/>
            </a:pPr>
            <a:r>
              <a:rPr lang="en-US" dirty="0"/>
              <a:t>No</a:t>
            </a:r>
          </a:p>
        </p:txBody>
      </p:sp>
    </p:spTree>
    <p:extLst>
      <p:ext uri="{BB962C8B-B14F-4D97-AF65-F5344CB8AC3E}">
        <p14:creationId xmlns:p14="http://schemas.microsoft.com/office/powerpoint/2010/main" val="2070956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2DA908D-22AC-41F5-B681-814CCA3FFA79}"/>
              </a:ext>
            </a:extLst>
          </p:cNvPr>
          <p:cNvSpPr>
            <a:spLocks noGrp="1"/>
          </p:cNvSpPr>
          <p:nvPr>
            <p:ph type="title"/>
          </p:nvPr>
        </p:nvSpPr>
        <p:spPr/>
        <p:txBody>
          <a:bodyPr/>
          <a:lstStyle/>
          <a:p>
            <a:r>
              <a:rPr lang="en-US" dirty="0"/>
              <a:t>Constitutional Safeguards, Criminal Procedures and Fifth Amendment Protections</a:t>
            </a:r>
            <a:endParaRPr lang="en-IN" dirty="0"/>
          </a:p>
        </p:txBody>
      </p:sp>
      <p:pic>
        <p:nvPicPr>
          <p:cNvPr id="12" name="Picture Placeholder 11" descr="An illustration shows the fourth and fifth amendment protections. The text reads as follows. Fourth Amendment Protections: The Fourth Amendment protects the “right of the people to be secure in their persons, houses, papers, and effects.” Probable cause: reasonable grounds for believing search should be conducted or person should be arrested. Fifth Amendment Protections: Due Process of Law in criminal cases, defendants have an opportunity to object to the charges against them before a fair, neutral decision maker.">
            <a:extLst>
              <a:ext uri="{FF2B5EF4-FFF2-40B4-BE49-F238E27FC236}">
                <a16:creationId xmlns:a16="http://schemas.microsoft.com/office/drawing/2014/main" id="{269B6017-1896-488F-906C-847A0A4334D5}"/>
              </a:ext>
            </a:extLst>
          </p:cNvPr>
          <p:cNvPicPr>
            <a:picLocks noGrp="1" noChangeAspect="1"/>
          </p:cNvPicPr>
          <p:nvPr>
            <p:ph type="pic" sz="quarter" idx="19"/>
          </p:nvPr>
        </p:nvPicPr>
        <p:blipFill rotWithShape="1">
          <a:blip r:embed="rId3"/>
          <a:srcRect t="18486" b="12582"/>
          <a:stretch/>
        </p:blipFill>
        <p:spPr>
          <a:xfrm>
            <a:off x="1488853" y="1614686"/>
            <a:ext cx="9214294" cy="4109576"/>
          </a:xfrm>
          <a:prstGeom prst="rect">
            <a:avLst/>
          </a:prstGeom>
        </p:spPr>
      </p:pic>
    </p:spTree>
    <p:extLst>
      <p:ext uri="{BB962C8B-B14F-4D97-AF65-F5344CB8AC3E}">
        <p14:creationId xmlns:p14="http://schemas.microsoft.com/office/powerpoint/2010/main" val="4263796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2DA908D-22AC-41F5-B681-814CCA3FFA79}"/>
              </a:ext>
            </a:extLst>
          </p:cNvPr>
          <p:cNvSpPr>
            <a:spLocks noGrp="1"/>
          </p:cNvSpPr>
          <p:nvPr>
            <p:ph type="title"/>
          </p:nvPr>
        </p:nvSpPr>
        <p:spPr/>
        <p:txBody>
          <a:bodyPr/>
          <a:lstStyle/>
          <a:p>
            <a:r>
              <a:rPr lang="en-US" dirty="0"/>
              <a:t>State of California v. Greenwood (1988)</a:t>
            </a:r>
            <a:endParaRPr lang="en-IN" dirty="0"/>
          </a:p>
        </p:txBody>
      </p:sp>
      <p:sp>
        <p:nvSpPr>
          <p:cNvPr id="10" name="Text Placeholder 9">
            <a:extLst>
              <a:ext uri="{FF2B5EF4-FFF2-40B4-BE49-F238E27FC236}">
                <a16:creationId xmlns:a16="http://schemas.microsoft.com/office/drawing/2014/main" id="{078F8FA5-DE80-4814-8313-6FA55A0EB0F5}"/>
              </a:ext>
            </a:extLst>
          </p:cNvPr>
          <p:cNvSpPr>
            <a:spLocks noGrp="1"/>
          </p:cNvSpPr>
          <p:nvPr>
            <p:ph type="body" sz="quarter" idx="17"/>
          </p:nvPr>
        </p:nvSpPr>
        <p:spPr/>
        <p:txBody>
          <a:bodyPr/>
          <a:lstStyle/>
          <a:p>
            <a:pPr marL="0" indent="0">
              <a:buNone/>
            </a:pPr>
            <a:r>
              <a:rPr lang="en-US" dirty="0"/>
              <a:t>Jenny </a:t>
            </a:r>
            <a:r>
              <a:rPr lang="en-US" dirty="0" err="1"/>
              <a:t>Stracner</a:t>
            </a:r>
            <a:r>
              <a:rPr lang="en-US" dirty="0"/>
              <a:t>, an investigator with the Laguna Beach (California) Police Department, enlisted the aid of a local trash collector in gathering evidence on suspect Billy Greenwood. Instead of taking Greenwood’s trash bags to be incinerated, the collector agreed to give them to </a:t>
            </a:r>
            <a:r>
              <a:rPr lang="en-US" dirty="0" err="1"/>
              <a:t>Strancer</a:t>
            </a:r>
            <a:r>
              <a:rPr lang="en-US" dirty="0"/>
              <a:t>. The officer found enough drug paraphernalia in the garbage to obtain a warrant to search Greenwood’s home, where she found illegal drugs. The United States Supreme Court upheld the search and Greenwood’s subsequent arrest.</a:t>
            </a:r>
          </a:p>
        </p:txBody>
      </p:sp>
    </p:spTree>
    <p:extLst>
      <p:ext uri="{BB962C8B-B14F-4D97-AF65-F5344CB8AC3E}">
        <p14:creationId xmlns:p14="http://schemas.microsoft.com/office/powerpoint/2010/main" val="2488050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2DA908D-22AC-41F5-B681-814CCA3FFA79}"/>
              </a:ext>
            </a:extLst>
          </p:cNvPr>
          <p:cNvSpPr>
            <a:spLocks noGrp="1"/>
          </p:cNvSpPr>
          <p:nvPr>
            <p:ph type="title"/>
          </p:nvPr>
        </p:nvSpPr>
        <p:spPr/>
        <p:txBody>
          <a:bodyPr/>
          <a:lstStyle/>
          <a:p>
            <a:r>
              <a:rPr lang="en-US" dirty="0"/>
              <a:t>State of California v. Greenwood (1988) </a:t>
            </a:r>
            <a:br>
              <a:rPr lang="en-US" dirty="0"/>
            </a:br>
            <a:r>
              <a:rPr lang="en-US" dirty="0"/>
              <a:t>Polling Question</a:t>
            </a:r>
            <a:endParaRPr lang="en-IN" dirty="0"/>
          </a:p>
        </p:txBody>
      </p:sp>
      <p:sp>
        <p:nvSpPr>
          <p:cNvPr id="10" name="Text Placeholder 9">
            <a:extLst>
              <a:ext uri="{FF2B5EF4-FFF2-40B4-BE49-F238E27FC236}">
                <a16:creationId xmlns:a16="http://schemas.microsoft.com/office/drawing/2014/main" id="{078F8FA5-DE80-4814-8313-6FA55A0EB0F5}"/>
              </a:ext>
            </a:extLst>
          </p:cNvPr>
          <p:cNvSpPr>
            <a:spLocks noGrp="1"/>
          </p:cNvSpPr>
          <p:nvPr>
            <p:ph type="body" sz="quarter" idx="17"/>
          </p:nvPr>
        </p:nvSpPr>
        <p:spPr/>
        <p:txBody>
          <a:bodyPr/>
          <a:lstStyle/>
          <a:p>
            <a:pPr marL="0" indent="0">
              <a:spcAft>
                <a:spcPts val="1200"/>
              </a:spcAft>
              <a:buNone/>
            </a:pPr>
            <a:r>
              <a:rPr lang="en-US" dirty="0"/>
              <a:t>Do you feel that people have a reasonable expectation of privacy when it comes to the contents of garbage bags left on a curb?</a:t>
            </a:r>
          </a:p>
          <a:p>
            <a:pPr>
              <a:spcAft>
                <a:spcPts val="1200"/>
              </a:spcAft>
              <a:buFont typeface="Wingdings" panose="05000000000000000000" pitchFamily="2" charset="2"/>
              <a:buChar char="q"/>
            </a:pPr>
            <a:r>
              <a:rPr lang="en-US" dirty="0"/>
              <a:t>Yes</a:t>
            </a:r>
          </a:p>
          <a:p>
            <a:pPr>
              <a:spcAft>
                <a:spcPts val="1200"/>
              </a:spcAft>
              <a:buFont typeface="Wingdings" panose="05000000000000000000" pitchFamily="2" charset="2"/>
              <a:buChar char="q"/>
            </a:pPr>
            <a:r>
              <a:rPr lang="en-US" dirty="0"/>
              <a:t>No</a:t>
            </a:r>
          </a:p>
        </p:txBody>
      </p:sp>
    </p:spTree>
    <p:extLst>
      <p:ext uri="{BB962C8B-B14F-4D97-AF65-F5344CB8AC3E}">
        <p14:creationId xmlns:p14="http://schemas.microsoft.com/office/powerpoint/2010/main" val="2585762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65DBFA9-486D-4193-B6EF-DB0548CE0606}"/>
              </a:ext>
            </a:extLst>
          </p:cNvPr>
          <p:cNvSpPr>
            <a:spLocks noGrp="1"/>
          </p:cNvSpPr>
          <p:nvPr>
            <p:ph type="title"/>
          </p:nvPr>
        </p:nvSpPr>
        <p:spPr/>
        <p:txBody>
          <a:bodyPr/>
          <a:lstStyle/>
          <a:p>
            <a:r>
              <a:rPr lang="en-IN" dirty="0"/>
              <a:t>The Miranda Rule</a:t>
            </a:r>
          </a:p>
        </p:txBody>
      </p:sp>
      <p:sp>
        <p:nvSpPr>
          <p:cNvPr id="10" name="Text Placeholder 9">
            <a:extLst>
              <a:ext uri="{FF2B5EF4-FFF2-40B4-BE49-F238E27FC236}">
                <a16:creationId xmlns:a16="http://schemas.microsoft.com/office/drawing/2014/main" id="{A32A914B-F156-416E-B9C8-FF44DF52D00F}"/>
              </a:ext>
            </a:extLst>
          </p:cNvPr>
          <p:cNvSpPr>
            <a:spLocks noGrp="1"/>
          </p:cNvSpPr>
          <p:nvPr>
            <p:ph type="body" sz="quarter" idx="17"/>
          </p:nvPr>
        </p:nvSpPr>
        <p:spPr/>
        <p:txBody>
          <a:bodyPr>
            <a:normAutofit/>
          </a:bodyPr>
          <a:lstStyle/>
          <a:p>
            <a:r>
              <a:rPr lang="en-US" dirty="0"/>
              <a:t>The Miranda Rule</a:t>
            </a:r>
          </a:p>
          <a:p>
            <a:r>
              <a:rPr lang="en-US" dirty="0"/>
              <a:t>Based on Miranda v. Arizona (1966), the U.S. Supreme Court established that individuals who are arrested must be informed of their Fifth Amendment right to remain silent, and their Sixth Amendment right to counsel.</a:t>
            </a:r>
          </a:p>
          <a:p>
            <a:pPr marL="0" indent="0">
              <a:buNone/>
            </a:pPr>
            <a:r>
              <a:rPr lang="en-US" dirty="0"/>
              <a:t>Exceptions to the Miranda Rule</a:t>
            </a:r>
          </a:p>
          <a:p>
            <a:pPr lvl="1"/>
            <a:r>
              <a:rPr lang="en-US" dirty="0">
                <a:solidFill>
                  <a:srgbClr val="000000"/>
                </a:solidFill>
              </a:rPr>
              <a:t>Public Safety</a:t>
            </a:r>
          </a:p>
          <a:p>
            <a:pPr lvl="1"/>
            <a:r>
              <a:rPr lang="en-US" dirty="0">
                <a:solidFill>
                  <a:srgbClr val="000000"/>
                </a:solidFill>
              </a:rPr>
              <a:t>Coercion</a:t>
            </a:r>
          </a:p>
          <a:p>
            <a:pPr lvl="1"/>
            <a:r>
              <a:rPr lang="en-US" dirty="0">
                <a:solidFill>
                  <a:srgbClr val="000000"/>
                </a:solidFill>
              </a:rPr>
              <a:t>Illegally obtained evidence</a:t>
            </a:r>
          </a:p>
        </p:txBody>
      </p:sp>
    </p:spTree>
    <p:extLst>
      <p:ext uri="{BB962C8B-B14F-4D97-AF65-F5344CB8AC3E}">
        <p14:creationId xmlns:p14="http://schemas.microsoft.com/office/powerpoint/2010/main" val="2606800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65DBFA9-486D-4193-B6EF-DB0548CE0606}"/>
              </a:ext>
            </a:extLst>
          </p:cNvPr>
          <p:cNvSpPr>
            <a:spLocks noGrp="1"/>
          </p:cNvSpPr>
          <p:nvPr>
            <p:ph type="title"/>
          </p:nvPr>
        </p:nvSpPr>
        <p:spPr/>
        <p:txBody>
          <a:bodyPr/>
          <a:lstStyle/>
          <a:p>
            <a:r>
              <a:rPr lang="en-IN" dirty="0"/>
              <a:t>Criminal Process (1 of 3)</a:t>
            </a:r>
          </a:p>
        </p:txBody>
      </p:sp>
      <p:sp>
        <p:nvSpPr>
          <p:cNvPr id="10" name="Text Placeholder 9">
            <a:extLst>
              <a:ext uri="{FF2B5EF4-FFF2-40B4-BE49-F238E27FC236}">
                <a16:creationId xmlns:a16="http://schemas.microsoft.com/office/drawing/2014/main" id="{A32A914B-F156-416E-B9C8-FF44DF52D00F}"/>
              </a:ext>
            </a:extLst>
          </p:cNvPr>
          <p:cNvSpPr>
            <a:spLocks noGrp="1"/>
          </p:cNvSpPr>
          <p:nvPr>
            <p:ph type="body" sz="quarter" idx="17"/>
          </p:nvPr>
        </p:nvSpPr>
        <p:spPr/>
        <p:txBody>
          <a:bodyPr>
            <a:normAutofit/>
          </a:bodyPr>
          <a:lstStyle/>
          <a:p>
            <a:r>
              <a:rPr lang="en-US" dirty="0"/>
              <a:t>Arrest</a:t>
            </a:r>
          </a:p>
          <a:p>
            <a:r>
              <a:rPr lang="en-US" dirty="0"/>
              <a:t>Indictment or Information</a:t>
            </a:r>
          </a:p>
          <a:p>
            <a:pPr lvl="1"/>
            <a:r>
              <a:rPr lang="en-US" dirty="0">
                <a:solidFill>
                  <a:srgbClr val="000000"/>
                </a:solidFill>
              </a:rPr>
              <a:t>Indictment: a formal charge by a grand jury that there is probable cause to believe that a named person has  committed a crime</a:t>
            </a:r>
          </a:p>
          <a:p>
            <a:pPr lvl="1"/>
            <a:r>
              <a:rPr lang="en-US" dirty="0">
                <a:solidFill>
                  <a:srgbClr val="000000"/>
                </a:solidFill>
              </a:rPr>
              <a:t>Information: a formal accusation or complaint issued in certain types of actions by a government prosecutor</a:t>
            </a:r>
          </a:p>
        </p:txBody>
      </p:sp>
    </p:spTree>
    <p:extLst>
      <p:ext uri="{BB962C8B-B14F-4D97-AF65-F5344CB8AC3E}">
        <p14:creationId xmlns:p14="http://schemas.microsoft.com/office/powerpoint/2010/main" val="3471585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65DBFA9-486D-4193-B6EF-DB0548CE0606}"/>
              </a:ext>
            </a:extLst>
          </p:cNvPr>
          <p:cNvSpPr>
            <a:spLocks noGrp="1"/>
          </p:cNvSpPr>
          <p:nvPr>
            <p:ph type="title"/>
          </p:nvPr>
        </p:nvSpPr>
        <p:spPr/>
        <p:txBody>
          <a:bodyPr/>
          <a:lstStyle/>
          <a:p>
            <a:r>
              <a:rPr lang="en-IN" dirty="0"/>
              <a:t>Criminal Process (2 of 3)</a:t>
            </a:r>
          </a:p>
        </p:txBody>
      </p:sp>
      <p:pic>
        <p:nvPicPr>
          <p:cNvPr id="15" name="Picture Placeholder 14" descr="An illustration shows two boxes. The first box reads as follows. Arrest: Indictment or information. The second box reads as follows. A formal charge by a grand jury that there is probably cause to believe that a named person has committed a crime. Or a formal accusation (or complaint) issues in certain types of actions by a government prosecutor.">
            <a:extLst>
              <a:ext uri="{FF2B5EF4-FFF2-40B4-BE49-F238E27FC236}">
                <a16:creationId xmlns:a16="http://schemas.microsoft.com/office/drawing/2014/main" id="{47722304-63CE-441F-B998-5A40A932C28A}"/>
              </a:ext>
            </a:extLst>
          </p:cNvPr>
          <p:cNvPicPr>
            <a:picLocks noGrp="1" noChangeAspect="1"/>
          </p:cNvPicPr>
          <p:nvPr>
            <p:ph type="pic" sz="quarter" idx="19"/>
          </p:nvPr>
        </p:nvPicPr>
        <p:blipFill>
          <a:blip r:embed="rId3"/>
          <a:stretch>
            <a:fillRect/>
          </a:stretch>
        </p:blipFill>
        <p:spPr>
          <a:xfrm>
            <a:off x="2700083" y="1496528"/>
            <a:ext cx="6791835" cy="4479185"/>
          </a:xfrm>
          <a:prstGeom prst="rect">
            <a:avLst/>
          </a:prstGeom>
        </p:spPr>
      </p:pic>
    </p:spTree>
    <p:extLst>
      <p:ext uri="{BB962C8B-B14F-4D97-AF65-F5344CB8AC3E}">
        <p14:creationId xmlns:p14="http://schemas.microsoft.com/office/powerpoint/2010/main" val="1162587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65DBFA9-486D-4193-B6EF-DB0548CE0606}"/>
              </a:ext>
            </a:extLst>
          </p:cNvPr>
          <p:cNvSpPr>
            <a:spLocks noGrp="1"/>
          </p:cNvSpPr>
          <p:nvPr>
            <p:ph type="title"/>
          </p:nvPr>
        </p:nvSpPr>
        <p:spPr/>
        <p:txBody>
          <a:bodyPr/>
          <a:lstStyle/>
          <a:p>
            <a:r>
              <a:rPr lang="en-IN" dirty="0"/>
              <a:t>Criminal Process (3 of 3)</a:t>
            </a:r>
          </a:p>
        </p:txBody>
      </p:sp>
      <p:sp>
        <p:nvSpPr>
          <p:cNvPr id="10" name="Text Placeholder 9">
            <a:extLst>
              <a:ext uri="{FF2B5EF4-FFF2-40B4-BE49-F238E27FC236}">
                <a16:creationId xmlns:a16="http://schemas.microsoft.com/office/drawing/2014/main" id="{A32A914B-F156-416E-B9C8-FF44DF52D00F}"/>
              </a:ext>
            </a:extLst>
          </p:cNvPr>
          <p:cNvSpPr>
            <a:spLocks noGrp="1"/>
          </p:cNvSpPr>
          <p:nvPr>
            <p:ph type="body" sz="quarter" idx="17"/>
          </p:nvPr>
        </p:nvSpPr>
        <p:spPr/>
        <p:txBody>
          <a:bodyPr>
            <a:normAutofit/>
          </a:bodyPr>
          <a:lstStyle/>
          <a:p>
            <a:r>
              <a:rPr lang="en-US" dirty="0"/>
              <a:t>Trial:</a:t>
            </a:r>
          </a:p>
          <a:p>
            <a:r>
              <a:rPr lang="en-US" dirty="0"/>
              <a:t>The entire burden of proof is on the prosecutor (the state) who must show that, based on all the evidence presented, the defendant’s guilt has been established beyond a reasonable doubt.</a:t>
            </a:r>
          </a:p>
          <a:p>
            <a:r>
              <a:rPr lang="en-US" dirty="0"/>
              <a:t>If there is a reasonable doubt, then the verdict must be “not guilty.” (This is not the same as stating that the defendant is innocent.) </a:t>
            </a:r>
          </a:p>
          <a:p>
            <a:r>
              <a:rPr lang="en-US" dirty="0"/>
              <a:t>The U.S. Sentencing Commission’s guidelines establish a range of possible penalties, but judges are allowed to depart from the guidelines if circumstances warrant.</a:t>
            </a:r>
          </a:p>
        </p:txBody>
      </p:sp>
    </p:spTree>
    <p:extLst>
      <p:ext uri="{BB962C8B-B14F-4D97-AF65-F5344CB8AC3E}">
        <p14:creationId xmlns:p14="http://schemas.microsoft.com/office/powerpoint/2010/main" val="3208156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65DBFA9-486D-4193-B6EF-DB0548CE0606}"/>
              </a:ext>
            </a:extLst>
          </p:cNvPr>
          <p:cNvSpPr>
            <a:spLocks noGrp="1"/>
          </p:cNvSpPr>
          <p:nvPr>
            <p:ph type="title"/>
          </p:nvPr>
        </p:nvSpPr>
        <p:spPr/>
        <p:txBody>
          <a:bodyPr/>
          <a:lstStyle/>
          <a:p>
            <a:r>
              <a:rPr lang="en-IN" dirty="0"/>
              <a:t>Cyber and Computer Crimes</a:t>
            </a:r>
          </a:p>
        </p:txBody>
      </p:sp>
      <p:pic>
        <p:nvPicPr>
          <p:cNvPr id="11" name="Picture Placeholder 10" descr="An illustration of a pyramid shows the types of cyber and computer frauds. The pyramid is divided into three segments. They are as follows. Cyber Fraud, Identity Theft, and Password Theft.">
            <a:extLst>
              <a:ext uri="{FF2B5EF4-FFF2-40B4-BE49-F238E27FC236}">
                <a16:creationId xmlns:a16="http://schemas.microsoft.com/office/drawing/2014/main" id="{BB3B82C9-32BD-4A30-ACEB-E61382670DB2}"/>
              </a:ext>
            </a:extLst>
          </p:cNvPr>
          <p:cNvPicPr>
            <a:picLocks noGrp="1" noChangeAspect="1"/>
          </p:cNvPicPr>
          <p:nvPr>
            <p:ph type="pic" sz="quarter" idx="19"/>
          </p:nvPr>
        </p:nvPicPr>
        <p:blipFill>
          <a:blip r:embed="rId3"/>
          <a:stretch>
            <a:fillRect/>
          </a:stretch>
        </p:blipFill>
        <p:spPr>
          <a:xfrm>
            <a:off x="2720237" y="1543518"/>
            <a:ext cx="6751527" cy="4222224"/>
          </a:xfrm>
          <a:prstGeom prst="rect">
            <a:avLst/>
          </a:prstGeom>
        </p:spPr>
      </p:pic>
    </p:spTree>
    <p:extLst>
      <p:ext uri="{BB962C8B-B14F-4D97-AF65-F5344CB8AC3E}">
        <p14:creationId xmlns:p14="http://schemas.microsoft.com/office/powerpoint/2010/main" val="3033188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65DBFA9-486D-4193-B6EF-DB0548CE0606}"/>
              </a:ext>
            </a:extLst>
          </p:cNvPr>
          <p:cNvSpPr>
            <a:spLocks noGrp="1"/>
          </p:cNvSpPr>
          <p:nvPr>
            <p:ph type="title"/>
          </p:nvPr>
        </p:nvSpPr>
        <p:spPr/>
        <p:txBody>
          <a:bodyPr/>
          <a:lstStyle/>
          <a:p>
            <a:r>
              <a:rPr lang="en-IN" dirty="0"/>
              <a:t>Cyber Crimes</a:t>
            </a:r>
          </a:p>
        </p:txBody>
      </p:sp>
      <p:pic>
        <p:nvPicPr>
          <p:cNvPr id="12" name="Picture Placeholder 11" descr="An illustration outlines a cybercrime. The text reads as follows. Hackers use computers to gain unauthorized access to data (plus) Cyberterrorists use technology and the internet to cause fear, violence, or extreme financial harm (equals) The Computer Fraud and Abuse Act (C F A A) for anyone accesses a computer online, without authority.">
            <a:extLst>
              <a:ext uri="{FF2B5EF4-FFF2-40B4-BE49-F238E27FC236}">
                <a16:creationId xmlns:a16="http://schemas.microsoft.com/office/drawing/2014/main" id="{961A9452-933F-48B4-A3D2-10DCD796F71A}"/>
              </a:ext>
            </a:extLst>
          </p:cNvPr>
          <p:cNvPicPr>
            <a:picLocks noGrp="1" noChangeAspect="1"/>
          </p:cNvPicPr>
          <p:nvPr>
            <p:ph type="pic" sz="quarter" idx="19"/>
          </p:nvPr>
        </p:nvPicPr>
        <p:blipFill rotWithShape="1">
          <a:blip r:embed="rId3"/>
          <a:srcRect t="28591" b="29521"/>
          <a:stretch/>
        </p:blipFill>
        <p:spPr>
          <a:xfrm>
            <a:off x="1175675" y="2189516"/>
            <a:ext cx="9840651" cy="2746983"/>
          </a:xfrm>
          <a:prstGeom prst="rect">
            <a:avLst/>
          </a:prstGeom>
        </p:spPr>
      </p:pic>
    </p:spTree>
    <p:extLst>
      <p:ext uri="{BB962C8B-B14F-4D97-AF65-F5344CB8AC3E}">
        <p14:creationId xmlns:p14="http://schemas.microsoft.com/office/powerpoint/2010/main" val="4152912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42D1EC5-34B1-4911-BDE2-D99139471CD4}"/>
              </a:ext>
            </a:extLst>
          </p:cNvPr>
          <p:cNvSpPr>
            <a:spLocks noGrp="1"/>
          </p:cNvSpPr>
          <p:nvPr>
            <p:ph type="title"/>
          </p:nvPr>
        </p:nvSpPr>
        <p:spPr/>
        <p:txBody>
          <a:bodyPr/>
          <a:lstStyle/>
          <a:p>
            <a:r>
              <a:rPr lang="en-US" dirty="0"/>
              <a:t>Why Does Criminal Law and Cyber Crime Matter </a:t>
            </a:r>
            <a:br>
              <a:rPr lang="en-US" dirty="0"/>
            </a:br>
            <a:r>
              <a:rPr lang="en-US" dirty="0"/>
              <a:t>to Me?</a:t>
            </a:r>
            <a:endParaRPr lang="en-IN" dirty="0"/>
          </a:p>
        </p:txBody>
      </p:sp>
      <p:sp>
        <p:nvSpPr>
          <p:cNvPr id="10" name="Text Placeholder 9">
            <a:extLst>
              <a:ext uri="{FF2B5EF4-FFF2-40B4-BE49-F238E27FC236}">
                <a16:creationId xmlns:a16="http://schemas.microsoft.com/office/drawing/2014/main" id="{692DEEA2-4C76-4B1C-9E0C-D15126FD8112}"/>
              </a:ext>
            </a:extLst>
          </p:cNvPr>
          <p:cNvSpPr>
            <a:spLocks noGrp="1"/>
          </p:cNvSpPr>
          <p:nvPr>
            <p:ph type="body" sz="quarter" idx="17"/>
          </p:nvPr>
        </p:nvSpPr>
        <p:spPr/>
        <p:txBody>
          <a:bodyPr/>
          <a:lstStyle/>
          <a:p>
            <a:pPr marL="0" indent="0">
              <a:buNone/>
            </a:pPr>
            <a:r>
              <a:rPr lang="en-US" dirty="0"/>
              <a:t>Many statutes regulating business provide for criminal as well as civil sanctions. For instance, federal statutes that protect the environment often include criminal sanctions. Businesses that violate environmental laws can be criminally prosecuted. Walmart Inc., for example, was charged with illegally handling and disposing of hazardous materials (such as pesticides) at its retail stores across the nation. Walmart ultimately pleaded guilty to six counts of violating the Clean Water Act, and was sentenced to pay over $81 million in fines as a result.</a:t>
            </a:r>
          </a:p>
        </p:txBody>
      </p:sp>
    </p:spTree>
    <p:extLst>
      <p:ext uri="{BB962C8B-B14F-4D97-AF65-F5344CB8AC3E}">
        <p14:creationId xmlns:p14="http://schemas.microsoft.com/office/powerpoint/2010/main" val="609196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65DBFA9-486D-4193-B6EF-DB0548CE0606}"/>
              </a:ext>
            </a:extLst>
          </p:cNvPr>
          <p:cNvSpPr>
            <a:spLocks noGrp="1"/>
          </p:cNvSpPr>
          <p:nvPr>
            <p:ph type="title"/>
          </p:nvPr>
        </p:nvSpPr>
        <p:spPr/>
        <p:txBody>
          <a:bodyPr/>
          <a:lstStyle/>
          <a:p>
            <a:r>
              <a:rPr lang="en-IN"/>
              <a:t>Discussion (2 </a:t>
            </a:r>
            <a:r>
              <a:rPr lang="en-IN" dirty="0"/>
              <a:t>of 2)</a:t>
            </a:r>
          </a:p>
        </p:txBody>
      </p:sp>
      <p:sp>
        <p:nvSpPr>
          <p:cNvPr id="10" name="Text Placeholder 9">
            <a:extLst>
              <a:ext uri="{FF2B5EF4-FFF2-40B4-BE49-F238E27FC236}">
                <a16:creationId xmlns:a16="http://schemas.microsoft.com/office/drawing/2014/main" id="{A32A914B-F156-416E-B9C8-FF44DF52D00F}"/>
              </a:ext>
            </a:extLst>
          </p:cNvPr>
          <p:cNvSpPr>
            <a:spLocks noGrp="1"/>
          </p:cNvSpPr>
          <p:nvPr>
            <p:ph type="body" sz="quarter" idx="17"/>
          </p:nvPr>
        </p:nvSpPr>
        <p:spPr/>
        <p:txBody>
          <a:bodyPr>
            <a:normAutofit/>
          </a:bodyPr>
          <a:lstStyle/>
          <a:p>
            <a:pPr marL="0" indent="0">
              <a:buNone/>
            </a:pPr>
            <a:r>
              <a:rPr lang="en-US" dirty="0"/>
              <a:t>Without permission, Ben downloads consumer credit files from a computer belonging to Consumer Credit Agency. He then sells the data to Dawn. Has Ben committed a crime? If so, what is it? (See Cyber Crime.)</a:t>
            </a:r>
          </a:p>
        </p:txBody>
      </p:sp>
    </p:spTree>
    <p:extLst>
      <p:ext uri="{BB962C8B-B14F-4D97-AF65-F5344CB8AC3E}">
        <p14:creationId xmlns:p14="http://schemas.microsoft.com/office/powerpoint/2010/main" val="503972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6F3B4-4719-4079-BC53-108C57423EC5}"/>
              </a:ext>
            </a:extLst>
          </p:cNvPr>
          <p:cNvSpPr>
            <a:spLocks noGrp="1"/>
          </p:cNvSpPr>
          <p:nvPr>
            <p:ph type="title"/>
          </p:nvPr>
        </p:nvSpPr>
        <p:spPr/>
        <p:txBody>
          <a:bodyPr/>
          <a:lstStyle/>
          <a:p>
            <a:r>
              <a:rPr lang="en-IN" dirty="0"/>
              <a:t>Group Breakout: Botnets</a:t>
            </a:r>
          </a:p>
        </p:txBody>
      </p:sp>
      <p:sp>
        <p:nvSpPr>
          <p:cNvPr id="3" name="Text Placeholder 2">
            <a:extLst>
              <a:ext uri="{FF2B5EF4-FFF2-40B4-BE49-F238E27FC236}">
                <a16:creationId xmlns:a16="http://schemas.microsoft.com/office/drawing/2014/main" id="{83213153-96B0-46BC-9531-986D5EC91DA5}"/>
              </a:ext>
            </a:extLst>
          </p:cNvPr>
          <p:cNvSpPr>
            <a:spLocks noGrp="1"/>
          </p:cNvSpPr>
          <p:nvPr>
            <p:ph type="body" sz="quarter" idx="17"/>
          </p:nvPr>
        </p:nvSpPr>
        <p:spPr>
          <a:xfrm>
            <a:off x="743576" y="1638300"/>
            <a:ext cx="5476471" cy="2197976"/>
          </a:xfrm>
        </p:spPr>
        <p:txBody>
          <a:bodyPr>
            <a:normAutofit/>
          </a:bodyPr>
          <a:lstStyle/>
          <a:p>
            <a:pPr marL="0" indent="0">
              <a:lnSpc>
                <a:spcPct val="100000"/>
              </a:lnSpc>
              <a:buNone/>
            </a:pPr>
            <a:r>
              <a:rPr lang="en-US" sz="2400" dirty="0"/>
              <a:t>Hackers can potentially take over automobile computer systems. What other everyday products and services are susceptible to hacking?</a:t>
            </a:r>
          </a:p>
        </p:txBody>
      </p:sp>
      <p:pic>
        <p:nvPicPr>
          <p:cNvPr id="9" name="Picture Placeholder 8" descr="A photo shows a person’s hand holding a mobile phone with a spam email displayed on the screen.">
            <a:extLst>
              <a:ext uri="{FF2B5EF4-FFF2-40B4-BE49-F238E27FC236}">
                <a16:creationId xmlns:a16="http://schemas.microsoft.com/office/drawing/2014/main" id="{06E970B4-7D64-4533-9D96-84AF3CAB782A}"/>
              </a:ext>
            </a:extLst>
          </p:cNvPr>
          <p:cNvPicPr>
            <a:picLocks noGrp="1" noChangeAspect="1"/>
          </p:cNvPicPr>
          <p:nvPr>
            <p:ph type="pic" sz="quarter" idx="19"/>
          </p:nvPr>
        </p:nvPicPr>
        <p:blipFill>
          <a:blip r:embed="rId3"/>
          <a:stretch>
            <a:fillRect/>
          </a:stretch>
        </p:blipFill>
        <p:spPr>
          <a:xfrm>
            <a:off x="6661476" y="1443347"/>
            <a:ext cx="3193473" cy="4759036"/>
          </a:xfrm>
          <a:prstGeom prst="rect">
            <a:avLst/>
          </a:prstGeom>
        </p:spPr>
      </p:pic>
    </p:spTree>
    <p:extLst>
      <p:ext uri="{BB962C8B-B14F-4D97-AF65-F5344CB8AC3E}">
        <p14:creationId xmlns:p14="http://schemas.microsoft.com/office/powerpoint/2010/main" val="227412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19C3-8B44-4018-84FC-2C2DA3324ECE}"/>
              </a:ext>
            </a:extLst>
          </p:cNvPr>
          <p:cNvSpPr>
            <a:spLocks noGrp="1"/>
          </p:cNvSpPr>
          <p:nvPr>
            <p:ph type="title"/>
          </p:nvPr>
        </p:nvSpPr>
        <p:spPr/>
        <p:txBody>
          <a:bodyPr/>
          <a:lstStyle/>
          <a:p>
            <a:r>
              <a:rPr lang="en-US" dirty="0"/>
              <a:t>Knowledge Check Video: Steps of a Criminal Prosecution</a:t>
            </a:r>
            <a:endParaRPr lang="en-IN" dirty="0"/>
          </a:p>
        </p:txBody>
      </p:sp>
      <p:pic>
        <p:nvPicPr>
          <p:cNvPr id="7" name="Criminal Prosecution" descr="Knowledge Check Video: Steps of a Criminal Prosecution">
            <a:hlinkClick r:id="" action="ppaction://media"/>
            <a:extLst>
              <a:ext uri="{FF2B5EF4-FFF2-40B4-BE49-F238E27FC236}">
                <a16:creationId xmlns:a16="http://schemas.microsoft.com/office/drawing/2014/main" id="{105B9A47-7B01-4466-BC75-026C62CA1B45}"/>
              </a:ext>
            </a:extLst>
          </p:cNvPr>
          <p:cNvPicPr>
            <a:picLocks noGrp="1" noChangeAspect="1"/>
          </p:cNvPicPr>
          <p:nvPr>
            <p:ph type="pic" sz="quarter" idx="19"/>
            <a:videoFile r:link="rId2"/>
            <p:extLst>
              <p:ext uri="{DAA4B4D4-6D71-4841-9C94-3DE7FCFB9230}">
                <p14:media xmlns:p14="http://schemas.microsoft.com/office/powerpoint/2010/main" r:embed="rId1">
                  <p14:extLst>
                    <p:ext uri="{3AFAAA56-56D3-431D-BCD4-E75A35582382}">
                      <p173:tracksInfo xmlns:p173="http://schemas.microsoft.com/office/powerpoint/2017/3/main" displayLoc="media">
                        <p173:trackLst>
                          <p173:track id="{ACEFF3B9-1553-4829-A5DE-27491DD49DBF}" label="blaw_ql_bird_criminal_prosecution" lang="" r:embed="rId4"/>
                        </p173:trackLst>
                      </p173:tracksInfo>
                    </p:ext>
                  </p14:extLst>
                </p14:media>
              </p:ext>
            </p:extLst>
          </p:nvPr>
        </p:nvPicPr>
        <p:blipFill>
          <a:blip r:embed="rId5"/>
          <a:stretch>
            <a:fillRect/>
          </a:stretch>
        </p:blipFill>
        <p:spPr>
          <a:xfrm>
            <a:off x="2946800" y="1438505"/>
            <a:ext cx="6298400" cy="4723800"/>
          </a:xfrm>
          <a:prstGeom prst="rect">
            <a:avLst/>
          </a:prstGeom>
        </p:spPr>
      </p:pic>
      <p:graphicFrame>
        <p:nvGraphicFramePr>
          <p:cNvPr id="8" name="Object 7" descr="Steps of a Criminal Prosecution transcripts">
            <a:extLst>
              <a:ext uri="{FF2B5EF4-FFF2-40B4-BE49-F238E27FC236}">
                <a16:creationId xmlns:a16="http://schemas.microsoft.com/office/drawing/2014/main" id="{4A33E86D-3694-4438-829A-635308E72361}"/>
              </a:ext>
            </a:extLst>
          </p:cNvPr>
          <p:cNvGraphicFramePr>
            <a:graphicFrameLocks noChangeAspect="1"/>
          </p:cNvGraphicFramePr>
          <p:nvPr>
            <p:extLst>
              <p:ext uri="{D42A27DB-BD31-4B8C-83A1-F6EECF244321}">
                <p14:modId xmlns:p14="http://schemas.microsoft.com/office/powerpoint/2010/main" val="2765496269"/>
              </p:ext>
            </p:extLst>
          </p:nvPr>
        </p:nvGraphicFramePr>
        <p:xfrm>
          <a:off x="9958552" y="2655887"/>
          <a:ext cx="914400" cy="771525"/>
        </p:xfrm>
        <a:graphic>
          <a:graphicData uri="http://schemas.openxmlformats.org/presentationml/2006/ole">
            <mc:AlternateContent xmlns:mc="http://schemas.openxmlformats.org/markup-compatibility/2006">
              <mc:Choice xmlns:v="urn:schemas-microsoft-com:vml" Requires="v">
                <p:oleObj name="Document" showAsIcon="1" r:id="rId6" imgW="914545" imgH="771380" progId="Word.Document.12">
                  <p:embed/>
                </p:oleObj>
              </mc:Choice>
              <mc:Fallback>
                <p:oleObj name="Document" showAsIcon="1" r:id="rId6" imgW="914545" imgH="771380" progId="Word.Document.12">
                  <p:embed/>
                  <p:pic>
                    <p:nvPicPr>
                      <p:cNvPr id="0" name=""/>
                      <p:cNvPicPr/>
                      <p:nvPr/>
                    </p:nvPicPr>
                    <p:blipFill>
                      <a:blip r:embed="rId7"/>
                      <a:stretch>
                        <a:fillRect/>
                      </a:stretch>
                    </p:blipFill>
                    <p:spPr>
                      <a:xfrm>
                        <a:off x="9958552" y="2655887"/>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7719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70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5E28B55-D7AE-4E23-90B2-2246D84F538E}"/>
              </a:ext>
            </a:extLst>
          </p:cNvPr>
          <p:cNvSpPr>
            <a:spLocks noGrp="1"/>
          </p:cNvSpPr>
          <p:nvPr>
            <p:ph type="title"/>
          </p:nvPr>
        </p:nvSpPr>
        <p:spPr/>
        <p:txBody>
          <a:bodyPr/>
          <a:lstStyle/>
          <a:p>
            <a:r>
              <a:rPr lang="en-US" dirty="0"/>
              <a:t>Knowledge Check Video Question</a:t>
            </a:r>
            <a:endParaRPr lang="en-IN" dirty="0"/>
          </a:p>
        </p:txBody>
      </p:sp>
      <p:sp>
        <p:nvSpPr>
          <p:cNvPr id="10" name="Text Placeholder 9">
            <a:extLst>
              <a:ext uri="{FF2B5EF4-FFF2-40B4-BE49-F238E27FC236}">
                <a16:creationId xmlns:a16="http://schemas.microsoft.com/office/drawing/2014/main" id="{DACB06E0-9C0B-4E22-9AB2-0360860A41E0}"/>
              </a:ext>
            </a:extLst>
          </p:cNvPr>
          <p:cNvSpPr>
            <a:spLocks noGrp="1"/>
          </p:cNvSpPr>
          <p:nvPr>
            <p:ph type="body" sz="quarter" idx="17"/>
          </p:nvPr>
        </p:nvSpPr>
        <p:spPr/>
        <p:txBody>
          <a:bodyPr/>
          <a:lstStyle/>
          <a:p>
            <a:pPr marL="0" indent="0">
              <a:buNone/>
            </a:pPr>
            <a:r>
              <a:rPr lang="en-US" dirty="0"/>
              <a:t>What two elements normally must exist before a person can be held liable for a crime?</a:t>
            </a:r>
          </a:p>
        </p:txBody>
      </p:sp>
    </p:spTree>
    <p:extLst>
      <p:ext uri="{BB962C8B-B14F-4D97-AF65-F5344CB8AC3E}">
        <p14:creationId xmlns:p14="http://schemas.microsoft.com/office/powerpoint/2010/main" val="1410618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D18E362-96B6-41DB-AD6A-EF54C265859F}"/>
              </a:ext>
            </a:extLst>
          </p:cNvPr>
          <p:cNvSpPr>
            <a:spLocks noGrp="1"/>
          </p:cNvSpPr>
          <p:nvPr>
            <p:ph type="title"/>
          </p:nvPr>
        </p:nvSpPr>
        <p:spPr/>
        <p:txBody>
          <a:bodyPr/>
          <a:lstStyle/>
          <a:p>
            <a:r>
              <a:rPr lang="en-IN" dirty="0"/>
              <a:t>Video Debrief</a:t>
            </a:r>
          </a:p>
        </p:txBody>
      </p:sp>
      <p:sp>
        <p:nvSpPr>
          <p:cNvPr id="10" name="Text Placeholder 9">
            <a:extLst>
              <a:ext uri="{FF2B5EF4-FFF2-40B4-BE49-F238E27FC236}">
                <a16:creationId xmlns:a16="http://schemas.microsoft.com/office/drawing/2014/main" id="{BEC0A014-3444-4C6B-84BC-5E978C84519A}"/>
              </a:ext>
            </a:extLst>
          </p:cNvPr>
          <p:cNvSpPr>
            <a:spLocks noGrp="1"/>
          </p:cNvSpPr>
          <p:nvPr>
            <p:ph type="body" sz="quarter" idx="17"/>
          </p:nvPr>
        </p:nvSpPr>
        <p:spPr/>
        <p:txBody>
          <a:bodyPr>
            <a:normAutofit/>
          </a:bodyPr>
          <a:lstStyle/>
          <a:p>
            <a:pPr marL="0" indent="0">
              <a:buNone/>
            </a:pPr>
            <a:r>
              <a:rPr lang="en-US" dirty="0"/>
              <a:t>What does “reasonable doubt” mean to you?</a:t>
            </a:r>
          </a:p>
        </p:txBody>
      </p:sp>
    </p:spTree>
    <p:extLst>
      <p:ext uri="{BB962C8B-B14F-4D97-AF65-F5344CB8AC3E}">
        <p14:creationId xmlns:p14="http://schemas.microsoft.com/office/powerpoint/2010/main" val="2107696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993C-B582-4353-8E3A-6B525CA22E6F}"/>
              </a:ext>
            </a:extLst>
          </p:cNvPr>
          <p:cNvSpPr>
            <a:spLocks noGrp="1"/>
          </p:cNvSpPr>
          <p:nvPr>
            <p:ph type="title"/>
          </p:nvPr>
        </p:nvSpPr>
        <p:spPr/>
        <p:txBody>
          <a:bodyPr/>
          <a:lstStyle/>
          <a:p>
            <a:r>
              <a:rPr lang="en-IN" dirty="0"/>
              <a:t>Self-Assessment</a:t>
            </a:r>
          </a:p>
        </p:txBody>
      </p:sp>
      <p:sp>
        <p:nvSpPr>
          <p:cNvPr id="9" name="Text Placeholder 8">
            <a:extLst>
              <a:ext uri="{FF2B5EF4-FFF2-40B4-BE49-F238E27FC236}">
                <a16:creationId xmlns:a16="http://schemas.microsoft.com/office/drawing/2014/main" id="{CB270310-776A-421F-87E3-A0D0A98BE379}"/>
              </a:ext>
            </a:extLst>
          </p:cNvPr>
          <p:cNvSpPr>
            <a:spLocks noGrp="1"/>
          </p:cNvSpPr>
          <p:nvPr>
            <p:ph type="body" sz="quarter" idx="17"/>
          </p:nvPr>
        </p:nvSpPr>
        <p:spPr/>
        <p:txBody>
          <a:bodyPr>
            <a:normAutofit/>
          </a:bodyPr>
          <a:lstStyle/>
          <a:p>
            <a:pPr>
              <a:lnSpc>
                <a:spcPct val="110000"/>
              </a:lnSpc>
            </a:pPr>
            <a:r>
              <a:rPr lang="en-US" dirty="0"/>
              <a:t>What concepts did you find difficult, and thus need a review?</a:t>
            </a:r>
          </a:p>
          <a:p>
            <a:pPr>
              <a:lnSpc>
                <a:spcPct val="110000"/>
              </a:lnSpc>
            </a:pPr>
            <a:r>
              <a:rPr lang="en-US" dirty="0"/>
              <a:t>How might the topics in this chapter come up in the future in your personal (or work) life?</a:t>
            </a:r>
          </a:p>
          <a:p>
            <a:pPr>
              <a:lnSpc>
                <a:spcPct val="110000"/>
              </a:lnSpc>
            </a:pPr>
            <a:r>
              <a:rPr lang="en-US" dirty="0"/>
              <a:t>What could you do to improve your contributions in class discussion?</a:t>
            </a:r>
          </a:p>
        </p:txBody>
      </p:sp>
    </p:spTree>
    <p:extLst>
      <p:ext uri="{BB962C8B-B14F-4D97-AF65-F5344CB8AC3E}">
        <p14:creationId xmlns:p14="http://schemas.microsoft.com/office/powerpoint/2010/main" val="1069646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DBA97D-92D2-4BE5-9DE6-318F9D3FA6AF}"/>
              </a:ext>
            </a:extLst>
          </p:cNvPr>
          <p:cNvSpPr>
            <a:spLocks noGrp="1"/>
          </p:cNvSpPr>
          <p:nvPr>
            <p:ph type="title"/>
          </p:nvPr>
        </p:nvSpPr>
        <p:spPr/>
        <p:txBody>
          <a:bodyPr/>
          <a:lstStyle/>
          <a:p>
            <a:r>
              <a:rPr lang="it-IT" dirty="0"/>
              <a:t>Summary</a:t>
            </a:r>
            <a:endParaRPr lang="en-IN" dirty="0"/>
          </a:p>
        </p:txBody>
      </p:sp>
      <p:sp>
        <p:nvSpPr>
          <p:cNvPr id="10" name="Text Placeholder 9">
            <a:extLst>
              <a:ext uri="{FF2B5EF4-FFF2-40B4-BE49-F238E27FC236}">
                <a16:creationId xmlns:a16="http://schemas.microsoft.com/office/drawing/2014/main" id="{DFDF7083-0927-458C-8BA3-5BA33DA13C3A}"/>
              </a:ext>
            </a:extLst>
          </p:cNvPr>
          <p:cNvSpPr>
            <a:spLocks noGrp="1"/>
          </p:cNvSpPr>
          <p:nvPr>
            <p:ph type="body" sz="quarter" idx="17"/>
          </p:nvPr>
        </p:nvSpPr>
        <p:spPr/>
        <p:txBody>
          <a:bodyPr>
            <a:normAutofit/>
          </a:bodyPr>
          <a:lstStyle/>
          <a:p>
            <a:pPr marL="0" indent="0">
              <a:buNone/>
            </a:pPr>
            <a:r>
              <a:rPr lang="en-US" dirty="0"/>
              <a:t>Now that the lesson has ended, you have learned to:</a:t>
            </a:r>
          </a:p>
          <a:p>
            <a:r>
              <a:rPr lang="en-US" dirty="0"/>
              <a:t>Differentiate between </a:t>
            </a:r>
            <a:r>
              <a:rPr lang="en-US" i="1" dirty="0"/>
              <a:t>actus</a:t>
            </a:r>
            <a:r>
              <a:rPr lang="en-US" dirty="0"/>
              <a:t> </a:t>
            </a:r>
            <a:r>
              <a:rPr lang="en-US" i="1" dirty="0"/>
              <a:t>reus</a:t>
            </a:r>
            <a:r>
              <a:rPr lang="en-US" dirty="0"/>
              <a:t>, and </a:t>
            </a:r>
            <a:r>
              <a:rPr lang="en-US" i="1" dirty="0" err="1"/>
              <a:t>mens</a:t>
            </a:r>
            <a:r>
              <a:rPr lang="en-US" i="1" dirty="0"/>
              <a:t> rea.</a:t>
            </a:r>
          </a:p>
          <a:p>
            <a:r>
              <a:rPr lang="en-US" dirty="0"/>
              <a:t>Identify types of white collar crime.</a:t>
            </a:r>
          </a:p>
          <a:p>
            <a:r>
              <a:rPr lang="en-US" dirty="0"/>
              <a:t>List available defenses to criminal activity.</a:t>
            </a:r>
          </a:p>
          <a:p>
            <a:r>
              <a:rPr lang="en-US" dirty="0"/>
              <a:t>Summarize the constitutional protections for the criminal defendant. </a:t>
            </a:r>
          </a:p>
          <a:p>
            <a:r>
              <a:rPr lang="en-US" dirty="0"/>
              <a:t>Explain the burden of proof required in a criminal case.</a:t>
            </a:r>
          </a:p>
          <a:p>
            <a:r>
              <a:rPr lang="en-US" dirty="0"/>
              <a:t>Summarize criminal liability under the Federal Computer Fraud and Abuse Act.</a:t>
            </a:r>
          </a:p>
        </p:txBody>
      </p:sp>
    </p:spTree>
    <p:extLst>
      <p:ext uri="{BB962C8B-B14F-4D97-AF65-F5344CB8AC3E}">
        <p14:creationId xmlns:p14="http://schemas.microsoft.com/office/powerpoint/2010/main" val="310589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A25F1ED-A585-4094-9978-633010F499BA}"/>
              </a:ext>
            </a:extLst>
          </p:cNvPr>
          <p:cNvSpPr>
            <a:spLocks noGrp="1"/>
          </p:cNvSpPr>
          <p:nvPr>
            <p:ph type="title"/>
          </p:nvPr>
        </p:nvSpPr>
        <p:spPr/>
        <p:txBody>
          <a:bodyPr/>
          <a:lstStyle/>
          <a:p>
            <a:r>
              <a:rPr lang="en-US" dirty="0"/>
              <a:t>Key Differences Between Civil Law and Criminal Law</a:t>
            </a:r>
            <a:endParaRPr lang="en-IN" dirty="0"/>
          </a:p>
        </p:txBody>
      </p:sp>
      <p:sp>
        <p:nvSpPr>
          <p:cNvPr id="10" name="Content Placeholder 9">
            <a:extLst>
              <a:ext uri="{FF2B5EF4-FFF2-40B4-BE49-F238E27FC236}">
                <a16:creationId xmlns:a16="http://schemas.microsoft.com/office/drawing/2014/main" id="{38183555-0FC2-4720-82EF-38E9B3BE5FDB}"/>
              </a:ext>
            </a:extLst>
          </p:cNvPr>
          <p:cNvSpPr>
            <a:spLocks noGrp="1"/>
          </p:cNvSpPr>
          <p:nvPr>
            <p:ph sz="quarter" idx="10"/>
          </p:nvPr>
        </p:nvSpPr>
        <p:spPr>
          <a:xfrm>
            <a:off x="838200" y="1419225"/>
            <a:ext cx="3296408" cy="4625975"/>
          </a:xfrm>
        </p:spPr>
        <p:txBody>
          <a:bodyPr/>
          <a:lstStyle/>
          <a:p>
            <a:pPr algn="ctr"/>
            <a:r>
              <a:rPr lang="en-IN" sz="2200" b="1" dirty="0">
                <a:solidFill>
                  <a:srgbClr val="004A78"/>
                </a:solidFill>
              </a:rPr>
              <a:t>ISSUE</a:t>
            </a:r>
          </a:p>
          <a:p>
            <a:pPr marL="342900" indent="-342900">
              <a:buClr>
                <a:srgbClr val="004A78"/>
              </a:buClr>
              <a:buFont typeface="Arial" panose="020B0604020202020204" pitchFamily="34" charset="0"/>
              <a:buChar char="•"/>
            </a:pPr>
            <a:r>
              <a:rPr lang="en-US" sz="2200" dirty="0"/>
              <a:t>Party who brings suit</a:t>
            </a:r>
          </a:p>
          <a:p>
            <a:pPr marL="342900" indent="-342900">
              <a:buClr>
                <a:srgbClr val="004A78"/>
              </a:buClr>
              <a:buFont typeface="Arial" panose="020B0604020202020204" pitchFamily="34" charset="0"/>
              <a:buChar char="•"/>
            </a:pPr>
            <a:r>
              <a:rPr lang="en-US" sz="2200" dirty="0"/>
              <a:t>Wrongful ac</a:t>
            </a:r>
          </a:p>
          <a:p>
            <a:pPr marL="342900" indent="-342900">
              <a:buClr>
                <a:srgbClr val="004A78"/>
              </a:buClr>
              <a:buFont typeface="Arial" panose="020B0604020202020204" pitchFamily="34" charset="0"/>
              <a:buChar char="•"/>
            </a:pPr>
            <a:r>
              <a:rPr lang="en-US" sz="2200" dirty="0"/>
              <a:t>Burden of proof</a:t>
            </a:r>
          </a:p>
          <a:p>
            <a:pPr marL="342900" indent="-342900">
              <a:buClr>
                <a:srgbClr val="004A78"/>
              </a:buClr>
              <a:buFont typeface="Arial" panose="020B0604020202020204" pitchFamily="34" charset="0"/>
              <a:buChar char="•"/>
            </a:pPr>
            <a:r>
              <a:rPr lang="en-US" sz="2200" dirty="0"/>
              <a:t>Verdict</a:t>
            </a:r>
          </a:p>
          <a:p>
            <a:pPr marL="342900" indent="-342900">
              <a:buClr>
                <a:srgbClr val="004A78"/>
              </a:buClr>
              <a:buFont typeface="Arial" panose="020B0604020202020204" pitchFamily="34" charset="0"/>
              <a:buChar char="•"/>
            </a:pPr>
            <a:r>
              <a:rPr lang="en-US" sz="2200" dirty="0"/>
              <a:t>Remedy</a:t>
            </a:r>
            <a:endParaRPr lang="en-IN" sz="2200" dirty="0"/>
          </a:p>
        </p:txBody>
      </p:sp>
      <p:sp>
        <p:nvSpPr>
          <p:cNvPr id="11" name="Content Placeholder 10">
            <a:extLst>
              <a:ext uri="{FF2B5EF4-FFF2-40B4-BE49-F238E27FC236}">
                <a16:creationId xmlns:a16="http://schemas.microsoft.com/office/drawing/2014/main" id="{F6B98CF9-42FD-4999-8469-F6367CFAFF8B}"/>
              </a:ext>
            </a:extLst>
          </p:cNvPr>
          <p:cNvSpPr>
            <a:spLocks noGrp="1"/>
          </p:cNvSpPr>
          <p:nvPr>
            <p:ph sz="quarter" idx="11"/>
          </p:nvPr>
        </p:nvSpPr>
        <p:spPr>
          <a:xfrm>
            <a:off x="4080908" y="1419225"/>
            <a:ext cx="3724705" cy="4625975"/>
          </a:xfrm>
        </p:spPr>
        <p:txBody>
          <a:bodyPr/>
          <a:lstStyle/>
          <a:p>
            <a:pPr algn="ctr">
              <a:lnSpc>
                <a:spcPct val="100000"/>
              </a:lnSpc>
              <a:spcBef>
                <a:spcPts val="624"/>
              </a:spcBef>
            </a:pPr>
            <a:r>
              <a:rPr lang="en-IN" sz="2200" b="1" dirty="0">
                <a:solidFill>
                  <a:srgbClr val="004A78"/>
                </a:solidFill>
              </a:rPr>
              <a:t>CIVIL LAW</a:t>
            </a:r>
          </a:p>
          <a:p>
            <a:pPr marL="342900" indent="-342900">
              <a:lnSpc>
                <a:spcPct val="100000"/>
              </a:lnSpc>
              <a:spcBef>
                <a:spcPts val="624"/>
              </a:spcBef>
              <a:buClr>
                <a:srgbClr val="004A78"/>
              </a:buClr>
              <a:buFont typeface="Arial" panose="020B0604020202020204" pitchFamily="34" charset="0"/>
              <a:buChar char="•"/>
            </a:pPr>
            <a:r>
              <a:rPr lang="en-US" sz="2200" dirty="0"/>
              <a:t>Causing harm to a person or to a person’s property.</a:t>
            </a:r>
          </a:p>
          <a:p>
            <a:pPr marL="342900" indent="-342900">
              <a:lnSpc>
                <a:spcPct val="100000"/>
              </a:lnSpc>
              <a:spcBef>
                <a:spcPts val="624"/>
              </a:spcBef>
              <a:buClr>
                <a:srgbClr val="004A78"/>
              </a:buClr>
              <a:buFont typeface="Arial" panose="020B0604020202020204" pitchFamily="34" charset="0"/>
              <a:buChar char="•"/>
            </a:pPr>
            <a:r>
              <a:rPr lang="en-US" sz="2200" dirty="0"/>
              <a:t>Preponderance of the evidence. </a:t>
            </a:r>
          </a:p>
          <a:p>
            <a:pPr marL="342900" indent="-342900">
              <a:lnSpc>
                <a:spcPct val="100000"/>
              </a:lnSpc>
              <a:spcBef>
                <a:spcPts val="624"/>
              </a:spcBef>
              <a:buClr>
                <a:srgbClr val="004A78"/>
              </a:buClr>
              <a:buFont typeface="Arial" panose="020B0604020202020204" pitchFamily="34" charset="0"/>
              <a:buChar char="•"/>
            </a:pPr>
            <a:r>
              <a:rPr lang="en-US" sz="2200" dirty="0"/>
              <a:t>Three-fourths majority (typically).</a:t>
            </a:r>
          </a:p>
          <a:p>
            <a:pPr marL="342900" indent="-342900">
              <a:lnSpc>
                <a:spcPct val="100000"/>
              </a:lnSpc>
              <a:spcBef>
                <a:spcPts val="624"/>
              </a:spcBef>
              <a:buClr>
                <a:srgbClr val="004A78"/>
              </a:buClr>
              <a:buFont typeface="Arial" panose="020B0604020202020204" pitchFamily="34" charset="0"/>
              <a:buChar char="•"/>
            </a:pPr>
            <a:r>
              <a:rPr lang="en-US" sz="2200" dirty="0"/>
              <a:t> Damages to compensate for the harm, or a decree to achieve an equitable result.</a:t>
            </a:r>
          </a:p>
        </p:txBody>
      </p:sp>
      <p:sp>
        <p:nvSpPr>
          <p:cNvPr id="12" name="Content Placeholder 11">
            <a:extLst>
              <a:ext uri="{FF2B5EF4-FFF2-40B4-BE49-F238E27FC236}">
                <a16:creationId xmlns:a16="http://schemas.microsoft.com/office/drawing/2014/main" id="{EAD6F014-BBF7-4155-9A02-EAF1387E3D0D}"/>
              </a:ext>
            </a:extLst>
          </p:cNvPr>
          <p:cNvSpPr>
            <a:spLocks noGrp="1"/>
          </p:cNvSpPr>
          <p:nvPr>
            <p:ph sz="quarter" idx="12"/>
          </p:nvPr>
        </p:nvSpPr>
        <p:spPr>
          <a:xfrm>
            <a:off x="8057391" y="1419225"/>
            <a:ext cx="3724705" cy="4625975"/>
          </a:xfrm>
        </p:spPr>
        <p:txBody>
          <a:bodyPr/>
          <a:lstStyle/>
          <a:p>
            <a:pPr algn="ctr">
              <a:lnSpc>
                <a:spcPct val="100000"/>
              </a:lnSpc>
              <a:spcBef>
                <a:spcPts val="624"/>
              </a:spcBef>
            </a:pPr>
            <a:r>
              <a:rPr lang="en-IN" sz="2200" b="1" dirty="0">
                <a:solidFill>
                  <a:srgbClr val="004A78"/>
                </a:solidFill>
              </a:rPr>
              <a:t>CRIMINAL LAW</a:t>
            </a:r>
          </a:p>
          <a:p>
            <a:pPr marL="457200" indent="-457200">
              <a:lnSpc>
                <a:spcPct val="100000"/>
              </a:lnSpc>
              <a:spcBef>
                <a:spcPts val="624"/>
              </a:spcBef>
              <a:buClr>
                <a:srgbClr val="004A78"/>
              </a:buClr>
              <a:buFont typeface="Arial" panose="020B0604020202020204" pitchFamily="34" charset="0"/>
              <a:buChar char="•"/>
            </a:pPr>
            <a:r>
              <a:rPr lang="en-US" sz="2200" dirty="0"/>
              <a:t>The state.</a:t>
            </a:r>
          </a:p>
          <a:p>
            <a:pPr marL="457200" indent="-457200">
              <a:lnSpc>
                <a:spcPct val="100000"/>
              </a:lnSpc>
              <a:spcBef>
                <a:spcPts val="624"/>
              </a:spcBef>
              <a:buClr>
                <a:srgbClr val="004A78"/>
              </a:buClr>
              <a:buFont typeface="Arial" panose="020B0604020202020204" pitchFamily="34" charset="0"/>
              <a:buChar char="•"/>
            </a:pPr>
            <a:r>
              <a:rPr lang="en-US" sz="2200" dirty="0"/>
              <a:t>Violating a statute that prohibits some type of activity.</a:t>
            </a:r>
          </a:p>
          <a:p>
            <a:pPr marL="457200" indent="-457200">
              <a:lnSpc>
                <a:spcPct val="100000"/>
              </a:lnSpc>
              <a:spcBef>
                <a:spcPts val="624"/>
              </a:spcBef>
              <a:buClr>
                <a:srgbClr val="004A78"/>
              </a:buClr>
              <a:buFont typeface="Arial" panose="020B0604020202020204" pitchFamily="34" charset="0"/>
              <a:buChar char="•"/>
            </a:pPr>
            <a:r>
              <a:rPr lang="en-US" sz="2200" dirty="0"/>
              <a:t>Beyond a reasonable doubt, unanimous.</a:t>
            </a:r>
          </a:p>
        </p:txBody>
      </p:sp>
    </p:spTree>
    <p:extLst>
      <p:ext uri="{BB962C8B-B14F-4D97-AF65-F5344CB8AC3E}">
        <p14:creationId xmlns:p14="http://schemas.microsoft.com/office/powerpoint/2010/main" val="3276597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27756C-BBFD-40FF-8150-C84E0EBB2370}"/>
              </a:ext>
            </a:extLst>
          </p:cNvPr>
          <p:cNvSpPr>
            <a:spLocks noGrp="1"/>
          </p:cNvSpPr>
          <p:nvPr>
            <p:ph type="title"/>
          </p:nvPr>
        </p:nvSpPr>
        <p:spPr/>
        <p:txBody>
          <a:bodyPr/>
          <a:lstStyle/>
          <a:p>
            <a:r>
              <a:rPr lang="en-US" dirty="0"/>
              <a:t>Briscoe v. State of Texas, 2018</a:t>
            </a:r>
            <a:endParaRPr lang="en-IN" dirty="0"/>
          </a:p>
        </p:txBody>
      </p:sp>
      <p:sp>
        <p:nvSpPr>
          <p:cNvPr id="7" name="Text Placeholder 6">
            <a:extLst>
              <a:ext uri="{FF2B5EF4-FFF2-40B4-BE49-F238E27FC236}">
                <a16:creationId xmlns:a16="http://schemas.microsoft.com/office/drawing/2014/main" id="{5A71EC92-4947-4116-B0A8-E0FDD7311E2A}"/>
              </a:ext>
            </a:extLst>
          </p:cNvPr>
          <p:cNvSpPr>
            <a:spLocks noGrp="1"/>
          </p:cNvSpPr>
          <p:nvPr>
            <p:ph type="body" sz="quarter" idx="17"/>
          </p:nvPr>
        </p:nvSpPr>
        <p:spPr/>
        <p:txBody>
          <a:bodyPr>
            <a:normAutofit/>
          </a:bodyPr>
          <a:lstStyle/>
          <a:p>
            <a:pPr marL="0" indent="0">
              <a:buNone/>
            </a:pPr>
            <a:r>
              <a:rPr lang="en-US" sz="2400" dirty="0"/>
              <a:t>In Texas, Chigger Ridge Ranch, L.P., operated a 700-acre commercial hunting area called Coyote Crossing Ranch (CCR). Chigger Ridge leased CCR and its assets for twelve months to George Briscoe’s company, VPW Management, LLC. The lease identified all of the vehicles and equipment that belonged to Chigger Ridge, which VPW could use in the course of business, but the lease did not convey any ownership interest. During the lease term, however, Briscoe told his employees to sell some of the vehicles and equipment. Briscoe did nothing to correct the buyers’ false impression that he owned the property, and was authorized to sell it. The buyers paid with checks, which were deposited into an account to which only Briscoe and his spouse had access.</a:t>
            </a:r>
          </a:p>
          <a:p>
            <a:pPr marL="0" indent="0">
              <a:buNone/>
            </a:pPr>
            <a:r>
              <a:rPr lang="en-US" sz="2400" dirty="0">
                <a:solidFill>
                  <a:srgbClr val="006298"/>
                </a:solidFill>
              </a:rPr>
              <a:t>How does the burden of proof differ in criminal versus civil cases?</a:t>
            </a:r>
          </a:p>
        </p:txBody>
      </p:sp>
    </p:spTree>
    <p:extLst>
      <p:ext uri="{BB962C8B-B14F-4D97-AF65-F5344CB8AC3E}">
        <p14:creationId xmlns:p14="http://schemas.microsoft.com/office/powerpoint/2010/main" val="358240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31E0DE-04FB-4CB4-95B5-69E47F7C9E02}"/>
              </a:ext>
            </a:extLst>
          </p:cNvPr>
          <p:cNvSpPr>
            <a:spLocks noGrp="1"/>
          </p:cNvSpPr>
          <p:nvPr>
            <p:ph type="title"/>
          </p:nvPr>
        </p:nvSpPr>
        <p:spPr/>
        <p:txBody>
          <a:bodyPr/>
          <a:lstStyle/>
          <a:p>
            <a:r>
              <a:rPr lang="en-US" dirty="0"/>
              <a:t>Briscoe v. State of Texas, 2018 Polling Question</a:t>
            </a:r>
            <a:endParaRPr lang="en-IN" dirty="0"/>
          </a:p>
        </p:txBody>
      </p:sp>
      <p:sp>
        <p:nvSpPr>
          <p:cNvPr id="6" name="Text Placeholder 5">
            <a:extLst>
              <a:ext uri="{FF2B5EF4-FFF2-40B4-BE49-F238E27FC236}">
                <a16:creationId xmlns:a16="http://schemas.microsoft.com/office/drawing/2014/main" id="{886C117E-9E44-4904-B708-A1060501B33E}"/>
              </a:ext>
            </a:extLst>
          </p:cNvPr>
          <p:cNvSpPr>
            <a:spLocks noGrp="1"/>
          </p:cNvSpPr>
          <p:nvPr>
            <p:ph type="body" sz="quarter" idx="17"/>
          </p:nvPr>
        </p:nvSpPr>
        <p:spPr/>
        <p:txBody>
          <a:bodyPr/>
          <a:lstStyle/>
          <a:p>
            <a:pPr marL="0" indent="0">
              <a:spcAft>
                <a:spcPts val="1200"/>
              </a:spcAft>
              <a:buNone/>
            </a:pPr>
            <a:r>
              <a:rPr lang="en-US" dirty="0"/>
              <a:t>Do you think Briscoe committed a crime? </a:t>
            </a:r>
          </a:p>
          <a:p>
            <a:pPr>
              <a:buFont typeface="Wingdings" panose="05000000000000000000" pitchFamily="2" charset="2"/>
              <a:buChar char="q"/>
            </a:pPr>
            <a:r>
              <a:rPr lang="en-US" dirty="0"/>
              <a:t>Yes</a:t>
            </a:r>
          </a:p>
          <a:p>
            <a:pPr>
              <a:buFont typeface="Wingdings" panose="05000000000000000000" pitchFamily="2" charset="2"/>
              <a:buChar char="q"/>
            </a:pPr>
            <a:r>
              <a:rPr lang="en-US" dirty="0"/>
              <a:t>No</a:t>
            </a:r>
          </a:p>
        </p:txBody>
      </p:sp>
    </p:spTree>
    <p:extLst>
      <p:ext uri="{BB962C8B-B14F-4D97-AF65-F5344CB8AC3E}">
        <p14:creationId xmlns:p14="http://schemas.microsoft.com/office/powerpoint/2010/main" val="1390282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F6A9E8C-7F7E-4BF5-9CF3-A975E43E3BA3}"/>
              </a:ext>
            </a:extLst>
          </p:cNvPr>
          <p:cNvSpPr>
            <a:spLocks noGrp="1"/>
          </p:cNvSpPr>
          <p:nvPr>
            <p:ph type="title"/>
          </p:nvPr>
        </p:nvSpPr>
        <p:spPr/>
        <p:txBody>
          <a:bodyPr/>
          <a:lstStyle/>
          <a:p>
            <a:r>
              <a:rPr lang="en-US" dirty="0"/>
              <a:t>Civil Liability for Criminal Acts</a:t>
            </a:r>
            <a:endParaRPr lang="en-IN" dirty="0"/>
          </a:p>
        </p:txBody>
      </p:sp>
      <p:sp>
        <p:nvSpPr>
          <p:cNvPr id="10" name="Text Placeholder 9">
            <a:extLst>
              <a:ext uri="{FF2B5EF4-FFF2-40B4-BE49-F238E27FC236}">
                <a16:creationId xmlns:a16="http://schemas.microsoft.com/office/drawing/2014/main" id="{51C1B7E9-094C-4760-B836-2BB7A5BB56AD}"/>
              </a:ext>
            </a:extLst>
          </p:cNvPr>
          <p:cNvSpPr>
            <a:spLocks noGrp="1"/>
          </p:cNvSpPr>
          <p:nvPr>
            <p:ph type="body" sz="quarter" idx="17"/>
          </p:nvPr>
        </p:nvSpPr>
        <p:spPr/>
        <p:txBody>
          <a:bodyPr/>
          <a:lstStyle/>
          <a:p>
            <a:r>
              <a:rPr lang="en-US" dirty="0"/>
              <a:t>Some torts, such as assault and battery, provide a basis for a criminal prosecution as well as a tort action.</a:t>
            </a:r>
          </a:p>
          <a:p>
            <a:r>
              <a:rPr lang="en-US" dirty="0"/>
              <a:t>The next Exhibit illustrates how the same act can result in both a tort action, and a criminal action against the wrongdoer.</a:t>
            </a:r>
          </a:p>
        </p:txBody>
      </p:sp>
    </p:spTree>
    <p:extLst>
      <p:ext uri="{BB962C8B-B14F-4D97-AF65-F5344CB8AC3E}">
        <p14:creationId xmlns:p14="http://schemas.microsoft.com/office/powerpoint/2010/main" val="2525994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01B00-1355-4A55-8416-842FF8E17762}"/>
              </a:ext>
            </a:extLst>
          </p:cNvPr>
          <p:cNvSpPr>
            <a:spLocks noGrp="1"/>
          </p:cNvSpPr>
          <p:nvPr>
            <p:ph type="title"/>
          </p:nvPr>
        </p:nvSpPr>
        <p:spPr/>
        <p:txBody>
          <a:bodyPr/>
          <a:lstStyle/>
          <a:p>
            <a:r>
              <a:rPr lang="en-IN" dirty="0"/>
              <a:t>Classification of Crimes (1 of 2)</a:t>
            </a:r>
          </a:p>
        </p:txBody>
      </p:sp>
      <p:sp>
        <p:nvSpPr>
          <p:cNvPr id="3" name="Text Placeholder 2">
            <a:extLst>
              <a:ext uri="{FF2B5EF4-FFF2-40B4-BE49-F238E27FC236}">
                <a16:creationId xmlns:a16="http://schemas.microsoft.com/office/drawing/2014/main" id="{5793DDB1-FD29-4848-96E5-95BEFAB9A472}"/>
              </a:ext>
            </a:extLst>
          </p:cNvPr>
          <p:cNvSpPr>
            <a:spLocks noGrp="1"/>
          </p:cNvSpPr>
          <p:nvPr>
            <p:ph type="body" sz="quarter" idx="17"/>
          </p:nvPr>
        </p:nvSpPr>
        <p:spPr>
          <a:xfrm>
            <a:off x="743576" y="1701361"/>
            <a:ext cx="4406493" cy="905203"/>
          </a:xfrm>
        </p:spPr>
        <p:txBody>
          <a:bodyPr/>
          <a:lstStyle/>
          <a:p>
            <a:pPr marL="0" indent="0">
              <a:lnSpc>
                <a:spcPct val="100000"/>
              </a:lnSpc>
              <a:buNone/>
            </a:pPr>
            <a:r>
              <a:rPr lang="en-US" dirty="0"/>
              <a:t>Exhibit 9-2 Tort Lawsuit and Criminal Prosecution for the Same Act</a:t>
            </a:r>
            <a:endParaRPr lang="en-IN" dirty="0"/>
          </a:p>
        </p:txBody>
      </p:sp>
      <p:pic>
        <p:nvPicPr>
          <p:cNvPr id="4" name="Picture Placeholder 3" descr="A flowchart shows the differences between a tort lawsuit and a criminal prosecution for a given situation. The chart begins with a situation which reads, A person suddenly attacks Carols as he is walking down the street. It branches out into two: Physical Attack as a TORT and Physical Attack as a CRIME. Physical Attack as a TORT, further leads to the following: The assailant commits an assault (an intentional, unexcused act that creates in Carols the reasonable fear of immediate harmful contact) and a battery (intentional harmful or offensive contact); Carols files a civil suit against the assailant; A court orders the assailant to pay Jonas for his injuries. Physical attack as a CRIME, further leads to the following: The assailant violates a statute that defines and prohibits the crime of assault (attempt to commit a violent injury on another) and battery (commission of an intentional act resulting in injury to another); The state prosecutes the assailant; A court orders the assailant to be fined or imprisoned.">
            <a:extLst>
              <a:ext uri="{FF2B5EF4-FFF2-40B4-BE49-F238E27FC236}">
                <a16:creationId xmlns:a16="http://schemas.microsoft.com/office/drawing/2014/main" id="{6BBBB5F2-CB2D-435E-A6C2-ABB3DC122965}"/>
              </a:ext>
            </a:extLst>
          </p:cNvPr>
          <p:cNvPicPr>
            <a:picLocks noGrp="1" noChangeAspect="1"/>
          </p:cNvPicPr>
          <p:nvPr>
            <p:ph type="pic" sz="quarter" idx="19"/>
          </p:nvPr>
        </p:nvPicPr>
        <p:blipFill rotWithShape="1">
          <a:blip r:embed="rId3"/>
          <a:srcRect t="4828"/>
          <a:stretch/>
        </p:blipFill>
        <p:spPr>
          <a:xfrm>
            <a:off x="5227638" y="1717491"/>
            <a:ext cx="5410200" cy="4315009"/>
          </a:xfrm>
          <a:prstGeom prst="rect">
            <a:avLst/>
          </a:prstGeom>
        </p:spPr>
      </p:pic>
    </p:spTree>
    <p:extLst>
      <p:ext uri="{BB962C8B-B14F-4D97-AF65-F5344CB8AC3E}">
        <p14:creationId xmlns:p14="http://schemas.microsoft.com/office/powerpoint/2010/main" val="4103445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5C26491-D8B7-4356-B0B7-FBEC860B3765}"/>
              </a:ext>
            </a:extLst>
          </p:cNvPr>
          <p:cNvSpPr>
            <a:spLocks noGrp="1"/>
          </p:cNvSpPr>
          <p:nvPr>
            <p:ph type="title"/>
          </p:nvPr>
        </p:nvSpPr>
        <p:spPr/>
        <p:txBody>
          <a:bodyPr/>
          <a:lstStyle/>
          <a:p>
            <a:r>
              <a:rPr lang="en-IN" dirty="0"/>
              <a:t>Classification of Crimes (2 of 2)</a:t>
            </a:r>
          </a:p>
        </p:txBody>
      </p:sp>
      <p:sp>
        <p:nvSpPr>
          <p:cNvPr id="10" name="Text Placeholder 9">
            <a:extLst>
              <a:ext uri="{FF2B5EF4-FFF2-40B4-BE49-F238E27FC236}">
                <a16:creationId xmlns:a16="http://schemas.microsoft.com/office/drawing/2014/main" id="{51044AC7-807F-4DCE-BE40-8057A5FFB5F2}"/>
              </a:ext>
            </a:extLst>
          </p:cNvPr>
          <p:cNvSpPr>
            <a:spLocks noGrp="1"/>
          </p:cNvSpPr>
          <p:nvPr>
            <p:ph type="body" sz="quarter" idx="17"/>
          </p:nvPr>
        </p:nvSpPr>
        <p:spPr/>
        <p:txBody>
          <a:bodyPr/>
          <a:lstStyle/>
          <a:p>
            <a:r>
              <a:rPr lang="en-US" b="1" dirty="0">
                <a:solidFill>
                  <a:srgbClr val="004A78"/>
                </a:solidFill>
              </a:rPr>
              <a:t>Felony:</a:t>
            </a:r>
            <a:r>
              <a:rPr lang="en-US" b="1" dirty="0">
                <a:solidFill>
                  <a:srgbClr val="006298"/>
                </a:solidFill>
              </a:rPr>
              <a:t> </a:t>
            </a:r>
            <a:r>
              <a:rPr lang="en-US" dirty="0"/>
              <a:t>a crime—such as arson, murder, rape, or robbery—that carries the most severe sanctions, ranging from more than one year in a state or federal prison to the death penalty</a:t>
            </a:r>
          </a:p>
          <a:p>
            <a:r>
              <a:rPr lang="en-US" b="1" dirty="0">
                <a:solidFill>
                  <a:srgbClr val="004A78"/>
                </a:solidFill>
              </a:rPr>
              <a:t>Misdemeanor:</a:t>
            </a:r>
            <a:r>
              <a:rPr lang="en-US" b="1" dirty="0">
                <a:solidFill>
                  <a:srgbClr val="006298"/>
                </a:solidFill>
              </a:rPr>
              <a:t> </a:t>
            </a:r>
            <a:r>
              <a:rPr lang="en-US" dirty="0"/>
              <a:t>a lesser crime than a felony, punishable by a fine or incarceration in jail for up to one year</a:t>
            </a:r>
          </a:p>
          <a:p>
            <a:r>
              <a:rPr lang="en-US" b="1" dirty="0">
                <a:solidFill>
                  <a:srgbClr val="004A78"/>
                </a:solidFill>
              </a:rPr>
              <a:t>Petty offense: </a:t>
            </a:r>
            <a:r>
              <a:rPr lang="en-US" dirty="0"/>
              <a:t>the least serious kind of criminal offense, such as a traffic or building-code violation</a:t>
            </a:r>
          </a:p>
        </p:txBody>
      </p:sp>
    </p:spTree>
    <p:extLst>
      <p:ext uri="{BB962C8B-B14F-4D97-AF65-F5344CB8AC3E}">
        <p14:creationId xmlns:p14="http://schemas.microsoft.com/office/powerpoint/2010/main" val="3419560589"/>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Cengage.potx" id="{8657E95E-D601-4622-93AD-E122BF442589}" vid="{BBF71559-ED4F-42B5-98FD-480A31779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8fa25a7-52b6-4e1f-81c8-80356bf0725f">
      <UserInfo>
        <DisplayName/>
        <AccountId xsi:nil="true"/>
        <AccountType/>
      </UserInfo>
    </SharedWithUsers>
    <Status xmlns="0f302c04-584d-4df5-8948-8b6dd1f3c1a5">1. In development</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89A9510EA35640BFF9AA65172B1243" ma:contentTypeVersion="10" ma:contentTypeDescription="Create a new document." ma:contentTypeScope="" ma:versionID="320cf9d96ba60ad326f31ca465b90014">
  <xsd:schema xmlns:xsd="http://www.w3.org/2001/XMLSchema" xmlns:xs="http://www.w3.org/2001/XMLSchema" xmlns:p="http://schemas.microsoft.com/office/2006/metadata/properties" xmlns:ns2="0f302c04-584d-4df5-8948-8b6dd1f3c1a5" xmlns:ns3="48fa25a7-52b6-4e1f-81c8-80356bf0725f" targetNamespace="http://schemas.microsoft.com/office/2006/metadata/properties" ma:root="true" ma:fieldsID="b2b56c629f8f824a699d99d0a50051e2" ns2:_="" ns3:_="">
    <xsd:import namespace="0f302c04-584d-4df5-8948-8b6dd1f3c1a5"/>
    <xsd:import namespace="48fa25a7-52b6-4e1f-81c8-80356bf072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302c04-584d-4df5-8948-8b6dd1f3c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Status" ma:index="15" nillable="true" ma:displayName="Status" ma:default="1. In development" ma:format="Dropdown" ma:internalName="Status">
      <xsd:simpleType>
        <xsd:restriction base="dms:Choice">
          <xsd:enumeration value="1. In development"/>
          <xsd:enumeration value="2. COH complete"/>
          <xsd:enumeration value="3. Under LCoE Review"/>
          <xsd:enumeration value="4. Ingested into Atlas"/>
        </xsd:restriction>
      </xsd:simpleType>
    </xsd:element>
  </xsd:schema>
  <xsd:schema xmlns:xsd="http://www.w3.org/2001/XMLSchema" xmlns:xs="http://www.w3.org/2001/XMLSchema" xmlns:dms="http://schemas.microsoft.com/office/2006/documentManagement/types" xmlns:pc="http://schemas.microsoft.com/office/infopath/2007/PartnerControls" targetNamespace="48fa25a7-52b6-4e1f-81c8-80356bf072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9BA192-EF86-48DF-982C-2C526A268392}">
  <ds:schemaRefs>
    <ds:schemaRef ds:uri="http://schemas.microsoft.com/office/2006/metadata/properties"/>
    <ds:schemaRef ds:uri="http://schemas.microsoft.com/office/infopath/2007/PartnerControls"/>
    <ds:schemaRef ds:uri="48fa25a7-52b6-4e1f-81c8-80356bf0725f"/>
    <ds:schemaRef ds:uri="0f302c04-584d-4df5-8948-8b6dd1f3c1a5"/>
  </ds:schemaRefs>
</ds:datastoreItem>
</file>

<file path=customXml/itemProps2.xml><?xml version="1.0" encoding="utf-8"?>
<ds:datastoreItem xmlns:ds="http://schemas.openxmlformats.org/officeDocument/2006/customXml" ds:itemID="{385D83D5-733A-4FD2-B124-BEA55F840D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302c04-584d-4df5-8948-8b6dd1f3c1a5"/>
    <ds:schemaRef ds:uri="48fa25a7-52b6-4e1f-81c8-80356bf07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7649</TotalTime>
  <Words>3793</Words>
  <Application>Microsoft Office PowerPoint</Application>
  <PresentationFormat>Widescreen</PresentationFormat>
  <Paragraphs>294</Paragraphs>
  <Slides>36</Slides>
  <Notes>30</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5" baseType="lpstr">
      <vt:lpstr>Arial</vt:lpstr>
      <vt:lpstr>Arial</vt:lpstr>
      <vt:lpstr>Calibri</vt:lpstr>
      <vt:lpstr>Helvetica</vt:lpstr>
      <vt:lpstr>Open Sans</vt:lpstr>
      <vt:lpstr>Summer Font</vt:lpstr>
      <vt:lpstr>Wingdings</vt:lpstr>
      <vt:lpstr>Office Theme</vt:lpstr>
      <vt:lpstr>Document</vt:lpstr>
      <vt:lpstr>Chapter 9</vt:lpstr>
      <vt:lpstr>Chapter Objectives</vt:lpstr>
      <vt:lpstr>Why Does Criminal Law and Cyber Crime Matter  to Me?</vt:lpstr>
      <vt:lpstr>Key Differences Between Civil Law and Criminal Law</vt:lpstr>
      <vt:lpstr>Briscoe v. State of Texas, 2018</vt:lpstr>
      <vt:lpstr>Briscoe v. State of Texas, 2018 Polling Question</vt:lpstr>
      <vt:lpstr>Civil Liability for Criminal Acts</vt:lpstr>
      <vt:lpstr>Classification of Crimes (1 of 2)</vt:lpstr>
      <vt:lpstr>Classification of Crimes (2 of 2)</vt:lpstr>
      <vt:lpstr>United States v. Broussard</vt:lpstr>
      <vt:lpstr>United States v. Broussard Polling Question</vt:lpstr>
      <vt:lpstr>Criminal Liability</vt:lpstr>
      <vt:lpstr>Corporate Criminal Liability</vt:lpstr>
      <vt:lpstr>United States v. Quality Egg, LLC (2015)</vt:lpstr>
      <vt:lpstr>United States v. Quality Egg, LLC (2015) Polling Question</vt:lpstr>
      <vt:lpstr>Knowledge Check</vt:lpstr>
      <vt:lpstr>Defenses to Criminal Liability</vt:lpstr>
      <vt:lpstr>Discussion (1 of 2)</vt:lpstr>
      <vt:lpstr>United States v. Barta (2015)</vt:lpstr>
      <vt:lpstr>United States v. Barta (2015) Polling Question</vt:lpstr>
      <vt:lpstr>Constitutional Safeguards, Criminal Procedures and Fifth Amendment Protections</vt:lpstr>
      <vt:lpstr>State of California v. Greenwood (1988)</vt:lpstr>
      <vt:lpstr>State of California v. Greenwood (1988)  Polling Question</vt:lpstr>
      <vt:lpstr>The Miranda Rule</vt:lpstr>
      <vt:lpstr>Criminal Process (1 of 3)</vt:lpstr>
      <vt:lpstr>Criminal Process (2 of 3)</vt:lpstr>
      <vt:lpstr>Criminal Process (3 of 3)</vt:lpstr>
      <vt:lpstr>Cyber and Computer Crimes</vt:lpstr>
      <vt:lpstr>Cyber Crimes</vt:lpstr>
      <vt:lpstr>Discussion (2 of 2)</vt:lpstr>
      <vt:lpstr>Group Breakout: Botnets</vt:lpstr>
      <vt:lpstr>Knowledge Check Video: Steps of a Criminal Prosecution</vt:lpstr>
      <vt:lpstr>Knowledge Check Video Question</vt:lpstr>
      <vt:lpstr>Video Debrief</vt:lpstr>
      <vt:lpstr>Self-Assessment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Internet Law, Social Media, and Privacy</dc:title>
  <dc:creator>Gordner, Eliza</dc:creator>
  <cp:lastModifiedBy>LAVANYA K Kasirajan</cp:lastModifiedBy>
  <cp:revision>648</cp:revision>
  <dcterms:created xsi:type="dcterms:W3CDTF">2020-10-19T17:21:24Z</dcterms:created>
  <dcterms:modified xsi:type="dcterms:W3CDTF">2021-02-15T11:53:44Z</dcterms:modified>
</cp:coreProperties>
</file>