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66" r:id="rId5"/>
    <p:sldId id="269" r:id="rId6"/>
    <p:sldId id="257" r:id="rId7"/>
    <p:sldId id="341" r:id="rId8"/>
    <p:sldId id="282" r:id="rId9"/>
    <p:sldId id="392" r:id="rId10"/>
    <p:sldId id="394" r:id="rId11"/>
    <p:sldId id="403" r:id="rId12"/>
    <p:sldId id="369" r:id="rId13"/>
    <p:sldId id="373" r:id="rId14"/>
    <p:sldId id="379" r:id="rId15"/>
    <p:sldId id="381" r:id="rId16"/>
    <p:sldId id="396" r:id="rId17"/>
    <p:sldId id="399" r:id="rId18"/>
    <p:sldId id="400" r:id="rId19"/>
    <p:sldId id="401" r:id="rId20"/>
    <p:sldId id="391" r:id="rId21"/>
    <p:sldId id="402" r:id="rId22"/>
    <p:sldId id="404" r:id="rId23"/>
    <p:sldId id="405" r:id="rId24"/>
    <p:sldId id="406" r:id="rId25"/>
    <p:sldId id="407" r:id="rId26"/>
    <p:sldId id="408" r:id="rId27"/>
    <p:sldId id="409" r:id="rId28"/>
    <p:sldId id="410" r:id="rId29"/>
    <p:sldId id="411"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3" autoAdjust="0"/>
    <p:restoredTop sz="93788" autoAdjust="0"/>
  </p:normalViewPr>
  <p:slideViewPr>
    <p:cSldViewPr snapToGrid="0" snapToObjects="1">
      <p:cViewPr varScale="1">
        <p:scale>
          <a:sx n="90" d="100"/>
          <a:sy n="90" d="100"/>
        </p:scale>
        <p:origin x="108" y="2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10.7: </a:t>
            </a:r>
            <a:r>
              <a:rPr lang="en-US" sz="1200" b="0" kern="1200" dirty="0">
                <a:solidFill>
                  <a:schemeClr val="tx1"/>
                </a:solidFill>
                <a:effectLst/>
                <a:latin typeface="+mn-lt"/>
                <a:ea typeface="+mn-ea"/>
                <a:cs typeface="+mn-cs"/>
              </a:rPr>
              <a:t>Jackson, Inc., agreed to buy ten tons of coal from the Northern Coal Company, so Northern delivers the coal to Jackson’s steel mill, but Jackson has not yet paid. At this point, the contract is executed on the part of Northern, and executory on Jackson’s part. After Jackson pays Northern, the contract will be executed on both sides.</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333603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r>
              <a:rPr lang="en-US" dirty="0"/>
              <a:t>D</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419430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provide examples of each type of contract to better understand the differentiation of each. </a:t>
            </a:r>
          </a:p>
          <a:p>
            <a:endParaRPr lang="en-US" b="1" dirty="0"/>
          </a:p>
          <a:p>
            <a:r>
              <a:rPr lang="en-US" b="1" dirty="0"/>
              <a:t>Answer: </a:t>
            </a:r>
            <a:r>
              <a:rPr lang="en-US" dirty="0"/>
              <a:t>Responses will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53955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discuss the nature of the agreements in each example, and reason how and why the doctrine of quasi contract applies in each case.  </a:t>
            </a:r>
            <a:endParaRPr lang="en-US" b="1" dirty="0"/>
          </a:p>
          <a:p>
            <a:endParaRPr lang="en-US" b="1" dirty="0"/>
          </a:p>
          <a:p>
            <a:r>
              <a:rPr lang="en-US" b="1" dirty="0"/>
              <a:t>Case Example 10.8: </a:t>
            </a:r>
            <a:r>
              <a:rPr lang="en-US" sz="1200" b="0" kern="1200" dirty="0">
                <a:solidFill>
                  <a:schemeClr val="tx1"/>
                </a:solidFill>
                <a:effectLst/>
                <a:latin typeface="+mn-lt"/>
                <a:ea typeface="+mn-ea"/>
                <a:cs typeface="+mn-cs"/>
              </a:rPr>
              <a:t>Chad Parker sold his trailer to David and Alison Wilson for $1,000, and his property to them for $10,000. These agreements were made orally, and no title or deed transfers took place. The Wilsons lived in the trailer for seven years, making $11,228.19 of improvements to the structure and the property. After a falling out between Parker and David, Parker had the Wilsons evicted and moved back into the trailer.  A Pennsylvania appellate court found</a:t>
            </a:r>
            <a:r>
              <a:rPr lang="en-US" sz="1200" b="0" kern="1200" baseline="0" dirty="0">
                <a:solidFill>
                  <a:schemeClr val="tx1"/>
                </a:solidFill>
                <a:effectLst/>
                <a:latin typeface="+mn-lt"/>
                <a:ea typeface="+mn-ea"/>
                <a:cs typeface="+mn-cs"/>
              </a:rPr>
              <a:t> that,</a:t>
            </a:r>
            <a:r>
              <a:rPr lang="en-US" sz="1200" b="0" kern="1200" dirty="0">
                <a:solidFill>
                  <a:schemeClr val="tx1"/>
                </a:solidFill>
                <a:effectLst/>
                <a:latin typeface="+mn-lt"/>
                <a:ea typeface="+mn-ea"/>
                <a:cs typeface="+mn-cs"/>
              </a:rPr>
              <a:t> in the absence of any express contract, Parker had unjustly enriched himself at the Wilsons’ expense. Enforcing a quasi contract, the court ordered Parker to pay the Wilsons $12,228.19 in damages. This amount represented the value of the improvements plus the $1,000 difference between how much the Wilsons actually paid Parker, and how much they would have paid him had they rented the trailer and property for seven years. </a:t>
            </a:r>
            <a:endParaRPr lang="en-US" dirty="0"/>
          </a:p>
          <a:p>
            <a:endParaRPr lang="en-US" dirty="0"/>
          </a:p>
          <a:p>
            <a:r>
              <a:rPr lang="en-US" b="1" dirty="0"/>
              <a:t>Case Example 10.9: </a:t>
            </a:r>
            <a:r>
              <a:rPr lang="en-US" sz="1200" b="0" kern="1200" dirty="0">
                <a:solidFill>
                  <a:schemeClr val="tx1"/>
                </a:solidFill>
                <a:effectLst/>
                <a:latin typeface="+mn-lt"/>
                <a:ea typeface="+mn-ea"/>
                <a:cs typeface="+mn-cs"/>
              </a:rPr>
              <a:t>Michael </a:t>
            </a:r>
            <a:r>
              <a:rPr lang="en-US" sz="1200" b="0" kern="1200" dirty="0" err="1">
                <a:solidFill>
                  <a:schemeClr val="tx1"/>
                </a:solidFill>
                <a:effectLst/>
                <a:latin typeface="+mn-lt"/>
                <a:ea typeface="+mn-ea"/>
                <a:cs typeface="+mn-cs"/>
              </a:rPr>
              <a:t>Plambeck</a:t>
            </a:r>
            <a:r>
              <a:rPr lang="en-US" sz="1200" b="0" kern="1200" dirty="0">
                <a:solidFill>
                  <a:schemeClr val="tx1"/>
                </a:solidFill>
                <a:effectLst/>
                <a:latin typeface="+mn-lt"/>
                <a:ea typeface="+mn-ea"/>
                <a:cs typeface="+mn-cs"/>
              </a:rPr>
              <a:t> owned two chiropractic clinics in Kentucky that treated many patients injured in car accidents, including some who were customers of State Farm Automobile Insurance Company. All the clinics treating chiropractors were licensed to practice in Kentucky except </a:t>
            </a:r>
            <a:r>
              <a:rPr lang="en-US" sz="1200" b="0" kern="1200" dirty="0" err="1">
                <a:solidFill>
                  <a:schemeClr val="tx1"/>
                </a:solidFill>
                <a:effectLst/>
                <a:latin typeface="+mn-lt"/>
                <a:ea typeface="+mn-ea"/>
                <a:cs typeface="+mn-cs"/>
              </a:rPr>
              <a:t>Plambeck</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Plambeck</a:t>
            </a:r>
            <a:r>
              <a:rPr lang="en-US" sz="1200" b="0" kern="1200" dirty="0">
                <a:solidFill>
                  <a:schemeClr val="tx1"/>
                </a:solidFill>
                <a:effectLst/>
                <a:latin typeface="+mn-lt"/>
                <a:ea typeface="+mn-ea"/>
                <a:cs typeface="+mn-cs"/>
              </a:rPr>
              <a:t> did not realize that Kentucky state law required him to be licensed as the owner of the clinics. When State Farm discovered that </a:t>
            </a:r>
            <a:r>
              <a:rPr lang="en-US" sz="1200" b="0" kern="1200" dirty="0" err="1">
                <a:solidFill>
                  <a:schemeClr val="tx1"/>
                </a:solidFill>
                <a:effectLst/>
                <a:latin typeface="+mn-lt"/>
                <a:ea typeface="+mn-ea"/>
                <a:cs typeface="+mn-cs"/>
              </a:rPr>
              <a:t>Plambeck</a:t>
            </a:r>
            <a:r>
              <a:rPr lang="en-US" sz="1200" b="0" kern="1200" dirty="0">
                <a:solidFill>
                  <a:schemeClr val="tx1"/>
                </a:solidFill>
                <a:effectLst/>
                <a:latin typeface="+mn-lt"/>
                <a:ea typeface="+mn-ea"/>
                <a:cs typeface="+mn-cs"/>
              </a:rPr>
              <a:t> was not licensed in Kentucky, it filed a suit against the clinics seeking to recover payments it had made on behalf of its customers. The trial court awarded State Farm $577,124 in damages for unjust enrichment, but the appellate court reversed. The court reasoned that State Farm had a legal duty to pay for the chiropractic treatment of its customers, and could not avoid paying for the services because the clinics’ owner was not licensed. The payments did not constitute unjust enrichment, because the patients had, in fact, received treatment by licensed chiropractors.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181771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Break students out into small groups. H</a:t>
            </a:r>
            <a:r>
              <a:rPr lang="en-US" b="0" dirty="0"/>
              <a:t>ave students review the Business Law Analysis feature “</a:t>
            </a:r>
            <a:r>
              <a:rPr lang="en-US" sz="1200" b="0" kern="1200" dirty="0">
                <a:solidFill>
                  <a:schemeClr val="tx1"/>
                </a:solidFill>
                <a:effectLst/>
                <a:latin typeface="+mn-lt"/>
                <a:ea typeface="+mn-ea"/>
                <a:cs typeface="+mn-cs"/>
              </a:rPr>
              <a:t>Deciding If a Court Would Impose a Quasi Contract,</a:t>
            </a:r>
            <a:r>
              <a:rPr lang="en-US" b="0" dirty="0"/>
              <a:t>” and answer the question on the slide. What is the reasoning behind the result?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38704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365730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True</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205268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should review Case </a:t>
            </a:r>
            <a:r>
              <a:rPr lang="en-US" b="0" dirty="0"/>
              <a:t>10.3 </a:t>
            </a:r>
            <a:r>
              <a:rPr lang="en-US" sz="1200" dirty="0"/>
              <a:t>Wagner v. Columbia Pictures Industries, Inc., </a:t>
            </a:r>
            <a:r>
              <a:rPr lang="en-US" sz="1200" b="0" kern="1200" dirty="0">
                <a:solidFill>
                  <a:schemeClr val="tx1"/>
                </a:solidFill>
                <a:effectLst/>
                <a:latin typeface="+mn-lt"/>
                <a:ea typeface="+mn-ea"/>
                <a:cs typeface="+mn-cs"/>
              </a:rPr>
              <a:t>and discuss how the doctrine of extrinsic evidence applies in this case.  What did the court decide, and what was the reason?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44691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 Example 10.11: </a:t>
            </a:r>
            <a:r>
              <a:rPr lang="en-US" sz="1200" b="0" kern="1200" dirty="0">
                <a:solidFill>
                  <a:schemeClr val="tx1"/>
                </a:solidFill>
                <a:effectLst/>
                <a:latin typeface="+mn-lt"/>
                <a:ea typeface="+mn-ea"/>
                <a:cs typeface="+mn-cs"/>
              </a:rPr>
              <a:t>After ten years with DuPont, James Bearden, at the age of sixty-seven, decided to stop working. Because Bearden did not exercise his stock options before leaving, DuPont allowed them to expire. Bearden sued, arguing that, going by the dictionary, “retirement” means exiting the workforce upon reaching a certain age. A federal appellate court rejected this reasoning. By the express language of the contract, Bearden had fallen short of the years-of-service requirement (fifteen years), and therefore had not “retired” from DuPont for stock option purposes.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2678111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r>
              <a:rPr lang="en-US" dirty="0"/>
              <a:t>B</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38674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are welcome to conduct further research on their devices to produce examples of quasi contracts.</a:t>
            </a:r>
          </a:p>
          <a:p>
            <a:endParaRPr lang="en-US" b="0" dirty="0"/>
          </a:p>
          <a:p>
            <a:r>
              <a:rPr lang="en-US" b="1" dirty="0"/>
              <a:t>Answer: </a:t>
            </a:r>
            <a:r>
              <a:rPr lang="en-US" b="0" dirty="0"/>
              <a:t>Responses may vary.</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372363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213109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312818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answer the scenario question, and brainstorm legal issues that may arise from breaching a contract after an agreement was made.    </a:t>
            </a:r>
          </a:p>
          <a:p>
            <a:endParaRPr lang="en-US" dirty="0"/>
          </a:p>
          <a:p>
            <a:r>
              <a:rPr lang="en-US" b="1" dirty="0"/>
              <a:t>Answer:  </a:t>
            </a:r>
            <a:r>
              <a:rPr lang="en-US" b="0" dirty="0"/>
              <a:t>Responses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6548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Example 10.1: </a:t>
            </a:r>
            <a:r>
              <a:rPr lang="en-US" sz="1200" b="0" kern="1200" dirty="0">
                <a:solidFill>
                  <a:schemeClr val="tx1"/>
                </a:solidFill>
                <a:effectLst/>
                <a:latin typeface="+mn-lt"/>
                <a:ea typeface="+mn-ea"/>
                <a:cs typeface="+mn-cs"/>
              </a:rPr>
              <a:t>The Leaf Clean Energy Company invested $30 million with Invenergy Wind, and the investment contract prohibited Invenergy from conducting a “Material Partial Sale” without Leaf’s consent. After Invenergy concluded a $1.8 billion “Material Partial Sale” without Leaf’s consent, the investment company sued to obtain its penalty under the contract, which was about $126 million. Applying the objective theory of contracts, the Delaware Supreme Court ordered Invenergy to pay Leaf the $126 million. </a:t>
            </a:r>
            <a:endParaRPr lang="en-US" dirty="0"/>
          </a:p>
          <a:p>
            <a:endParaRPr lang="en-US" b="1"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46064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216694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should review Case 10.1 </a:t>
            </a:r>
            <a:r>
              <a:rPr lang="en-US" sz="1200" b="1" kern="1200" dirty="0">
                <a:solidFill>
                  <a:schemeClr val="tx1"/>
                </a:solidFill>
                <a:effectLst/>
                <a:latin typeface="+mn-lt"/>
                <a:ea typeface="+mn-ea"/>
                <a:cs typeface="+mn-cs"/>
              </a:rPr>
              <a:t>Credible Behavioral Health, Inc. v. Johnson</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 analyze the contract in this case to respond to the question on the slide.  What did the court decide, and what was their reason?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Responses may vary.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should review Case 10.1 </a:t>
            </a:r>
            <a:r>
              <a:rPr lang="en-US" sz="1200" b="1" kern="1200" dirty="0">
                <a:solidFill>
                  <a:schemeClr val="tx1"/>
                </a:solidFill>
                <a:effectLst/>
                <a:latin typeface="+mn-lt"/>
                <a:ea typeface="+mn-ea"/>
                <a:cs typeface="+mn-cs"/>
              </a:rPr>
              <a:t>Credible Behavioral Health, Inc. v. Johnson</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 analyze the contract in this case to respond to the question on the slide.  What did the court decide, and what was their reason?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Responses may vary.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 </a:t>
            </a:r>
            <a:endParaRPr lang="en-US" b="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 </a:t>
            </a:r>
            <a:endParaRPr lang="en-US" b="0" dirty="0">
              <a:effectLst/>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341905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provide examples of each type of contract to better understand the differences of each. </a:t>
            </a:r>
          </a:p>
          <a:p>
            <a:endParaRPr lang="en-US" b="1" dirty="0"/>
          </a:p>
          <a:p>
            <a:r>
              <a:rPr lang="en-US" b="1" dirty="0"/>
              <a:t>Answer: </a:t>
            </a:r>
            <a:r>
              <a:rPr lang="en-US" dirty="0"/>
              <a:t>Responses will vary.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10.2: </a:t>
            </a:r>
            <a:r>
              <a:rPr lang="en-US" sz="1200" b="0" kern="1200" dirty="0">
                <a:solidFill>
                  <a:schemeClr val="tx1"/>
                </a:solidFill>
                <a:effectLst/>
                <a:latin typeface="+mn-lt"/>
                <a:ea typeface="+mn-ea"/>
                <a:cs typeface="+mn-cs"/>
              </a:rPr>
              <a:t>Javier tells Ann that he will give her $200 in cash for her smartphone on the following Friday, when he gets paid. Ann accepts Javier’s offer, and promises to give him the phone when he pays her on Friday. Javier and Ann have formed a bilateral contract.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10.3: </a:t>
            </a:r>
            <a:r>
              <a:rPr lang="en-US" sz="1200" b="0" kern="1200" dirty="0">
                <a:solidFill>
                  <a:schemeClr val="tx1"/>
                </a:solidFill>
                <a:effectLst/>
                <a:latin typeface="+mn-lt"/>
                <a:ea typeface="+mn-ea"/>
                <a:cs typeface="+mn-cs"/>
              </a:rPr>
              <a:t>Reese says to Kay, “If you drive my car from New York to Los Angeles, I’ll give you $1,000.” Only on Kay’s completion of the act does she fully accept Reese’s offer to pay $1,000. If she chooses not to accept the offer to drive the car to Los Angeles, there are no legal consequences.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48367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review the Ethical Issue feature, and answer the question on the slide. Why does s</a:t>
            </a:r>
            <a:r>
              <a:rPr lang="en-US" sz="1200" b="0" kern="1200" dirty="0">
                <a:solidFill>
                  <a:schemeClr val="tx1"/>
                </a:solidFill>
                <a:effectLst/>
                <a:latin typeface="+mn-lt"/>
                <a:ea typeface="+mn-ea"/>
                <a:cs typeface="+mn-cs"/>
              </a:rPr>
              <a:t>imply stating that once a customer reads a sign, and chooses to continue shopping constitutes an acceptance legally problematic and ethically questionable?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03545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review Case </a:t>
            </a:r>
            <a:r>
              <a:rPr lang="en-US" b="0" dirty="0"/>
              <a:t>10.2 </a:t>
            </a:r>
            <a:r>
              <a:rPr lang="en-US" sz="1200" b="0" kern="1200" dirty="0">
                <a:solidFill>
                  <a:schemeClr val="tx1"/>
                </a:solidFill>
                <a:effectLst/>
                <a:latin typeface="+mn-lt"/>
                <a:ea typeface="+mn-ea"/>
                <a:cs typeface="+mn-cs"/>
              </a:rPr>
              <a:t>Boswell v. Panera Bread Co., and analyze the unilateral contract in this case to respond to the question on the slide.  What did the court decide, and what was the reasoning?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b="0" dirty="0"/>
              <a:t>Responses may vary.</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80344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10" name="Horizontal Scroll 3" descr="Horizontal scroll depicting contract signing">
            <a:extLst>
              <a:ext uri="{FF2B5EF4-FFF2-40B4-BE49-F238E27FC236}">
                <a16:creationId xmlns:a16="http://schemas.microsoft.com/office/drawing/2014/main" id="{8439FF87-CDE2-4FA0-A938-1E1BE0A7442B}"/>
              </a:ext>
            </a:extLst>
          </p:cNvPr>
          <p:cNvSpPr/>
          <p:nvPr userDrawn="1"/>
        </p:nvSpPr>
        <p:spPr>
          <a:xfrm>
            <a:off x="1358900" y="151061"/>
            <a:ext cx="9474200" cy="6172852"/>
          </a:xfrm>
          <a:prstGeom prst="horizontalScroll">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effectLst>
            <a:outerShdw blurRad="50800" dist="38100" dir="2700000" algn="tl" rotWithShape="0">
              <a:srgbClr val="00B8E7">
                <a:alpha val="40000"/>
              </a:srgb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Tree>
    <p:extLst>
      <p:ext uri="{BB962C8B-B14F-4D97-AF65-F5344CB8AC3E}">
        <p14:creationId xmlns:p14="http://schemas.microsoft.com/office/powerpoint/2010/main" val="182299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26.png"/><Relationship Id="rId4" Type="http://schemas.microsoft.com/office/2017/04/relationships/track" Target="../media/track1.vtt"/></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10</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Nature and Classification</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BC0567-FE81-48DF-84A8-317414700C71}"/>
              </a:ext>
            </a:extLst>
          </p:cNvPr>
          <p:cNvSpPr>
            <a:spLocks noGrp="1"/>
          </p:cNvSpPr>
          <p:nvPr>
            <p:ph type="title"/>
          </p:nvPr>
        </p:nvSpPr>
        <p:spPr/>
        <p:txBody>
          <a:bodyPr/>
          <a:lstStyle/>
          <a:p>
            <a:pPr>
              <a:lnSpc>
                <a:spcPct val="150000"/>
              </a:lnSpc>
            </a:pPr>
            <a:r>
              <a:rPr lang="en-US" dirty="0"/>
              <a:t>Boswell v. Panera Bread Co.</a:t>
            </a:r>
            <a:br>
              <a:rPr lang="en-US" dirty="0"/>
            </a:br>
            <a:r>
              <a:rPr lang="en-US" dirty="0"/>
              <a:t>Polling Question</a:t>
            </a:r>
            <a:endParaRPr lang="en-IN" dirty="0"/>
          </a:p>
        </p:txBody>
      </p:sp>
      <p:sp>
        <p:nvSpPr>
          <p:cNvPr id="9" name="Text Placeholder 8">
            <a:extLst>
              <a:ext uri="{FF2B5EF4-FFF2-40B4-BE49-F238E27FC236}">
                <a16:creationId xmlns:a16="http://schemas.microsoft.com/office/drawing/2014/main" id="{35A8D2FB-CE8F-4F96-9813-89F6BE345F81}"/>
              </a:ext>
            </a:extLst>
          </p:cNvPr>
          <p:cNvSpPr>
            <a:spLocks noGrp="1"/>
          </p:cNvSpPr>
          <p:nvPr>
            <p:ph type="body" sz="quarter" idx="17"/>
          </p:nvPr>
        </p:nvSpPr>
        <p:spPr/>
        <p:txBody>
          <a:bodyPr>
            <a:normAutofit/>
          </a:bodyPr>
          <a:lstStyle/>
          <a:p>
            <a:pPr marL="0" indent="0">
              <a:buNone/>
            </a:pPr>
            <a:r>
              <a:rPr lang="en-US" dirty="0">
                <a:solidFill>
                  <a:srgbClr val="006298"/>
                </a:solidFill>
              </a:rPr>
              <a:t>Were the managers entitled to the bonuses based on the offer’s original terms? </a:t>
            </a:r>
          </a:p>
          <a:p>
            <a:pPr algn="ctr">
              <a:buFont typeface="Wingdings" panose="05000000000000000000" pitchFamily="2" charset="2"/>
              <a:buChar char="q"/>
            </a:pPr>
            <a:r>
              <a:rPr lang="en-US" dirty="0">
                <a:solidFill>
                  <a:srgbClr val="006298"/>
                </a:solidFill>
              </a:rPr>
              <a:t>Yes</a:t>
            </a:r>
          </a:p>
          <a:p>
            <a:pPr algn="ctr">
              <a:spcAft>
                <a:spcPts val="1200"/>
              </a:spcAft>
              <a:buFont typeface="Wingdings" panose="05000000000000000000" pitchFamily="2" charset="2"/>
              <a:buChar char="q"/>
            </a:pPr>
            <a:r>
              <a:rPr lang="en-US" dirty="0">
                <a:solidFill>
                  <a:srgbClr val="006298"/>
                </a:solidFill>
              </a:rPr>
              <a:t>No</a:t>
            </a:r>
          </a:p>
          <a:p>
            <a:pPr marL="0" indent="0">
              <a:buNone/>
            </a:pPr>
            <a:r>
              <a:rPr lang="en-US" dirty="0">
                <a:solidFill>
                  <a:srgbClr val="006298"/>
                </a:solidFill>
              </a:rPr>
              <a:t>Share your answer and explain your reasoning to another person or classmate.</a:t>
            </a:r>
          </a:p>
        </p:txBody>
      </p:sp>
    </p:spTree>
    <p:extLst>
      <p:ext uri="{BB962C8B-B14F-4D97-AF65-F5344CB8AC3E}">
        <p14:creationId xmlns:p14="http://schemas.microsoft.com/office/powerpoint/2010/main" val="110749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Contract Performance</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a:xfrm>
            <a:off x="743576" y="1638300"/>
            <a:ext cx="10711543" cy="1862899"/>
          </a:xfrm>
        </p:spPr>
        <p:txBody>
          <a:bodyPr/>
          <a:lstStyle/>
          <a:p>
            <a:pPr>
              <a:buClr>
                <a:srgbClr val="000000"/>
              </a:buClr>
            </a:pPr>
            <a:r>
              <a:rPr lang="en-US" dirty="0"/>
              <a:t>Executed Contract - Performed</a:t>
            </a:r>
          </a:p>
          <a:p>
            <a:pPr>
              <a:spcAft>
                <a:spcPts val="1800"/>
              </a:spcAft>
              <a:buClr>
                <a:srgbClr val="000000"/>
              </a:buClr>
            </a:pPr>
            <a:r>
              <a:rPr lang="en-US" dirty="0"/>
              <a:t>Executory Contract – Not performed</a:t>
            </a:r>
          </a:p>
          <a:p>
            <a:pPr>
              <a:buClr>
                <a:srgbClr val="000000"/>
              </a:buClr>
            </a:pPr>
            <a:r>
              <a:rPr lang="en-US" b="1" dirty="0"/>
              <a:t>Example 10.7</a:t>
            </a:r>
            <a:r>
              <a:rPr lang="en-US" dirty="0"/>
              <a:t> Jackson, Inc. v. Northern Coal Co.</a:t>
            </a:r>
          </a:p>
        </p:txBody>
      </p:sp>
      <p:pic>
        <p:nvPicPr>
          <p:cNvPr id="5" name="Graphic 4">
            <a:extLst>
              <a:ext uri="{FF2B5EF4-FFF2-40B4-BE49-F238E27FC236}">
                <a16:creationId xmlns:a16="http://schemas.microsoft.com/office/drawing/2014/main" id="{4241ECDE-3E92-4DB8-A841-FDB026D41B2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8537" y="2586799"/>
            <a:ext cx="914400" cy="914400"/>
          </a:xfrm>
          <a:prstGeom prst="rect">
            <a:avLst/>
          </a:prstGeom>
        </p:spPr>
      </p:pic>
    </p:spTree>
    <p:extLst>
      <p:ext uri="{BB962C8B-B14F-4D97-AF65-F5344CB8AC3E}">
        <p14:creationId xmlns:p14="http://schemas.microsoft.com/office/powerpoint/2010/main" val="409619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Knowledge Check 1</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marL="0" indent="0">
              <a:buClr>
                <a:srgbClr val="000000"/>
              </a:buClr>
              <a:buNone/>
            </a:pPr>
            <a:r>
              <a:rPr lang="en-US" dirty="0">
                <a:solidFill>
                  <a:srgbClr val="006298"/>
                </a:solidFill>
              </a:rPr>
              <a:t>What are the requirements of a valid contract?</a:t>
            </a:r>
          </a:p>
          <a:p>
            <a:pPr lvl="1" indent="-457200">
              <a:buClr>
                <a:srgbClr val="004A78"/>
              </a:buClr>
              <a:buSzPct val="100000"/>
              <a:buFont typeface="+mj-lt"/>
              <a:buAutoNum type="alphaUcPeriod"/>
            </a:pPr>
            <a:r>
              <a:rPr lang="en-US" dirty="0">
                <a:solidFill>
                  <a:srgbClr val="006298"/>
                </a:solidFill>
              </a:rPr>
              <a:t>Agreement</a:t>
            </a:r>
          </a:p>
          <a:p>
            <a:pPr lvl="1" indent="-457200">
              <a:buClr>
                <a:srgbClr val="004A78"/>
              </a:buClr>
              <a:buSzPct val="100000"/>
              <a:buFont typeface="+mj-lt"/>
              <a:buAutoNum type="alphaUcPeriod"/>
            </a:pPr>
            <a:r>
              <a:rPr lang="en-US" dirty="0">
                <a:solidFill>
                  <a:srgbClr val="006298"/>
                </a:solidFill>
              </a:rPr>
              <a:t>Consideration and Contractual Capacity</a:t>
            </a:r>
          </a:p>
          <a:p>
            <a:pPr lvl="1" indent="-457200">
              <a:buClr>
                <a:srgbClr val="004A78"/>
              </a:buClr>
              <a:buSzPct val="100000"/>
              <a:buFont typeface="+mj-lt"/>
              <a:buAutoNum type="alphaUcPeriod"/>
            </a:pPr>
            <a:r>
              <a:rPr lang="en-US" dirty="0">
                <a:solidFill>
                  <a:srgbClr val="006298"/>
                </a:solidFill>
              </a:rPr>
              <a:t>Legality </a:t>
            </a:r>
          </a:p>
          <a:p>
            <a:pPr lvl="1" indent="-457200">
              <a:buClr>
                <a:srgbClr val="004A78"/>
              </a:buClr>
              <a:buSzPct val="100000"/>
              <a:buFont typeface="+mj-lt"/>
              <a:buAutoNum type="alphaUcPeriod"/>
            </a:pPr>
            <a:r>
              <a:rPr lang="en-US" dirty="0">
                <a:solidFill>
                  <a:srgbClr val="006298"/>
                </a:solidFill>
              </a:rPr>
              <a:t>All of the above</a:t>
            </a:r>
          </a:p>
        </p:txBody>
      </p:sp>
    </p:spTree>
    <p:extLst>
      <p:ext uri="{BB962C8B-B14F-4D97-AF65-F5344CB8AC3E}">
        <p14:creationId xmlns:p14="http://schemas.microsoft.com/office/powerpoint/2010/main" val="157499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Contract Enforceability</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r>
              <a:rPr lang="en-US" dirty="0"/>
              <a:t>Valid Contract</a:t>
            </a:r>
          </a:p>
          <a:p>
            <a:pPr marL="914400" lvl="1" indent="-457200">
              <a:buClr>
                <a:srgbClr val="004A78"/>
              </a:buClr>
              <a:buSzPct val="100000"/>
              <a:buFont typeface="+mj-lt"/>
              <a:buAutoNum type="arabicPeriod"/>
            </a:pPr>
            <a:r>
              <a:rPr lang="en-US" dirty="0">
                <a:solidFill>
                  <a:srgbClr val="000000"/>
                </a:solidFill>
              </a:rPr>
              <a:t>Agreement</a:t>
            </a:r>
          </a:p>
          <a:p>
            <a:pPr marL="914400" lvl="1" indent="-457200">
              <a:buClr>
                <a:srgbClr val="004A78"/>
              </a:buClr>
              <a:buSzPct val="100000"/>
              <a:buFont typeface="+mj-lt"/>
              <a:buAutoNum type="arabicPeriod"/>
            </a:pPr>
            <a:r>
              <a:rPr lang="en-US" dirty="0">
                <a:solidFill>
                  <a:srgbClr val="000000"/>
                </a:solidFill>
              </a:rPr>
              <a:t>Legally sufficient consideration</a:t>
            </a:r>
          </a:p>
          <a:p>
            <a:pPr marL="914400" lvl="1" indent="-457200">
              <a:buClr>
                <a:srgbClr val="004A78"/>
              </a:buClr>
              <a:buSzPct val="100000"/>
              <a:buFont typeface="+mj-lt"/>
              <a:buAutoNum type="arabicPeriod"/>
            </a:pPr>
            <a:r>
              <a:rPr lang="en-US" dirty="0">
                <a:solidFill>
                  <a:srgbClr val="000000"/>
                </a:solidFill>
              </a:rPr>
              <a:t>Parties have legal capacity to enter into contract</a:t>
            </a:r>
          </a:p>
          <a:p>
            <a:pPr marL="914400" lvl="1" indent="-457200">
              <a:buClr>
                <a:srgbClr val="004A78"/>
              </a:buClr>
              <a:buSzPct val="100000"/>
              <a:buFont typeface="+mj-lt"/>
              <a:buAutoNum type="arabicPeriod"/>
            </a:pPr>
            <a:r>
              <a:rPr lang="en-US" dirty="0">
                <a:solidFill>
                  <a:srgbClr val="000000"/>
                </a:solidFill>
              </a:rPr>
              <a:t>Legal purpose</a:t>
            </a:r>
          </a:p>
          <a:p>
            <a:r>
              <a:rPr lang="en-US" dirty="0"/>
              <a:t>Voidable Contracts</a:t>
            </a:r>
          </a:p>
          <a:p>
            <a:r>
              <a:rPr lang="en-US" dirty="0"/>
              <a:t>Unenforceable Contracts</a:t>
            </a:r>
          </a:p>
          <a:p>
            <a:r>
              <a:rPr lang="en-US" dirty="0"/>
              <a:t>Void Contracts</a:t>
            </a:r>
          </a:p>
        </p:txBody>
      </p:sp>
    </p:spTree>
    <p:extLst>
      <p:ext uri="{BB962C8B-B14F-4D97-AF65-F5344CB8AC3E}">
        <p14:creationId xmlns:p14="http://schemas.microsoft.com/office/powerpoint/2010/main" val="167241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EAA5-FD97-4353-8152-A542D4891220}"/>
              </a:ext>
            </a:extLst>
          </p:cNvPr>
          <p:cNvSpPr>
            <a:spLocks noGrp="1"/>
          </p:cNvSpPr>
          <p:nvPr>
            <p:ph type="title"/>
          </p:nvPr>
        </p:nvSpPr>
        <p:spPr>
          <a:xfrm>
            <a:off x="312420" y="365125"/>
            <a:ext cx="11567160" cy="672105"/>
          </a:xfrm>
        </p:spPr>
        <p:txBody>
          <a:bodyPr/>
          <a:lstStyle/>
          <a:p>
            <a:r>
              <a:rPr lang="en-US" dirty="0"/>
              <a:t>Exhibit 10-2 Enforceable, Voidable, Unenforceable, and Void Contracts</a:t>
            </a:r>
            <a:endParaRPr lang="en-IN" dirty="0"/>
          </a:p>
        </p:txBody>
      </p:sp>
      <p:pic>
        <p:nvPicPr>
          <p:cNvPr id="5" name="Picture Placeholder 4" descr="A horizontal tree chart with two boxes and four sub-boxes describes valid contract and void contract. Text in the first box reads, Valid contract. A contract that has the necessary contractual elements; agreement, consideration, legal capacity of the parties, and legal purpose. It points to three sub-boxes. Enforceable contract: A valid contract that can be enforced because there are no legal defenses against it. Voidable contract: A party has the option of avoiding or enforcing the contractual obligation. Unenforceable contract: A contract exists, but it cannot be enforced because of a legal defense. Text in the second box reads, Void contract. No contract exists, or there is a contract without legal obligations.">
            <a:extLst>
              <a:ext uri="{FF2B5EF4-FFF2-40B4-BE49-F238E27FC236}">
                <a16:creationId xmlns:a16="http://schemas.microsoft.com/office/drawing/2014/main" id="{43145F63-DCF0-4EAD-B0A8-DD8A74B53115}"/>
              </a:ext>
            </a:extLst>
          </p:cNvPr>
          <p:cNvPicPr>
            <a:picLocks noGrp="1" noChangeAspect="1"/>
          </p:cNvPicPr>
          <p:nvPr>
            <p:ph type="pic" sz="quarter" idx="20"/>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tretch/>
        </p:blipFill>
        <p:spPr>
          <a:xfrm>
            <a:off x="1969016" y="1695667"/>
            <a:ext cx="8253968" cy="3466667"/>
          </a:xfrm>
          <a:prstGeom prst="rect">
            <a:avLst/>
          </a:prstGeom>
          <a:effectLst>
            <a:softEdge rad="101600"/>
          </a:effectLst>
        </p:spPr>
      </p:pic>
    </p:spTree>
    <p:extLst>
      <p:ext uri="{BB962C8B-B14F-4D97-AF65-F5344CB8AC3E}">
        <p14:creationId xmlns:p14="http://schemas.microsoft.com/office/powerpoint/2010/main" val="283887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Quasi Contracts</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a:xfrm>
            <a:off x="743576" y="1638300"/>
            <a:ext cx="10711543" cy="4394200"/>
          </a:xfrm>
        </p:spPr>
        <p:txBody>
          <a:bodyPr/>
          <a:lstStyle/>
          <a:p>
            <a:pPr>
              <a:lnSpc>
                <a:spcPct val="150000"/>
              </a:lnSpc>
            </a:pPr>
            <a:r>
              <a:rPr lang="en-US" b="1" dirty="0"/>
              <a:t>Case Example 10.8 </a:t>
            </a:r>
            <a:r>
              <a:rPr lang="en-US" dirty="0"/>
              <a:t>Wilsons v. Parker</a:t>
            </a:r>
          </a:p>
          <a:p>
            <a:pPr>
              <a:lnSpc>
                <a:spcPct val="150000"/>
              </a:lnSpc>
            </a:pPr>
            <a:r>
              <a:rPr lang="en-US" dirty="0"/>
              <a:t>Limitations on Quasi-Contractual Recovery</a:t>
            </a:r>
          </a:p>
          <a:p>
            <a:pPr>
              <a:lnSpc>
                <a:spcPct val="150000"/>
              </a:lnSpc>
            </a:pPr>
            <a:r>
              <a:rPr lang="en-US" b="1" dirty="0"/>
              <a:t>Case Example 10.9</a:t>
            </a:r>
            <a:r>
              <a:rPr lang="en-US" dirty="0"/>
              <a:t> State Farm v. </a:t>
            </a:r>
            <a:r>
              <a:rPr lang="en-US" dirty="0" err="1"/>
              <a:t>Plambeck</a:t>
            </a:r>
            <a:endParaRPr lang="en-US" dirty="0"/>
          </a:p>
          <a:p>
            <a:pPr>
              <a:lnSpc>
                <a:spcPct val="150000"/>
              </a:lnSpc>
            </a:pPr>
            <a:r>
              <a:rPr lang="en-US" dirty="0"/>
              <a:t>When an actual contract exists</a:t>
            </a:r>
          </a:p>
        </p:txBody>
      </p:sp>
      <p:pic>
        <p:nvPicPr>
          <p:cNvPr id="4" name="Graphic 3">
            <a:extLst>
              <a:ext uri="{FF2B5EF4-FFF2-40B4-BE49-F238E27FC236}">
                <a16:creationId xmlns:a16="http://schemas.microsoft.com/office/drawing/2014/main" id="{E2825AE5-36E2-43E7-B8F2-388AF134B95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7146" y="1319228"/>
            <a:ext cx="1274170" cy="1274170"/>
          </a:xfrm>
          <a:prstGeom prst="rect">
            <a:avLst/>
          </a:prstGeom>
        </p:spPr>
      </p:pic>
      <p:pic>
        <p:nvPicPr>
          <p:cNvPr id="5" name="Graphic 4">
            <a:extLst>
              <a:ext uri="{FF2B5EF4-FFF2-40B4-BE49-F238E27FC236}">
                <a16:creationId xmlns:a16="http://schemas.microsoft.com/office/drawing/2014/main" id="{C6A1B205-D554-4CAD-B5D0-68ED5228B7B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0058" y="2875396"/>
            <a:ext cx="914400" cy="914400"/>
          </a:xfrm>
          <a:prstGeom prst="rect">
            <a:avLst/>
          </a:prstGeom>
        </p:spPr>
      </p:pic>
    </p:spTree>
    <p:extLst>
      <p:ext uri="{BB962C8B-B14F-4D97-AF65-F5344CB8AC3E}">
        <p14:creationId xmlns:p14="http://schemas.microsoft.com/office/powerpoint/2010/main" val="155214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pPr>
              <a:lnSpc>
                <a:spcPct val="150000"/>
              </a:lnSpc>
            </a:pPr>
            <a:r>
              <a:rPr lang="en-US" dirty="0"/>
              <a:t>Business Law Analysis</a:t>
            </a:r>
            <a:br>
              <a:rPr lang="en-US" dirty="0"/>
            </a:br>
            <a:r>
              <a:rPr lang="en-US" dirty="0"/>
              <a:t>Group Breakout Discussion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b="1" dirty="0">
                <a:solidFill>
                  <a:srgbClr val="006298"/>
                </a:solidFill>
              </a:rPr>
              <a:t>Deciding If a Court Would Impose a Quasi Contract</a:t>
            </a:r>
          </a:p>
          <a:p>
            <a:r>
              <a:rPr lang="en-US" dirty="0">
                <a:solidFill>
                  <a:srgbClr val="006298"/>
                </a:solidFill>
              </a:rPr>
              <a:t>Can American Commercial Lines (ACL) recover any damages from Lubrizol under the quasi contract theory?</a:t>
            </a:r>
          </a:p>
        </p:txBody>
      </p:sp>
      <p:pic>
        <p:nvPicPr>
          <p:cNvPr id="4" name="Graphic 3">
            <a:extLst>
              <a:ext uri="{FF2B5EF4-FFF2-40B4-BE49-F238E27FC236}">
                <a16:creationId xmlns:a16="http://schemas.microsoft.com/office/drawing/2014/main" id="{B70944B7-A684-4393-B6CF-BB7445BC767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0090" y="3298603"/>
            <a:ext cx="1731819" cy="1731819"/>
          </a:xfrm>
          <a:prstGeom prst="rect">
            <a:avLst/>
          </a:prstGeom>
        </p:spPr>
      </p:pic>
    </p:spTree>
    <p:extLst>
      <p:ext uri="{BB962C8B-B14F-4D97-AF65-F5344CB8AC3E}">
        <p14:creationId xmlns:p14="http://schemas.microsoft.com/office/powerpoint/2010/main" val="229443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Interpretation of Contracts</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a:buClr>
                <a:srgbClr val="000000"/>
              </a:buClr>
            </a:pPr>
            <a:r>
              <a:rPr lang="en-US" dirty="0"/>
              <a:t>Plain Language Laws</a:t>
            </a:r>
          </a:p>
          <a:p>
            <a:pPr>
              <a:buClr>
                <a:srgbClr val="000000"/>
              </a:buClr>
            </a:pPr>
            <a:r>
              <a:rPr lang="en-US" dirty="0"/>
              <a:t>The Plain Meaning Rule</a:t>
            </a:r>
          </a:p>
          <a:p>
            <a:pPr lvl="1">
              <a:buClr>
                <a:srgbClr val="000000"/>
              </a:buClr>
              <a:buFont typeface="Calibri" panose="020F0502020204030204" pitchFamily="34" charset="0"/>
              <a:buChar char="–"/>
            </a:pPr>
            <a:r>
              <a:rPr lang="en-US" dirty="0">
                <a:solidFill>
                  <a:srgbClr val="000000"/>
                </a:solidFill>
              </a:rPr>
              <a:t>Determines intent of parties at the time they entered contracts</a:t>
            </a:r>
          </a:p>
        </p:txBody>
      </p:sp>
    </p:spTree>
    <p:extLst>
      <p:ext uri="{BB962C8B-B14F-4D97-AF65-F5344CB8AC3E}">
        <p14:creationId xmlns:p14="http://schemas.microsoft.com/office/powerpoint/2010/main" val="232291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Knowledge Check 2</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spcAft>
                <a:spcPts val="1800"/>
              </a:spcAft>
              <a:buNone/>
            </a:pPr>
            <a:r>
              <a:rPr lang="en-US" dirty="0">
                <a:solidFill>
                  <a:srgbClr val="004A78"/>
                </a:solidFill>
              </a:rPr>
              <a:t>A contract must be valid for it to be enforceable.  </a:t>
            </a:r>
          </a:p>
          <a:p>
            <a:pPr marL="4125913">
              <a:buFont typeface="Wingdings" panose="05000000000000000000" pitchFamily="2" charset="2"/>
              <a:buChar char="q"/>
            </a:pPr>
            <a:r>
              <a:rPr lang="en-US" dirty="0">
                <a:solidFill>
                  <a:srgbClr val="004A78"/>
                </a:solidFill>
              </a:rPr>
              <a:t>True</a:t>
            </a:r>
          </a:p>
          <a:p>
            <a:pPr marL="4125913">
              <a:buFont typeface="Wingdings" panose="05000000000000000000" pitchFamily="2" charset="2"/>
              <a:buChar char="q"/>
            </a:pPr>
            <a:r>
              <a:rPr lang="en-US" dirty="0">
                <a:solidFill>
                  <a:srgbClr val="004A78"/>
                </a:solidFill>
              </a:rPr>
              <a:t>False</a:t>
            </a:r>
          </a:p>
        </p:txBody>
      </p:sp>
    </p:spTree>
    <p:extLst>
      <p:ext uri="{BB962C8B-B14F-4D97-AF65-F5344CB8AC3E}">
        <p14:creationId xmlns:p14="http://schemas.microsoft.com/office/powerpoint/2010/main" val="262379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EAA5-FD97-4353-8152-A542D4891220}"/>
              </a:ext>
            </a:extLst>
          </p:cNvPr>
          <p:cNvSpPr>
            <a:spLocks noGrp="1"/>
          </p:cNvSpPr>
          <p:nvPr>
            <p:ph type="title"/>
          </p:nvPr>
        </p:nvSpPr>
        <p:spPr/>
        <p:txBody>
          <a:bodyPr/>
          <a:lstStyle/>
          <a:p>
            <a:r>
              <a:rPr lang="en-US" dirty="0"/>
              <a:t>Exhibit 10-3 Rules of Contract Interpretation</a:t>
            </a:r>
            <a:endParaRPr lang="en-IN" dirty="0"/>
          </a:p>
        </p:txBody>
      </p:sp>
      <p:pic>
        <p:nvPicPr>
          <p:cNvPr id="6" name="Picture Placeholder 5" descr="A flow chart describes written contract. The main box, written contract, points down to two boxes labeled, the plain meaning rule; and other rules of interpretation. Text inside the tab, the plain meaning rule, reads as follows. If a court determines that the terms of the contract are clear from the written document alone, the plain meaning rule will apply, and the contract will be enforced according to what it clearly states. Text inside the tab, other rules of interpretation, reads as follows. If a court finds that there is a need to determine the parties' intentions from the terms of the contract, the court will apply a number of well-established rules of interpretation. For example, one rule of interpretation states that specific wording will be given greater weight than general wording.">
            <a:extLst>
              <a:ext uri="{FF2B5EF4-FFF2-40B4-BE49-F238E27FC236}">
                <a16:creationId xmlns:a16="http://schemas.microsoft.com/office/drawing/2014/main" id="{86E01F8B-0F6B-4F1E-8546-99725AAF49BB}"/>
              </a:ext>
            </a:extLst>
          </p:cNvPr>
          <p:cNvPicPr>
            <a:picLocks noGrp="1" noChangeAspect="1"/>
          </p:cNvPicPr>
          <p:nvPr>
            <p:ph type="pic" sz="quarter" idx="20"/>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tretch/>
        </p:blipFill>
        <p:spPr>
          <a:xfrm>
            <a:off x="1094667" y="1754233"/>
            <a:ext cx="10002666" cy="3610794"/>
          </a:xfrm>
          <a:prstGeom prst="rect">
            <a:avLst/>
          </a:prstGeom>
          <a:effectLst>
            <a:softEdge rad="101600"/>
          </a:effectLst>
        </p:spPr>
      </p:pic>
    </p:spTree>
    <p:extLst>
      <p:ext uri="{BB962C8B-B14F-4D97-AF65-F5344CB8AC3E}">
        <p14:creationId xmlns:p14="http://schemas.microsoft.com/office/powerpoint/2010/main" val="62643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should be able to:</a:t>
            </a:r>
          </a:p>
          <a:p>
            <a:r>
              <a:rPr lang="en-US" sz="2800" dirty="0"/>
              <a:t>Explain the difference between bilateral and unilateral contracts.</a:t>
            </a:r>
          </a:p>
          <a:p>
            <a:r>
              <a:rPr lang="en-US" sz="2800" dirty="0"/>
              <a:t>Differentiate between void contracts and voidable contracts.</a:t>
            </a:r>
          </a:p>
          <a:p>
            <a:r>
              <a:rPr lang="en-US" sz="2800" dirty="0"/>
              <a:t>Describe the concept of sufficiency of consideration.</a:t>
            </a:r>
          </a:p>
          <a:p>
            <a:r>
              <a:rPr lang="en-US" sz="2800" dirty="0"/>
              <a:t>Identify when an agreement is enforceable under the quasi-contract theory.</a:t>
            </a:r>
          </a:p>
          <a:p>
            <a:r>
              <a:rPr lang="en-US" sz="2800" dirty="0"/>
              <a:t>Describe the measure of recovery on a quasi-contract theory.</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a:xfrm>
            <a:off x="838200" y="141514"/>
            <a:ext cx="10515600" cy="1513115"/>
          </a:xfrm>
        </p:spPr>
        <p:txBody>
          <a:bodyPr/>
          <a:lstStyle/>
          <a:p>
            <a:r>
              <a:rPr lang="en-US" dirty="0"/>
              <a:t>Case 10.3 Wagner v. Columbia Pictures Industries, Inc.</a:t>
            </a:r>
            <a:br>
              <a:rPr lang="en-US" dirty="0"/>
            </a:br>
            <a:r>
              <a:rPr lang="en-US" dirty="0"/>
              <a:t>Polling Question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a:xfrm>
            <a:off x="743576" y="2024742"/>
            <a:ext cx="10711543" cy="4007757"/>
          </a:xfrm>
        </p:spPr>
        <p:txBody>
          <a:bodyPr/>
          <a:lstStyle/>
          <a:p>
            <a:pPr marL="0" indent="0">
              <a:buNone/>
            </a:pPr>
            <a:r>
              <a:rPr lang="en-US" dirty="0">
                <a:solidFill>
                  <a:srgbClr val="004A78"/>
                </a:solidFill>
              </a:rPr>
              <a:t>Did the language of Robert Wagner’s contract with Spelling-Goldberg Productions (SGP) entitle Columbia to all the profits from the two </a:t>
            </a:r>
            <a:r>
              <a:rPr lang="en-US" i="1" dirty="0">
                <a:solidFill>
                  <a:srgbClr val="004A78"/>
                </a:solidFill>
              </a:rPr>
              <a:t>Charlie’s Angels </a:t>
            </a:r>
            <a:r>
              <a:rPr lang="en-US" dirty="0">
                <a:solidFill>
                  <a:srgbClr val="004A78"/>
                </a:solidFill>
              </a:rPr>
              <a:t>movies?</a:t>
            </a:r>
          </a:p>
          <a:p>
            <a:pPr algn="ctr">
              <a:buFont typeface="Wingdings" panose="05000000000000000000" pitchFamily="2" charset="2"/>
              <a:buChar char="q"/>
            </a:pPr>
            <a:r>
              <a:rPr lang="en-US" dirty="0">
                <a:solidFill>
                  <a:srgbClr val="004A78"/>
                </a:solidFill>
              </a:rPr>
              <a:t>Yes</a:t>
            </a:r>
          </a:p>
          <a:p>
            <a:pPr algn="ctr">
              <a:spcAft>
                <a:spcPts val="1800"/>
              </a:spcAft>
              <a:buFont typeface="Wingdings" panose="05000000000000000000" pitchFamily="2" charset="2"/>
              <a:buChar char="q"/>
            </a:pPr>
            <a:r>
              <a:rPr lang="en-US" dirty="0">
                <a:solidFill>
                  <a:srgbClr val="004A78"/>
                </a:solidFill>
              </a:rPr>
              <a:t>No</a:t>
            </a:r>
          </a:p>
          <a:p>
            <a:pPr marL="0" indent="0">
              <a:buNone/>
            </a:pPr>
            <a:r>
              <a:rPr lang="en-US" dirty="0">
                <a:solidFill>
                  <a:srgbClr val="004A78"/>
                </a:solidFill>
              </a:rPr>
              <a:t>Share your answer and explain your reasoning to another person or classmate.</a:t>
            </a:r>
          </a:p>
        </p:txBody>
      </p:sp>
    </p:spTree>
    <p:extLst>
      <p:ext uri="{BB962C8B-B14F-4D97-AF65-F5344CB8AC3E}">
        <p14:creationId xmlns:p14="http://schemas.microsoft.com/office/powerpoint/2010/main" val="140416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Other Rules of Interpretation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b="1" dirty="0">
                <a:solidFill>
                  <a:srgbClr val="004A78"/>
                </a:solidFill>
              </a:rPr>
              <a:t>Rules the Courts Use</a:t>
            </a:r>
          </a:p>
          <a:p>
            <a:pPr>
              <a:spcAft>
                <a:spcPts val="1200"/>
              </a:spcAft>
            </a:pPr>
            <a:r>
              <a:rPr lang="en-US" dirty="0"/>
              <a:t>8 rules used in interpreting contractual terms</a:t>
            </a:r>
          </a:p>
          <a:p>
            <a:pPr marL="0" indent="0">
              <a:buNone/>
            </a:pPr>
            <a:r>
              <a:rPr lang="en-US" b="1" dirty="0">
                <a:solidFill>
                  <a:srgbClr val="004A78"/>
                </a:solidFill>
              </a:rPr>
              <a:t>Express Terms Usually Given Most Weight</a:t>
            </a:r>
          </a:p>
          <a:p>
            <a:r>
              <a:rPr lang="en-US" b="1" dirty="0"/>
              <a:t>Case Example 10.11 </a:t>
            </a:r>
            <a:r>
              <a:rPr lang="en-US" dirty="0"/>
              <a:t>Bearden v. DuPont</a:t>
            </a:r>
          </a:p>
        </p:txBody>
      </p:sp>
      <p:pic>
        <p:nvPicPr>
          <p:cNvPr id="4" name="Graphic 3">
            <a:extLst>
              <a:ext uri="{FF2B5EF4-FFF2-40B4-BE49-F238E27FC236}">
                <a16:creationId xmlns:a16="http://schemas.microsoft.com/office/drawing/2014/main" id="{76B1E653-64AB-4D2D-878B-5A51AB0D5B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7225" y="2842302"/>
            <a:ext cx="914400" cy="914400"/>
          </a:xfrm>
          <a:prstGeom prst="rect">
            <a:avLst/>
          </a:prstGeom>
        </p:spPr>
      </p:pic>
    </p:spTree>
    <p:extLst>
      <p:ext uri="{BB962C8B-B14F-4D97-AF65-F5344CB8AC3E}">
        <p14:creationId xmlns:p14="http://schemas.microsoft.com/office/powerpoint/2010/main" val="34088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5C7E-E601-4525-8E2F-26F5F35F3C0F}"/>
              </a:ext>
            </a:extLst>
          </p:cNvPr>
          <p:cNvSpPr>
            <a:spLocks noGrp="1"/>
          </p:cNvSpPr>
          <p:nvPr>
            <p:ph type="title"/>
          </p:nvPr>
        </p:nvSpPr>
        <p:spPr/>
        <p:txBody>
          <a:bodyPr/>
          <a:lstStyle/>
          <a:p>
            <a:r>
              <a:rPr lang="en-US" dirty="0"/>
              <a:t>Knowledge Check Video: Quasi Contracts</a:t>
            </a:r>
            <a:endParaRPr lang="en-IN" dirty="0"/>
          </a:p>
        </p:txBody>
      </p:sp>
      <p:pic>
        <p:nvPicPr>
          <p:cNvPr id="7" name="Quasi Contracts" descr="Knowledge Check Video: Quasi Contracts">
            <a:hlinkClick r:id="" action="ppaction://media"/>
            <a:extLst>
              <a:ext uri="{FF2B5EF4-FFF2-40B4-BE49-F238E27FC236}">
                <a16:creationId xmlns:a16="http://schemas.microsoft.com/office/drawing/2014/main" id="{4BC6E245-2ECD-4329-AC06-49A226B6F5E4}"/>
              </a:ext>
            </a:extLst>
          </p:cNvPr>
          <p:cNvPicPr>
            <a:picLocks noGrp="1" noChangeAspect="1"/>
          </p:cNvPicPr>
          <p:nvPr>
            <p:ph type="pic" sz="quarter" idx="2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1F99D7A-D4A5-416C-8EBB-DE0F28A0DBE6}" label="quasi_contracts" lang="" r:embed="rId4"/>
                        </p173:trackLst>
                      </p173:tracksInfo>
                    </p:ext>
                  </p14:extLst>
                </p14:media>
              </p:ext>
            </p:extLst>
          </p:nvPr>
        </p:nvPicPr>
        <p:blipFill>
          <a:blip r:embed="rId5"/>
          <a:stretch>
            <a:fillRect/>
          </a:stretch>
        </p:blipFill>
        <p:spPr>
          <a:xfrm>
            <a:off x="2470997" y="1325768"/>
            <a:ext cx="6298400" cy="4723800"/>
          </a:xfrm>
          <a:prstGeom prst="rect">
            <a:avLst/>
          </a:prstGeom>
        </p:spPr>
      </p:pic>
      <p:graphicFrame>
        <p:nvGraphicFramePr>
          <p:cNvPr id="6" name="Object 5" descr="Quasi Contracts transcripts">
            <a:extLst>
              <a:ext uri="{FF2B5EF4-FFF2-40B4-BE49-F238E27FC236}">
                <a16:creationId xmlns:a16="http://schemas.microsoft.com/office/drawing/2014/main" id="{856088E6-BE61-48E5-A189-4A66198B6103}"/>
              </a:ext>
            </a:extLst>
          </p:cNvPr>
          <p:cNvGraphicFramePr>
            <a:graphicFrameLocks noChangeAspect="1"/>
          </p:cNvGraphicFramePr>
          <p:nvPr>
            <p:extLst>
              <p:ext uri="{D42A27DB-BD31-4B8C-83A1-F6EECF244321}">
                <p14:modId xmlns:p14="http://schemas.microsoft.com/office/powerpoint/2010/main" val="3308994829"/>
              </p:ext>
            </p:extLst>
          </p:nvPr>
        </p:nvGraphicFramePr>
        <p:xfrm>
          <a:off x="9575533" y="2473759"/>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575533" y="247375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60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6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Knowledge Check Video Question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solidFill>
                  <a:srgbClr val="004A78"/>
                </a:solidFill>
              </a:rPr>
              <a:t>Which is true about quasi contracts?</a:t>
            </a:r>
          </a:p>
          <a:p>
            <a:pPr marL="893763" indent="-514350">
              <a:buFont typeface="+mj-lt"/>
              <a:buAutoNum type="alphaUcPeriod"/>
            </a:pPr>
            <a:r>
              <a:rPr lang="en-US" dirty="0">
                <a:solidFill>
                  <a:srgbClr val="004A78"/>
                </a:solidFill>
              </a:rPr>
              <a:t>It’s both express and implied</a:t>
            </a:r>
          </a:p>
          <a:p>
            <a:pPr marL="893763" indent="-514350">
              <a:buFont typeface="+mj-lt"/>
              <a:buAutoNum type="alphaUcPeriod"/>
            </a:pPr>
            <a:r>
              <a:rPr lang="en-US" dirty="0">
                <a:solidFill>
                  <a:srgbClr val="004A78"/>
                </a:solidFill>
              </a:rPr>
              <a:t>It’s legal fiction</a:t>
            </a:r>
          </a:p>
          <a:p>
            <a:pPr marL="893763" indent="-514350">
              <a:buFont typeface="+mj-lt"/>
              <a:buAutoNum type="alphaUcPeriod"/>
            </a:pPr>
            <a:r>
              <a:rPr lang="en-US" dirty="0">
                <a:solidFill>
                  <a:srgbClr val="004A78"/>
                </a:solidFill>
              </a:rPr>
              <a:t>It’s not an equitable remedy</a:t>
            </a:r>
          </a:p>
          <a:p>
            <a:pPr marL="893763" indent="-514350">
              <a:buFont typeface="+mj-lt"/>
              <a:buAutoNum type="alphaUcPeriod"/>
            </a:pPr>
            <a:r>
              <a:rPr lang="en-US" dirty="0">
                <a:solidFill>
                  <a:srgbClr val="004A78"/>
                </a:solidFill>
              </a:rPr>
              <a:t>None of the above</a:t>
            </a:r>
          </a:p>
        </p:txBody>
      </p:sp>
    </p:spTree>
    <p:extLst>
      <p:ext uri="{BB962C8B-B14F-4D97-AF65-F5344CB8AC3E}">
        <p14:creationId xmlns:p14="http://schemas.microsoft.com/office/powerpoint/2010/main" val="324351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Video Debrief: Quasi Contracts</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spcAft>
                <a:spcPts val="1800"/>
              </a:spcAft>
              <a:buNone/>
            </a:pPr>
            <a:r>
              <a:rPr lang="en-US" dirty="0">
                <a:solidFill>
                  <a:srgbClr val="004A78"/>
                </a:solidFill>
              </a:rPr>
              <a:t>For a court to impose an equitable contract, a benefit was incurred, the defendant had knowledge and acceptance of the benefit, and the plaintiff had expectation of payment.</a:t>
            </a:r>
          </a:p>
          <a:p>
            <a:pPr marL="0" indent="0">
              <a:spcAft>
                <a:spcPts val="1800"/>
              </a:spcAft>
              <a:buNone/>
            </a:pPr>
            <a:r>
              <a:rPr lang="en-US" dirty="0">
                <a:solidFill>
                  <a:srgbClr val="004A78"/>
                </a:solidFill>
              </a:rPr>
              <a:t>Have you experienced a contract such as this?  If not, provide an example of a case when quasi contracts were used.</a:t>
            </a:r>
          </a:p>
        </p:txBody>
      </p:sp>
    </p:spTree>
    <p:extLst>
      <p:ext uri="{BB962C8B-B14F-4D97-AF65-F5344CB8AC3E}">
        <p14:creationId xmlns:p14="http://schemas.microsoft.com/office/powerpoint/2010/main" val="157873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Self-Assessment</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514350" indent="-514350">
              <a:buFont typeface="+mj-lt"/>
              <a:buAutoNum type="arabicPeriod"/>
            </a:pPr>
            <a:r>
              <a:rPr lang="en-US" dirty="0"/>
              <a:t>What concepts did you find difficult, and thus need to review?</a:t>
            </a:r>
          </a:p>
          <a:p>
            <a:pPr marL="514350" indent="-514350">
              <a:buFont typeface="+mj-lt"/>
              <a:buAutoNum type="arabicPeriod"/>
            </a:pPr>
            <a:r>
              <a:rPr lang="en-US" dirty="0"/>
              <a:t>How might the topics in this chapter come up in the future in your personal (or work) life?</a:t>
            </a:r>
          </a:p>
          <a:p>
            <a:pPr marL="514350" indent="-514350">
              <a:buFont typeface="+mj-lt"/>
              <a:buAutoNum type="arabicPeriod"/>
            </a:pPr>
            <a:r>
              <a:rPr lang="en-US" dirty="0"/>
              <a:t>How can you use your personal (or work) experience to contribute for a class discussion on the topics in this chapter?</a:t>
            </a:r>
          </a:p>
          <a:p>
            <a:pPr marL="514350" indent="-514350">
              <a:buFont typeface="+mj-lt"/>
              <a:buAutoNum type="arabicPeriod"/>
            </a:pPr>
            <a:r>
              <a:rPr lang="en-US" dirty="0"/>
              <a:t>Which topics would you like to independently learn more about?</a:t>
            </a:r>
          </a:p>
        </p:txBody>
      </p:sp>
    </p:spTree>
    <p:extLst>
      <p:ext uri="{BB962C8B-B14F-4D97-AF65-F5344CB8AC3E}">
        <p14:creationId xmlns:p14="http://schemas.microsoft.com/office/powerpoint/2010/main" val="211869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t>Now that the lesson has ended, you should have learned how to:</a:t>
            </a:r>
          </a:p>
          <a:p>
            <a:r>
              <a:rPr lang="en-US" dirty="0"/>
              <a:t>Explain the difference between bilateral and unilateral contracts.</a:t>
            </a:r>
          </a:p>
          <a:p>
            <a:r>
              <a:rPr lang="en-US" dirty="0"/>
              <a:t>Differentiate between void contracts and voidable contracts.</a:t>
            </a:r>
          </a:p>
          <a:p>
            <a:r>
              <a:rPr lang="en-US" dirty="0"/>
              <a:t>Describe the concept of sufficiency of consideration.</a:t>
            </a:r>
          </a:p>
          <a:p>
            <a:r>
              <a:rPr lang="en-US" dirty="0"/>
              <a:t>Identify when an agreement is enforceable under the quasi-contract theory.</a:t>
            </a:r>
          </a:p>
          <a:p>
            <a:r>
              <a:rPr lang="en-US" dirty="0"/>
              <a:t>Describe the measure of recovery on a quasi-contract theory.</a:t>
            </a:r>
          </a:p>
        </p:txBody>
      </p:sp>
    </p:spTree>
    <p:extLst>
      <p:ext uri="{BB962C8B-B14F-4D97-AF65-F5344CB8AC3E}">
        <p14:creationId xmlns:p14="http://schemas.microsoft.com/office/powerpoint/2010/main" val="192437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E58-4707-4E11-88A0-41B84C11DEEF}"/>
              </a:ext>
            </a:extLst>
          </p:cNvPr>
          <p:cNvSpPr>
            <a:spLocks noGrp="1"/>
          </p:cNvSpPr>
          <p:nvPr>
            <p:ph type="title"/>
          </p:nvPr>
        </p:nvSpPr>
        <p:spPr>
          <a:xfrm>
            <a:off x="838200" y="232921"/>
            <a:ext cx="10515600" cy="672105"/>
          </a:xfrm>
        </p:spPr>
        <p:txBody>
          <a:bodyPr/>
          <a:lstStyle/>
          <a:p>
            <a:r>
              <a:rPr lang="en-US" dirty="0">
                <a:latin typeface="Arial" panose="020B0604020202020204" pitchFamily="34" charset="0"/>
                <a:ea typeface="Open Sans" panose="020B0606030504020204" pitchFamily="34" charset="0"/>
                <a:cs typeface="Arial" panose="020B0604020202020204" pitchFamily="34" charset="0"/>
              </a:rPr>
              <a:t>Why Does Contract Law Matter?</a:t>
            </a:r>
          </a:p>
        </p:txBody>
      </p:sp>
      <p:pic>
        <p:nvPicPr>
          <p:cNvPr id="10" name="Picture Placeholder 9" descr="A photo shows a close-up view of a hand, writing on a sheet of paper with a pen. A pair of eyeglasses is kept nearby.">
            <a:extLst>
              <a:ext uri="{FF2B5EF4-FFF2-40B4-BE49-F238E27FC236}">
                <a16:creationId xmlns:a16="http://schemas.microsoft.com/office/drawing/2014/main" id="{1CDC67D6-6AFC-4717-8E4E-D77AC4BE00DC}"/>
              </a:ext>
            </a:extLst>
          </p:cNvPr>
          <p:cNvPicPr>
            <a:picLocks noGrp="1" noChangeAspect="1"/>
          </p:cNvPicPr>
          <p:nvPr>
            <p:ph type="pic" sz="quarter" idx="19"/>
          </p:nvPr>
        </p:nvPicPr>
        <p:blipFill>
          <a:blip r:embed="rId3"/>
          <a:stretch>
            <a:fillRect/>
          </a:stretch>
        </p:blipFill>
        <p:spPr>
          <a:xfrm>
            <a:off x="3346466" y="1308591"/>
            <a:ext cx="5499069" cy="2280102"/>
          </a:xfrm>
          <a:prstGeom prst="rect">
            <a:avLst/>
          </a:prstGeom>
        </p:spPr>
      </p:pic>
      <p:sp>
        <p:nvSpPr>
          <p:cNvPr id="5" name="Text Placeholder 4">
            <a:extLst>
              <a:ext uri="{FF2B5EF4-FFF2-40B4-BE49-F238E27FC236}">
                <a16:creationId xmlns:a16="http://schemas.microsoft.com/office/drawing/2014/main" id="{E215AB68-0C28-49D5-9D92-DAA01FF926A7}"/>
              </a:ext>
            </a:extLst>
          </p:cNvPr>
          <p:cNvSpPr>
            <a:spLocks noGrp="1"/>
          </p:cNvSpPr>
          <p:nvPr>
            <p:ph type="body" sz="quarter" idx="17"/>
          </p:nvPr>
        </p:nvSpPr>
        <p:spPr>
          <a:xfrm>
            <a:off x="2195232" y="3478523"/>
            <a:ext cx="8535197" cy="2134931"/>
          </a:xfrm>
        </p:spPr>
        <p:txBody>
          <a:bodyPr>
            <a:normAutofit/>
          </a:bodyPr>
          <a:lstStyle/>
          <a:p>
            <a:pPr marL="0" indent="0" algn="ctr">
              <a:lnSpc>
                <a:spcPct val="100000"/>
              </a:lnSpc>
              <a:buNone/>
            </a:pPr>
            <a:r>
              <a:rPr 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Scenario</a:t>
            </a:r>
          </a:p>
          <a:p>
            <a:pPr marL="449263" indent="-449263">
              <a:lnSpc>
                <a:spcPct val="100000"/>
              </a:lnSpc>
              <a:buClr>
                <a:schemeClr val="bg1"/>
              </a:buClr>
              <a:buFont typeface="Arial" panose="020B0604020202020204" pitchFamily="34" charset="0"/>
              <a:buChar char="•"/>
            </a:pPr>
            <a:r>
              <a:rPr lang="en-US" sz="2400" dirty="0">
                <a:solidFill>
                  <a:schemeClr val="bg1"/>
                </a:solidFill>
                <a:latin typeface="Arial" panose="020B0604020202020204" pitchFamily="34" charset="0"/>
                <a:ea typeface="Open Sans" panose="020B0606030504020204" pitchFamily="34" charset="0"/>
                <a:cs typeface="Arial" panose="020B0604020202020204" pitchFamily="34" charset="0"/>
              </a:rPr>
              <a:t>If Alicia agrees to Snapchat’s terms of service, but then reverse-engineers Snapchat’s software to create competing software, has she breached her contract with Snapchat?</a:t>
            </a:r>
          </a:p>
        </p:txBody>
      </p:sp>
    </p:spTree>
    <p:extLst>
      <p:ext uri="{BB962C8B-B14F-4D97-AF65-F5344CB8AC3E}">
        <p14:creationId xmlns:p14="http://schemas.microsoft.com/office/powerpoint/2010/main" val="13063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sz="3200" dirty="0"/>
              <a:t>Overview of Contract Law</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p:txBody>
          <a:bodyPr>
            <a:normAutofit lnSpcReduction="10000"/>
          </a:bodyPr>
          <a:lstStyle/>
          <a:p>
            <a:pPr marL="0" indent="0">
              <a:lnSpc>
                <a:spcPct val="100000"/>
              </a:lnSpc>
              <a:spcBef>
                <a:spcPts val="624"/>
              </a:spcBef>
              <a:spcAft>
                <a:spcPts val="0"/>
              </a:spcAft>
              <a:buNone/>
            </a:pPr>
            <a:r>
              <a:rPr lang="en-US" sz="2800" b="1" dirty="0">
                <a:solidFill>
                  <a:srgbClr val="004A78"/>
                </a:solidFill>
              </a:rPr>
              <a:t>Sources of Contract Law</a:t>
            </a:r>
          </a:p>
          <a:p>
            <a:pPr lvl="1">
              <a:spcAft>
                <a:spcPts val="0"/>
              </a:spcAft>
              <a:buClr>
                <a:srgbClr val="004A78"/>
              </a:buClr>
              <a:buFont typeface="Arial" panose="020B0604020202020204" pitchFamily="34" charset="0"/>
              <a:buChar char="•"/>
            </a:pPr>
            <a:r>
              <a:rPr lang="en-US" sz="2600" dirty="0">
                <a:solidFill>
                  <a:srgbClr val="000000"/>
                </a:solidFill>
              </a:rPr>
              <a:t>The Common Law</a:t>
            </a:r>
          </a:p>
          <a:p>
            <a:pPr lvl="1">
              <a:spcAft>
                <a:spcPts val="0"/>
              </a:spcAft>
              <a:buClr>
                <a:srgbClr val="004A78"/>
              </a:buClr>
              <a:buFont typeface="Arial" panose="020B0604020202020204" pitchFamily="34" charset="0"/>
              <a:buChar char="•"/>
            </a:pPr>
            <a:r>
              <a:rPr lang="en-US" sz="2600" dirty="0">
                <a:solidFill>
                  <a:srgbClr val="000000"/>
                </a:solidFill>
              </a:rPr>
              <a:t>The Uniform Commercial Code (UCC)</a:t>
            </a:r>
          </a:p>
          <a:p>
            <a:pPr marL="0" indent="0">
              <a:lnSpc>
                <a:spcPct val="100000"/>
              </a:lnSpc>
              <a:spcBef>
                <a:spcPts val="624"/>
              </a:spcBef>
              <a:spcAft>
                <a:spcPts val="0"/>
              </a:spcAft>
              <a:buNone/>
            </a:pPr>
            <a:r>
              <a:rPr lang="en-US" sz="2800" b="1" dirty="0">
                <a:solidFill>
                  <a:srgbClr val="004A78"/>
                </a:solidFill>
              </a:rPr>
              <a:t>Function of Contracts</a:t>
            </a:r>
          </a:p>
          <a:p>
            <a:pPr lvl="1">
              <a:spcAft>
                <a:spcPts val="0"/>
              </a:spcAft>
              <a:buClr>
                <a:srgbClr val="004A78"/>
              </a:buClr>
              <a:buFont typeface="Arial" panose="020B0604020202020204" pitchFamily="34" charset="0"/>
              <a:buChar char="•"/>
            </a:pPr>
            <a:r>
              <a:rPr lang="en-US" sz="2600" dirty="0">
                <a:solidFill>
                  <a:srgbClr val="000000"/>
                </a:solidFill>
              </a:rPr>
              <a:t>Provide the essential conditions for the existence of a market economy</a:t>
            </a:r>
          </a:p>
          <a:p>
            <a:pPr marL="0" indent="0">
              <a:lnSpc>
                <a:spcPct val="100000"/>
              </a:lnSpc>
              <a:spcBef>
                <a:spcPts val="624"/>
              </a:spcBef>
              <a:spcAft>
                <a:spcPts val="0"/>
              </a:spcAft>
              <a:buNone/>
            </a:pPr>
            <a:r>
              <a:rPr lang="en-US" sz="2800" b="1" dirty="0">
                <a:solidFill>
                  <a:srgbClr val="004A78"/>
                </a:solidFill>
              </a:rPr>
              <a:t>Definition of a Contract</a:t>
            </a:r>
          </a:p>
          <a:p>
            <a:pPr lvl="1">
              <a:spcAft>
                <a:spcPts val="0"/>
              </a:spcAft>
              <a:buClr>
                <a:srgbClr val="004A78"/>
              </a:buClr>
              <a:buFont typeface="Arial" panose="020B0604020202020204" pitchFamily="34" charset="0"/>
              <a:buChar char="•"/>
            </a:pPr>
            <a:r>
              <a:rPr lang="en-US" sz="2600" dirty="0">
                <a:solidFill>
                  <a:srgbClr val="000000"/>
                </a:solidFill>
              </a:rPr>
              <a:t>Agreements that can be enforced in a court</a:t>
            </a:r>
          </a:p>
          <a:p>
            <a:pPr marL="0" indent="0">
              <a:lnSpc>
                <a:spcPct val="100000"/>
              </a:lnSpc>
              <a:spcBef>
                <a:spcPts val="624"/>
              </a:spcBef>
              <a:spcAft>
                <a:spcPts val="0"/>
              </a:spcAft>
              <a:buNone/>
            </a:pPr>
            <a:r>
              <a:rPr lang="en-US" sz="2800" b="1" dirty="0">
                <a:solidFill>
                  <a:srgbClr val="004A78"/>
                </a:solidFill>
              </a:rPr>
              <a:t>Objective Theory of Contracts</a:t>
            </a:r>
          </a:p>
          <a:p>
            <a:pPr lvl="1">
              <a:spcAft>
                <a:spcPts val="0"/>
              </a:spcAft>
              <a:buClr>
                <a:srgbClr val="004A78"/>
              </a:buClr>
              <a:buFont typeface="Arial" panose="020B0604020202020204" pitchFamily="34" charset="0"/>
              <a:buChar char="•"/>
            </a:pPr>
            <a:r>
              <a:rPr lang="en-US" sz="2600" b="1" dirty="0">
                <a:solidFill>
                  <a:srgbClr val="000000"/>
                </a:solidFill>
              </a:rPr>
              <a:t>Case Example 10.1</a:t>
            </a:r>
            <a:r>
              <a:rPr lang="en-US" sz="2600" dirty="0">
                <a:solidFill>
                  <a:srgbClr val="000000"/>
                </a:solidFill>
              </a:rPr>
              <a:t> Clean Leaf Energy Co. v. Invenergy</a:t>
            </a:r>
          </a:p>
        </p:txBody>
      </p:sp>
      <p:pic>
        <p:nvPicPr>
          <p:cNvPr id="4" name="Graphic 3">
            <a:extLst>
              <a:ext uri="{FF2B5EF4-FFF2-40B4-BE49-F238E27FC236}">
                <a16:creationId xmlns:a16="http://schemas.microsoft.com/office/drawing/2014/main" id="{E0E6501E-E39F-4963-A45D-8E2ED52616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04698" y="4939052"/>
            <a:ext cx="914400" cy="914400"/>
          </a:xfrm>
          <a:prstGeom prst="rect">
            <a:avLst/>
          </a:prstGeom>
        </p:spPr>
      </p:pic>
    </p:spTree>
    <p:extLst>
      <p:ext uri="{BB962C8B-B14F-4D97-AF65-F5344CB8AC3E}">
        <p14:creationId xmlns:p14="http://schemas.microsoft.com/office/powerpoint/2010/main" val="339786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Elements of a Contract</a:t>
            </a:r>
          </a:p>
        </p:txBody>
      </p:sp>
      <p:sp>
        <p:nvSpPr>
          <p:cNvPr id="2" name="Text Placeholder 1"/>
          <p:cNvSpPr>
            <a:spLocks noGrp="1"/>
          </p:cNvSpPr>
          <p:nvPr>
            <p:ph type="body" sz="quarter" idx="17"/>
          </p:nvPr>
        </p:nvSpPr>
        <p:spPr/>
        <p:txBody>
          <a:bodyPr>
            <a:normAutofit/>
          </a:bodyPr>
          <a:lstStyle/>
          <a:p>
            <a:pPr marL="0" indent="0">
              <a:lnSpc>
                <a:spcPct val="100000"/>
              </a:lnSpc>
              <a:buNone/>
            </a:pPr>
            <a:r>
              <a:rPr lang="en-US" sz="2600" b="1" dirty="0">
                <a:solidFill>
                  <a:srgbClr val="004A78"/>
                </a:solidFill>
              </a:rPr>
              <a:t>Requirements of a Valid Contract</a:t>
            </a:r>
          </a:p>
          <a:p>
            <a:pPr lvl="1" indent="-457200">
              <a:buClr>
                <a:srgbClr val="000000"/>
              </a:buClr>
              <a:buSzPct val="100000"/>
              <a:buFont typeface="+mj-lt"/>
              <a:buAutoNum type="arabicPeriod"/>
            </a:pPr>
            <a:r>
              <a:rPr lang="en-US" dirty="0">
                <a:solidFill>
                  <a:srgbClr val="000000"/>
                </a:solidFill>
              </a:rPr>
              <a:t>Agreement</a:t>
            </a:r>
          </a:p>
          <a:p>
            <a:pPr lvl="1" indent="-457200">
              <a:buClr>
                <a:srgbClr val="000000"/>
              </a:buClr>
              <a:buSzPct val="100000"/>
              <a:buFont typeface="+mj-lt"/>
              <a:buAutoNum type="arabicPeriod"/>
            </a:pPr>
            <a:r>
              <a:rPr lang="en-US" dirty="0">
                <a:solidFill>
                  <a:srgbClr val="000000"/>
                </a:solidFill>
              </a:rPr>
              <a:t>Consideration</a:t>
            </a:r>
          </a:p>
          <a:p>
            <a:pPr lvl="1" indent="-457200">
              <a:buClr>
                <a:srgbClr val="000000"/>
              </a:buClr>
              <a:buSzPct val="100000"/>
              <a:buFont typeface="+mj-lt"/>
              <a:buAutoNum type="arabicPeriod"/>
            </a:pPr>
            <a:r>
              <a:rPr lang="en-US" dirty="0">
                <a:solidFill>
                  <a:srgbClr val="000000"/>
                </a:solidFill>
              </a:rPr>
              <a:t>Contractual capacity</a:t>
            </a:r>
          </a:p>
          <a:p>
            <a:pPr lvl="1" indent="-457200">
              <a:buClr>
                <a:srgbClr val="000000"/>
              </a:buClr>
              <a:buSzPct val="100000"/>
              <a:buFont typeface="+mj-lt"/>
              <a:buAutoNum type="arabicPeriod"/>
            </a:pPr>
            <a:r>
              <a:rPr lang="en-US" dirty="0">
                <a:solidFill>
                  <a:srgbClr val="000000"/>
                </a:solidFill>
              </a:rPr>
              <a:t>Legality</a:t>
            </a:r>
          </a:p>
          <a:p>
            <a:pPr marL="0" indent="0">
              <a:lnSpc>
                <a:spcPct val="100000"/>
              </a:lnSpc>
              <a:buNone/>
            </a:pPr>
            <a:r>
              <a:rPr lang="en-US" sz="2600" b="1" dirty="0">
                <a:solidFill>
                  <a:srgbClr val="004A78"/>
                </a:solidFill>
              </a:rPr>
              <a:t>Defenses to the Enforceability of a Contract</a:t>
            </a:r>
          </a:p>
          <a:p>
            <a:pPr lvl="1" indent="-457200">
              <a:buClr>
                <a:srgbClr val="000000"/>
              </a:buClr>
              <a:buSzPct val="100000"/>
              <a:buFont typeface="+mj-lt"/>
              <a:buAutoNum type="arabicPeriod"/>
            </a:pPr>
            <a:r>
              <a:rPr lang="en-US" dirty="0">
                <a:solidFill>
                  <a:srgbClr val="000000"/>
                </a:solidFill>
              </a:rPr>
              <a:t>Voluntary consent</a:t>
            </a:r>
          </a:p>
          <a:p>
            <a:pPr lvl="1" indent="-457200">
              <a:buClr>
                <a:srgbClr val="000000"/>
              </a:buClr>
              <a:buSzPct val="100000"/>
              <a:buFont typeface="+mj-lt"/>
              <a:buAutoNum type="arabicPeriod"/>
            </a:pPr>
            <a:r>
              <a:rPr lang="en-US" dirty="0">
                <a:solidFill>
                  <a:srgbClr val="000000"/>
                </a:solidFill>
              </a:rPr>
              <a:t>Form</a:t>
            </a:r>
          </a:p>
        </p:txBody>
      </p:sp>
    </p:spTree>
    <p:extLst>
      <p:ext uri="{BB962C8B-B14F-4D97-AF65-F5344CB8AC3E}">
        <p14:creationId xmlns:p14="http://schemas.microsoft.com/office/powerpoint/2010/main" val="80330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pPr>
              <a:lnSpc>
                <a:spcPct val="150000"/>
              </a:lnSpc>
            </a:pPr>
            <a:r>
              <a:rPr lang="en-US" sz="3200" dirty="0"/>
              <a:t>Credible Behavioral Health, Inc. v. Johnson</a:t>
            </a:r>
            <a:br>
              <a:rPr lang="en-US" sz="2800" dirty="0"/>
            </a:br>
            <a:r>
              <a:rPr lang="en-US" sz="2800" dirty="0"/>
              <a:t>Polling Question</a:t>
            </a:r>
            <a:endParaRPr lang="en-US" sz="26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Did the parties intend the note to be repaid regardless of whether an employee quit or was fired? </a:t>
            </a:r>
          </a:p>
          <a:p>
            <a:pPr marL="4751388" indent="-358775">
              <a:lnSpc>
                <a:spcPct val="100000"/>
              </a:lnSpc>
              <a:buFont typeface="Wingdings" pitchFamily="2" charset="2"/>
              <a:buChar char="q"/>
            </a:pPr>
            <a:r>
              <a:rPr lang="en-US" sz="2600" dirty="0">
                <a:solidFill>
                  <a:srgbClr val="006298"/>
                </a:solidFill>
              </a:rPr>
              <a:t>Yes</a:t>
            </a:r>
          </a:p>
          <a:p>
            <a:pPr marL="4751388" indent="-358775">
              <a:lnSpc>
                <a:spcPct val="100000"/>
              </a:lnSpc>
              <a:spcAft>
                <a:spcPts val="1200"/>
              </a:spcAft>
              <a:buFont typeface="Wingdings" pitchFamily="2" charset="2"/>
              <a:buChar char="q"/>
            </a:pPr>
            <a:r>
              <a:rPr lang="en-US" sz="2600" dirty="0">
                <a:solidFill>
                  <a:srgbClr val="006298"/>
                </a:solidFill>
              </a:rPr>
              <a:t>No</a:t>
            </a:r>
          </a:p>
          <a:p>
            <a:pPr marL="0" indent="0">
              <a:lnSpc>
                <a:spcPct val="100000"/>
              </a:lnSpc>
              <a:buNone/>
            </a:pPr>
            <a:r>
              <a:rPr lang="en-US" sz="2600" dirty="0">
                <a:solidFill>
                  <a:srgbClr val="006298"/>
                </a:solidFill>
              </a:rPr>
              <a:t>Share your answer and explain your reasoning to another person or classmate.</a:t>
            </a:r>
          </a:p>
        </p:txBody>
      </p:sp>
    </p:spTree>
    <p:extLst>
      <p:ext uri="{BB962C8B-B14F-4D97-AF65-F5344CB8AC3E}">
        <p14:creationId xmlns:p14="http://schemas.microsoft.com/office/powerpoint/2010/main" val="200125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Contract</a:t>
            </a:r>
          </a:p>
        </p:txBody>
      </p:sp>
      <p:sp>
        <p:nvSpPr>
          <p:cNvPr id="2" name="Text Placeholder 1"/>
          <p:cNvSpPr>
            <a:spLocks noGrp="1"/>
          </p:cNvSpPr>
          <p:nvPr>
            <p:ph type="body" sz="quarter" idx="17"/>
          </p:nvPr>
        </p:nvSpPr>
        <p:spPr/>
        <p:txBody>
          <a:bodyPr>
            <a:normAutofit/>
          </a:bodyPr>
          <a:lstStyle/>
          <a:p>
            <a:pPr>
              <a:buClr>
                <a:srgbClr val="000000"/>
              </a:buClr>
            </a:pPr>
            <a:r>
              <a:rPr lang="en-US" sz="2600" dirty="0"/>
              <a:t>Bilateral contracts</a:t>
            </a:r>
          </a:p>
          <a:p>
            <a:pPr lvl="1">
              <a:buClr>
                <a:srgbClr val="000000"/>
              </a:buClr>
              <a:buSzPct val="100000"/>
              <a:buFont typeface="Calibri" panose="020F0502020204030204" pitchFamily="34" charset="0"/>
              <a:buChar char="–"/>
            </a:pPr>
            <a:r>
              <a:rPr lang="en-US" b="1" dirty="0">
                <a:solidFill>
                  <a:srgbClr val="000000"/>
                </a:solidFill>
              </a:rPr>
              <a:t>Example 10.2</a:t>
            </a:r>
            <a:r>
              <a:rPr lang="en-US" dirty="0">
                <a:solidFill>
                  <a:srgbClr val="000000"/>
                </a:solidFill>
              </a:rPr>
              <a:t> Javier</a:t>
            </a:r>
          </a:p>
          <a:p>
            <a:pPr>
              <a:buClr>
                <a:srgbClr val="000000"/>
              </a:buClr>
            </a:pPr>
            <a:r>
              <a:rPr lang="en-US" sz="2600" dirty="0"/>
              <a:t>Unilateral contracts</a:t>
            </a:r>
          </a:p>
          <a:p>
            <a:pPr lvl="1">
              <a:buClr>
                <a:srgbClr val="000000"/>
              </a:buClr>
              <a:buSzPct val="100000"/>
              <a:buFont typeface="Calibri" panose="020F0502020204030204" pitchFamily="34" charset="0"/>
              <a:buChar char="–"/>
            </a:pPr>
            <a:r>
              <a:rPr lang="en-US" b="1" dirty="0">
                <a:solidFill>
                  <a:srgbClr val="000000"/>
                </a:solidFill>
              </a:rPr>
              <a:t>Example 10.3</a:t>
            </a:r>
            <a:r>
              <a:rPr lang="en-US" dirty="0">
                <a:solidFill>
                  <a:srgbClr val="000000"/>
                </a:solidFill>
              </a:rPr>
              <a:t> Reese</a:t>
            </a:r>
          </a:p>
          <a:p>
            <a:pPr>
              <a:buClr>
                <a:srgbClr val="000000"/>
              </a:buClr>
            </a:pPr>
            <a:r>
              <a:rPr lang="en-US" sz="2600" dirty="0"/>
              <a:t>Formal contracts</a:t>
            </a:r>
          </a:p>
          <a:p>
            <a:pPr>
              <a:buClr>
                <a:srgbClr val="000000"/>
              </a:buClr>
            </a:pPr>
            <a:r>
              <a:rPr lang="en-US" sz="2600" dirty="0"/>
              <a:t>Informal contracts</a:t>
            </a:r>
          </a:p>
          <a:p>
            <a:pPr>
              <a:buClr>
                <a:srgbClr val="000000"/>
              </a:buClr>
            </a:pPr>
            <a:r>
              <a:rPr lang="en-US" sz="2600" dirty="0"/>
              <a:t>Express contracts</a:t>
            </a:r>
          </a:p>
          <a:p>
            <a:pPr>
              <a:buClr>
                <a:srgbClr val="000000"/>
              </a:buClr>
            </a:pPr>
            <a:r>
              <a:rPr lang="en-US" sz="2600" dirty="0"/>
              <a:t>Implied contracts</a:t>
            </a:r>
          </a:p>
          <a:p>
            <a:pPr>
              <a:buClr>
                <a:srgbClr val="000000"/>
              </a:buClr>
            </a:pPr>
            <a:r>
              <a:rPr lang="en-US" sz="2600" dirty="0"/>
              <a:t>Mixed contracts</a:t>
            </a:r>
          </a:p>
        </p:txBody>
      </p:sp>
      <p:pic>
        <p:nvPicPr>
          <p:cNvPr id="6" name="Graphic 5">
            <a:extLst>
              <a:ext uri="{FF2B5EF4-FFF2-40B4-BE49-F238E27FC236}">
                <a16:creationId xmlns:a16="http://schemas.microsoft.com/office/drawing/2014/main" id="{6ADB69F3-3C03-4C90-ABC4-90F24B6FC8B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8995" y="1866900"/>
            <a:ext cx="685800" cy="685800"/>
          </a:xfrm>
          <a:prstGeom prst="rect">
            <a:avLst/>
          </a:prstGeom>
        </p:spPr>
      </p:pic>
      <p:pic>
        <p:nvPicPr>
          <p:cNvPr id="7" name="Graphic 6">
            <a:extLst>
              <a:ext uri="{FF2B5EF4-FFF2-40B4-BE49-F238E27FC236}">
                <a16:creationId xmlns:a16="http://schemas.microsoft.com/office/drawing/2014/main" id="{3B960E75-46CE-4FD7-A6C7-5FBAA807624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7595" y="2696570"/>
            <a:ext cx="914400" cy="914400"/>
          </a:xfrm>
          <a:prstGeom prst="rect">
            <a:avLst/>
          </a:prstGeom>
        </p:spPr>
      </p:pic>
    </p:spTree>
    <p:extLst>
      <p:ext uri="{BB962C8B-B14F-4D97-AF65-F5344CB8AC3E}">
        <p14:creationId xmlns:p14="http://schemas.microsoft.com/office/powerpoint/2010/main" val="428560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7F2D-068E-403B-BF42-3522FAC8E93A}"/>
              </a:ext>
            </a:extLst>
          </p:cNvPr>
          <p:cNvSpPr>
            <a:spLocks noGrp="1"/>
          </p:cNvSpPr>
          <p:nvPr>
            <p:ph type="title"/>
          </p:nvPr>
        </p:nvSpPr>
        <p:spPr/>
        <p:txBody>
          <a:bodyPr/>
          <a:lstStyle/>
          <a:p>
            <a:r>
              <a:rPr lang="en-IN" dirty="0"/>
              <a:t>Exhibit 10-1 Classification Based on Contract Formation</a:t>
            </a:r>
          </a:p>
        </p:txBody>
      </p:sp>
      <p:pic>
        <p:nvPicPr>
          <p:cNvPr id="8" name="Picture Placeholder 7" descr="A flow chart explains three types of contract formation. They are as follows. Bilateral: A promise for a promise; Unilateral: A promise for an act. Formal: Requires a special form for creation. Informal: Requires no special form for creation. Express: Formed by words. Implied: Formed by the conduct of the parties.">
            <a:extLst>
              <a:ext uri="{FF2B5EF4-FFF2-40B4-BE49-F238E27FC236}">
                <a16:creationId xmlns:a16="http://schemas.microsoft.com/office/drawing/2014/main" id="{14E43E3F-73E9-4E67-B0C3-C4C842ADCBB8}"/>
              </a:ext>
            </a:extLst>
          </p:cNvPr>
          <p:cNvPicPr>
            <a:picLocks noGrp="1" noChangeAspect="1"/>
          </p:cNvPicPr>
          <p:nvPr>
            <p:ph type="pic" sz="quarter" idx="20"/>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tretch/>
        </p:blipFill>
        <p:spPr>
          <a:xfrm>
            <a:off x="602984" y="1658343"/>
            <a:ext cx="10986032" cy="3954971"/>
          </a:xfrm>
          <a:prstGeom prst="rect">
            <a:avLst/>
          </a:prstGeom>
          <a:effectLst>
            <a:softEdge rad="101600"/>
          </a:effectLst>
        </p:spPr>
      </p:pic>
    </p:spTree>
    <p:extLst>
      <p:ext uri="{BB962C8B-B14F-4D97-AF65-F5344CB8AC3E}">
        <p14:creationId xmlns:p14="http://schemas.microsoft.com/office/powerpoint/2010/main" val="136328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pPr>
              <a:lnSpc>
                <a:spcPct val="150000"/>
              </a:lnSpc>
            </a:pPr>
            <a:r>
              <a:rPr lang="en-US" dirty="0"/>
              <a:t>Ethical Issue</a:t>
            </a:r>
            <a:br>
              <a:rPr lang="en-US" dirty="0"/>
            </a:br>
            <a:r>
              <a:rPr lang="en-US" dirty="0"/>
              <a:t>Discussion</a:t>
            </a:r>
            <a:endParaRPr lang="en-IN"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lstStyle/>
          <a:p>
            <a:pPr marL="0" indent="0">
              <a:buNone/>
            </a:pPr>
            <a:r>
              <a:rPr lang="en-US" dirty="0">
                <a:solidFill>
                  <a:srgbClr val="004A78"/>
                </a:solidFill>
              </a:rPr>
              <a:t>Does a “You break it, you buy it” sign create a unilateral contract?</a:t>
            </a:r>
          </a:p>
        </p:txBody>
      </p:sp>
      <p:pic>
        <p:nvPicPr>
          <p:cNvPr id="4" name="Graphic 3">
            <a:extLst>
              <a:ext uri="{FF2B5EF4-FFF2-40B4-BE49-F238E27FC236}">
                <a16:creationId xmlns:a16="http://schemas.microsoft.com/office/drawing/2014/main" id="{B345647E-DAD9-4613-B563-63CF9B8275D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5777" y="2807560"/>
            <a:ext cx="1424844" cy="1424844"/>
          </a:xfrm>
          <a:prstGeom prst="rect">
            <a:avLst/>
          </a:prstGeom>
        </p:spPr>
      </p:pic>
    </p:spTree>
    <p:extLst>
      <p:ext uri="{BB962C8B-B14F-4D97-AF65-F5344CB8AC3E}">
        <p14:creationId xmlns:p14="http://schemas.microsoft.com/office/powerpoint/2010/main" val="230738053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docProps/app.xml><?xml version="1.0" encoding="utf-8"?>
<Properties xmlns="http://schemas.openxmlformats.org/officeDocument/2006/extended-properties" xmlns:vt="http://schemas.openxmlformats.org/officeDocument/2006/docPropsVTypes">
  <TotalTime>7191</TotalTime>
  <Words>2040</Words>
  <Application>Microsoft Office PowerPoint</Application>
  <PresentationFormat>Widescreen</PresentationFormat>
  <Paragraphs>197</Paragraphs>
  <Slides>26</Slides>
  <Notes>22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Arial</vt:lpstr>
      <vt:lpstr>Calibri</vt:lpstr>
      <vt:lpstr>Helvetica</vt:lpstr>
      <vt:lpstr>Open Sans</vt:lpstr>
      <vt:lpstr>Summer Font</vt:lpstr>
      <vt:lpstr>Wingdings</vt:lpstr>
      <vt:lpstr>Office Theme</vt:lpstr>
      <vt:lpstr>Microsoft Word Document</vt:lpstr>
      <vt:lpstr>Chapter 10</vt:lpstr>
      <vt:lpstr>Chapter Objectives</vt:lpstr>
      <vt:lpstr>Why Does Contract Law Matter?</vt:lpstr>
      <vt:lpstr>Overview of Contract Law</vt:lpstr>
      <vt:lpstr>Elements of a Contract</vt:lpstr>
      <vt:lpstr>Credible Behavioral Health, Inc. v. Johnson Polling Question</vt:lpstr>
      <vt:lpstr>Types of Contract</vt:lpstr>
      <vt:lpstr>Exhibit 10-1 Classification Based on Contract Formation</vt:lpstr>
      <vt:lpstr>Ethical Issue Discussion</vt:lpstr>
      <vt:lpstr>Boswell v. Panera Bread Co. Polling Question</vt:lpstr>
      <vt:lpstr>Contract Performance</vt:lpstr>
      <vt:lpstr>Knowledge Check 1</vt:lpstr>
      <vt:lpstr>Contract Enforceability</vt:lpstr>
      <vt:lpstr>Exhibit 10-2 Enforceable, Voidable, Unenforceable, and Void Contracts</vt:lpstr>
      <vt:lpstr>Quasi Contracts</vt:lpstr>
      <vt:lpstr>Business Law Analysis Group Breakout Discussion</vt:lpstr>
      <vt:lpstr>Interpretation of Contracts</vt:lpstr>
      <vt:lpstr>Knowledge Check 2</vt:lpstr>
      <vt:lpstr>Exhibit 10-3 Rules of Contract Interpretation</vt:lpstr>
      <vt:lpstr>Case 10.3 Wagner v. Columbia Pictures Industries, Inc. Polling Question</vt:lpstr>
      <vt:lpstr>Other Rules of Interpretation</vt:lpstr>
      <vt:lpstr>Knowledge Check Video: Quasi Contracts</vt:lpstr>
      <vt:lpstr>Knowledge Check Video Question</vt:lpstr>
      <vt:lpstr>Video Debrief: Quasi Contracts</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 </dc:title>
  <dc:creator>Gordner, Eliza</dc:creator>
  <cp:lastModifiedBy>LAVANYA K Kasirajan</cp:lastModifiedBy>
  <cp:revision>279</cp:revision>
  <dcterms:created xsi:type="dcterms:W3CDTF">2020-10-19T17:21:24Z</dcterms:created>
  <dcterms:modified xsi:type="dcterms:W3CDTF">2021-02-08T11:25:15Z</dcterms:modified>
</cp:coreProperties>
</file>