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366" r:id="rId5"/>
    <p:sldId id="367" r:id="rId6"/>
    <p:sldId id="370" r:id="rId7"/>
    <p:sldId id="396" r:id="rId8"/>
    <p:sldId id="369" r:id="rId9"/>
    <p:sldId id="397" r:id="rId10"/>
    <p:sldId id="398" r:id="rId11"/>
    <p:sldId id="377" r:id="rId12"/>
    <p:sldId id="378" r:id="rId13"/>
    <p:sldId id="379" r:id="rId14"/>
    <p:sldId id="380" r:id="rId15"/>
    <p:sldId id="399" r:id="rId16"/>
    <p:sldId id="400" r:id="rId17"/>
    <p:sldId id="381" r:id="rId18"/>
    <p:sldId id="383" r:id="rId19"/>
    <p:sldId id="382" r:id="rId20"/>
    <p:sldId id="401" r:id="rId21"/>
    <p:sldId id="385" r:id="rId22"/>
    <p:sldId id="402" r:id="rId23"/>
    <p:sldId id="384" r:id="rId24"/>
    <p:sldId id="403" r:id="rId25"/>
    <p:sldId id="404" r:id="rId26"/>
    <p:sldId id="390" r:id="rId27"/>
    <p:sldId id="406" r:id="rId28"/>
    <p:sldId id="407" r:id="rId2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Tracy Grenier" initials="TG" lastIdx="18" clrIdx="1">
    <p:extLst>
      <p:ext uri="{19B8F6BF-5375-455C-9EA6-DF929625EA0E}">
        <p15:presenceInfo xmlns:p15="http://schemas.microsoft.com/office/powerpoint/2012/main" userId="f7eaefd1e09ea501" providerId="Windows Live"/>
      </p:ext>
    </p:extLst>
  </p:cmAuthor>
  <p:cmAuthor id="3" name="Elliott, Lisa M" initials="ELM" lastIdx="14" clrIdx="2">
    <p:extLst>
      <p:ext uri="{19B8F6BF-5375-455C-9EA6-DF929625EA0E}">
        <p15:presenceInfo xmlns:p15="http://schemas.microsoft.com/office/powerpoint/2012/main" userId="S::lisa.elliott@cengage.com::413b9e2d-9147-4de4-9b2f-d795fab8cf83" providerId="AD"/>
      </p:ext>
    </p:extLst>
  </p:cmAuthor>
  <p:cmAuthor id="4" name="Harnage, Liz H" initials="HLH" lastIdx="2" clrIdx="3">
    <p:extLst>
      <p:ext uri="{19B8F6BF-5375-455C-9EA6-DF929625EA0E}">
        <p15:presenceInfo xmlns:p15="http://schemas.microsoft.com/office/powerpoint/2012/main" userId="S::liz.harnage@cengage.com::82fda239-d77f-480d-97dd-fb3d97fa632a" providerId="AD"/>
      </p:ext>
    </p:extLst>
  </p:cmAuthor>
  <p:cmAuthor id="5" name="Gordner, Eliza" initials="GE" lastIdx="2" clrIdx="4">
    <p:extLst>
      <p:ext uri="{19B8F6BF-5375-455C-9EA6-DF929625EA0E}">
        <p15:presenceInfo xmlns:p15="http://schemas.microsoft.com/office/powerpoint/2012/main" userId="S::egordner@herzing.edu::3fd3a2fd-52f0-4764-8113-c2c882313d33" providerId="AD"/>
      </p:ext>
    </p:extLst>
  </p:cmAuthor>
  <p:cmAuthor id="6" name="Chase, Julia" initials="CJ" lastIdx="17" clrIdx="5">
    <p:extLst>
      <p:ext uri="{19B8F6BF-5375-455C-9EA6-DF929625EA0E}">
        <p15:presenceInfo xmlns:p15="http://schemas.microsoft.com/office/powerpoint/2012/main" userId="S::Julia.Chase@cengage.com::878172ca-eabb-4163-91e7-f0604673e1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A78"/>
    <a:srgbClr val="0098D4"/>
    <a:srgbClr val="81D0ED"/>
    <a:srgbClr val="006298"/>
    <a:srgbClr val="FF6300"/>
    <a:srgbClr val="E9255F"/>
    <a:srgbClr val="00B8E7"/>
    <a:srgbClr val="F6B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86114" autoAdjust="0"/>
  </p:normalViewPr>
  <p:slideViewPr>
    <p:cSldViewPr snapToGrid="0" snapToObjects="1">
      <p:cViewPr varScale="1">
        <p:scale>
          <a:sx n="89" d="100"/>
          <a:sy n="89" d="100"/>
        </p:scale>
        <p:origin x="90" y="126"/>
      </p:cViewPr>
      <p:guideLst/>
    </p:cSldViewPr>
  </p:slideViewPr>
  <p:outlineViewPr>
    <p:cViewPr>
      <p:scale>
        <a:sx n="33" d="100"/>
        <a:sy n="33" d="100"/>
      </p:scale>
      <p:origin x="0" y="-8"/>
    </p:cViewPr>
  </p:outlineViewPr>
  <p:notesTextViewPr>
    <p:cViewPr>
      <p:scale>
        <a:sx n="1" d="1"/>
        <a:sy n="1" d="1"/>
      </p:scale>
      <p:origin x="0" y="0"/>
    </p:cViewPr>
  </p:notesTextViewPr>
  <p:notesViewPr>
    <p:cSldViewPr snapToGrid="0" snapToObjects="1">
      <p:cViewPr varScale="1">
        <p:scale>
          <a:sx n="85" d="100"/>
          <a:sy n="85" d="100"/>
        </p:scale>
        <p:origin x="2720"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8AA413-85C6-40F2-B867-268CAAA7E377}" type="datetimeFigureOut">
              <a:rPr lang="en-US" smtClean="0"/>
              <a:t>2/22/2021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67803E-66EE-42CE-8DFB-98553954E472}" type="slidenum">
              <a:rPr lang="en-US" smtClean="0"/>
              <a:t>‹#›</a:t>
            </a:fld>
            <a:endParaRPr lang="en-US" dirty="0"/>
          </a:p>
        </p:txBody>
      </p:sp>
    </p:spTree>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6680D68-05FF-7942-990A-B21BB8E6CE33}" type="datetimeFigureOut">
              <a:rPr lang="en-US"/>
              <a:pPr>
                <a:defRPr/>
              </a:pPr>
              <a:t>2/22/2021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91CAE60C-72A0-D14D-8733-C13212F694AD}" type="slidenum">
              <a:rPr lang="en-US"/>
              <a:pPr>
                <a:defRPr/>
              </a:pPr>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a:t>
            </a:fld>
            <a:endParaRPr lang="en-US" dirty="0"/>
          </a:p>
        </p:txBody>
      </p:sp>
    </p:spTree>
    <p:extLst>
      <p:ext uri="{BB962C8B-B14F-4D97-AF65-F5344CB8AC3E}">
        <p14:creationId xmlns:p14="http://schemas.microsoft.com/office/powerpoint/2010/main" val="265569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Have students to read and review the Business Law Analysis feature, and respond to the question on the slide. Students should create a couple of scenarios similar to the one provided, and analyze the pros and cons of doing business with unlicensed parties.   </a:t>
            </a:r>
          </a:p>
          <a:p>
            <a:r>
              <a:rPr lang="en-US" sz="1200" b="0" kern="1200" dirty="0">
                <a:solidFill>
                  <a:schemeClr val="tx1"/>
                </a:solidFill>
                <a:effectLst/>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Answer: </a:t>
            </a:r>
            <a:r>
              <a:rPr lang="en-US" dirty="0"/>
              <a:t>Responses may vary.</a:t>
            </a:r>
          </a:p>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11</a:t>
            </a:fld>
            <a:endParaRPr lang="en-US" dirty="0"/>
          </a:p>
        </p:txBody>
      </p:sp>
    </p:spTree>
    <p:extLst>
      <p:ext uri="{BB962C8B-B14F-4D97-AF65-F5344CB8AC3E}">
        <p14:creationId xmlns:p14="http://schemas.microsoft.com/office/powerpoint/2010/main" val="2840776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Case Example 13.5 </a:t>
            </a:r>
            <a:r>
              <a:rPr lang="en-US" sz="1200" kern="1200" dirty="0">
                <a:solidFill>
                  <a:schemeClr val="tx1"/>
                </a:solidFill>
                <a:effectLst/>
                <a:latin typeface="+mn-lt"/>
                <a:ea typeface="+mn-ea"/>
                <a:cs typeface="+mn-cs"/>
              </a:rPr>
              <a:t>Dana Clement was an administrator with </a:t>
            </a:r>
            <a:r>
              <a:rPr lang="en-US" sz="1200" kern="1200" dirty="0" err="1">
                <a:solidFill>
                  <a:schemeClr val="tx1"/>
                </a:solidFill>
                <a:effectLst/>
                <a:latin typeface="+mn-lt"/>
                <a:ea typeface="+mn-ea"/>
                <a:cs typeface="+mn-cs"/>
              </a:rPr>
              <a:t>Compassus</a:t>
            </a:r>
            <a:r>
              <a:rPr lang="en-US" sz="1200" kern="1200" dirty="0">
                <a:solidFill>
                  <a:schemeClr val="tx1"/>
                </a:solidFill>
                <a:effectLst/>
                <a:latin typeface="+mn-lt"/>
                <a:ea typeface="+mn-ea"/>
                <a:cs typeface="+mn-cs"/>
              </a:rPr>
              <a:t>, a hospice care provider in Houston. She left, taking a number of colleagues with her, to form a new branch of Crossroads Hospice in the same city. </a:t>
            </a:r>
            <a:r>
              <a:rPr lang="en-US" sz="1200" kern="1200" dirty="0" err="1">
                <a:solidFill>
                  <a:schemeClr val="tx1"/>
                </a:solidFill>
                <a:effectLst/>
                <a:latin typeface="+mn-lt"/>
                <a:ea typeface="+mn-ea"/>
                <a:cs typeface="+mn-cs"/>
              </a:rPr>
              <a:t>Compassus</a:t>
            </a:r>
            <a:r>
              <a:rPr lang="en-US" sz="1200" kern="1200" dirty="0">
                <a:solidFill>
                  <a:schemeClr val="tx1"/>
                </a:solidFill>
                <a:effectLst/>
                <a:latin typeface="+mn-lt"/>
                <a:ea typeface="+mn-ea"/>
                <a:cs typeface="+mn-cs"/>
              </a:rPr>
              <a:t> brought a number of claims, including conspiracy, against Crossroads, relying primarily on a covenant in </a:t>
            </a:r>
            <a:r>
              <a:rPr lang="en-US" sz="1200" kern="1200" dirty="0" err="1">
                <a:solidFill>
                  <a:schemeClr val="tx1"/>
                </a:solidFill>
                <a:effectLst/>
                <a:latin typeface="+mn-lt"/>
                <a:ea typeface="+mn-ea"/>
                <a:cs typeface="+mn-cs"/>
              </a:rPr>
              <a:t>Compassus’s</a:t>
            </a:r>
            <a:r>
              <a:rPr lang="en-US" sz="1200" kern="1200" dirty="0">
                <a:solidFill>
                  <a:schemeClr val="tx1"/>
                </a:solidFill>
                <a:effectLst/>
                <a:latin typeface="+mn-lt"/>
                <a:ea typeface="+mn-ea"/>
                <a:cs typeface="+mn-cs"/>
              </a:rPr>
              <a:t> contract with Clement that forbade her from soliciting </a:t>
            </a:r>
            <a:r>
              <a:rPr lang="en-US" sz="1200" kern="1200" dirty="0" err="1">
                <a:solidFill>
                  <a:schemeClr val="tx1"/>
                </a:solidFill>
                <a:effectLst/>
                <a:latin typeface="+mn-lt"/>
                <a:ea typeface="+mn-ea"/>
                <a:cs typeface="+mn-cs"/>
              </a:rPr>
              <a:t>Compassus</a:t>
            </a:r>
            <a:r>
              <a:rPr lang="en-US" sz="1200" kern="1200" dirty="0">
                <a:solidFill>
                  <a:schemeClr val="tx1"/>
                </a:solidFill>
                <a:effectLst/>
                <a:latin typeface="+mn-lt"/>
                <a:ea typeface="+mn-ea"/>
                <a:cs typeface="+mn-cs"/>
              </a:rPr>
              <a:t> workers for employment elsewhere. A Texas appellate court dismissed the lawsuit, ruling that Crossroads could not be held responsible for </a:t>
            </a:r>
            <a:r>
              <a:rPr lang="en-US" sz="1200" kern="1200" dirty="0" err="1">
                <a:solidFill>
                  <a:schemeClr val="tx1"/>
                </a:solidFill>
                <a:effectLst/>
                <a:latin typeface="+mn-lt"/>
                <a:ea typeface="+mn-ea"/>
                <a:cs typeface="+mn-cs"/>
              </a:rPr>
              <a:t>Clement’s</a:t>
            </a:r>
            <a:r>
              <a:rPr lang="en-US" sz="1200" kern="1200" dirty="0">
                <a:solidFill>
                  <a:schemeClr val="tx1"/>
                </a:solidFill>
                <a:effectLst/>
                <a:latin typeface="+mn-lt"/>
                <a:ea typeface="+mn-ea"/>
                <a:cs typeface="+mn-cs"/>
              </a:rPr>
              <a:t> actions. In large part, the court based its decision on the fact that Crossroads was unaware of the </a:t>
            </a:r>
            <a:r>
              <a:rPr lang="en-US" sz="1200" kern="1200" dirty="0" err="1">
                <a:solidFill>
                  <a:schemeClr val="tx1"/>
                </a:solidFill>
                <a:effectLst/>
                <a:latin typeface="+mn-lt"/>
                <a:ea typeface="+mn-ea"/>
                <a:cs typeface="+mn-cs"/>
              </a:rPr>
              <a:t>nonsolicitation</a:t>
            </a:r>
            <a:r>
              <a:rPr lang="en-US" sz="1200" kern="1200" dirty="0">
                <a:solidFill>
                  <a:schemeClr val="tx1"/>
                </a:solidFill>
                <a:effectLst/>
                <a:latin typeface="+mn-lt"/>
                <a:ea typeface="+mn-ea"/>
                <a:cs typeface="+mn-cs"/>
              </a:rPr>
              <a:t> covenant, when it hired Clement and the other former </a:t>
            </a:r>
            <a:r>
              <a:rPr lang="en-US" sz="1200" kern="1200" dirty="0" err="1">
                <a:solidFill>
                  <a:schemeClr val="tx1"/>
                </a:solidFill>
                <a:effectLst/>
                <a:latin typeface="+mn-lt"/>
                <a:ea typeface="+mn-ea"/>
                <a:cs typeface="+mn-cs"/>
              </a:rPr>
              <a:t>Compassus</a:t>
            </a:r>
            <a:r>
              <a:rPr lang="en-US" sz="1200" kern="1200" dirty="0">
                <a:solidFill>
                  <a:schemeClr val="tx1"/>
                </a:solidFill>
                <a:effectLst/>
                <a:latin typeface="+mn-lt"/>
                <a:ea typeface="+mn-ea"/>
                <a:cs typeface="+mn-cs"/>
              </a:rPr>
              <a:t> employees.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12</a:t>
            </a:fld>
            <a:endParaRPr lang="en-US" dirty="0"/>
          </a:p>
        </p:txBody>
      </p:sp>
    </p:spTree>
    <p:extLst>
      <p:ext uri="{BB962C8B-B14F-4D97-AF65-F5344CB8AC3E}">
        <p14:creationId xmlns:p14="http://schemas.microsoft.com/office/powerpoint/2010/main" val="1000709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Ask students to read and review the Ethical feature, and respond to the discussion questions on the slide. Students should provide reasoning for each response, and apply relevant concepts of contract law and any ethical issues that may come about.  </a:t>
            </a:r>
          </a:p>
          <a:p>
            <a:r>
              <a:rPr lang="en-US" sz="1200" kern="1200" dirty="0">
                <a:solidFill>
                  <a:schemeClr val="tx1"/>
                </a:solidFill>
                <a:effectLst/>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Answer: </a:t>
            </a:r>
            <a:r>
              <a:rPr lang="en-US" dirty="0"/>
              <a:t>Responses may vary.</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13</a:t>
            </a:fld>
            <a:endParaRPr lang="en-US" dirty="0"/>
          </a:p>
        </p:txBody>
      </p:sp>
    </p:spTree>
    <p:extLst>
      <p:ext uri="{BB962C8B-B14F-4D97-AF65-F5344CB8AC3E}">
        <p14:creationId xmlns:p14="http://schemas.microsoft.com/office/powerpoint/2010/main" val="499967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14</a:t>
            </a:fld>
            <a:endParaRPr lang="en-US" dirty="0"/>
          </a:p>
        </p:txBody>
      </p:sp>
    </p:spTree>
    <p:extLst>
      <p:ext uri="{BB962C8B-B14F-4D97-AF65-F5344CB8AC3E}">
        <p14:creationId xmlns:p14="http://schemas.microsoft.com/office/powerpoint/2010/main" val="467523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students review Case 13.2 Kennedy v. Shave Barber Co., and discuss whether Kennedy breached the noncompete covenant when she opened her own salon two miles down the street. What was the court’s decision and remedy?  </a:t>
            </a:r>
          </a:p>
          <a:p>
            <a:r>
              <a:rPr lang="en-US" sz="1200" kern="1200" dirty="0">
                <a:solidFill>
                  <a:schemeClr val="tx1"/>
                </a:solidFill>
                <a:effectLst/>
                <a:latin typeface="+mn-lt"/>
                <a:ea typeface="+mn-ea"/>
                <a:cs typeface="+mn-cs"/>
              </a:rPr>
              <a:t> </a:t>
            </a:r>
          </a:p>
          <a:p>
            <a:endParaRPr lang="en-US" dirty="0"/>
          </a:p>
          <a:p>
            <a:r>
              <a:rPr lang="en-US" b="1" dirty="0"/>
              <a:t>Answer: </a:t>
            </a:r>
            <a:r>
              <a:rPr lang="en-US" dirty="0"/>
              <a:t>Responses may vary.</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15</a:t>
            </a:fld>
            <a:endParaRPr lang="en-US" dirty="0"/>
          </a:p>
        </p:txBody>
      </p:sp>
    </p:spTree>
    <p:extLst>
      <p:ext uri="{BB962C8B-B14F-4D97-AF65-F5344CB8AC3E}">
        <p14:creationId xmlns:p14="http://schemas.microsoft.com/office/powerpoint/2010/main" val="3386666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Case Example 13.6</a:t>
            </a:r>
            <a:r>
              <a:rPr lang="en-US" sz="1200" b="1" kern="1200" baseline="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Lianna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Saribekyan</a:t>
            </a:r>
            <a:r>
              <a:rPr lang="en-US" sz="1200" kern="1200" dirty="0">
                <a:solidFill>
                  <a:schemeClr val="tx1"/>
                </a:solidFill>
                <a:effectLst/>
                <a:latin typeface="+mn-lt"/>
                <a:ea typeface="+mn-ea"/>
                <a:cs typeface="+mn-cs"/>
              </a:rPr>
              <a:t> placed diamonds, gold, and other collectibles in a safety deposit box at the Bank of America’s (BANA’s) Universal City, California, branch. A few months later, this branch was slated for closure. Without informing </a:t>
            </a:r>
            <a:r>
              <a:rPr lang="en-US" sz="1200" kern="1200" dirty="0" err="1">
                <a:solidFill>
                  <a:schemeClr val="tx1"/>
                </a:solidFill>
                <a:effectLst/>
                <a:latin typeface="+mn-lt"/>
                <a:ea typeface="+mn-ea"/>
                <a:cs typeface="+mn-cs"/>
              </a:rPr>
              <a:t>Saribekyan</a:t>
            </a:r>
            <a:r>
              <a:rPr lang="en-US" sz="1200" kern="1200" dirty="0">
                <a:solidFill>
                  <a:schemeClr val="tx1"/>
                </a:solidFill>
                <a:effectLst/>
                <a:latin typeface="+mn-lt"/>
                <a:ea typeface="+mn-ea"/>
                <a:cs typeface="+mn-cs"/>
              </a:rPr>
              <a:t>, bank employees drilled open her deposit box and placed its contents, unsecured, in storage for several days. Millions of dollars’ worth of the items went missing, including four bags of diamonds inventoried by BANA as “beads,” and a container full of gold that had been replaced with pennies. The trial court found BANA liable, but limited its payout to $2,460 because the bank’s Safety Deposit Rules and Regulations capped damages for negligence at ten times the safety deposit box’s annual rent. A California appellate court reversed, identifying a contract of adhesion. To support this conclusion, the court noted that the limitation of liability provision was “buried” in the small print of a five-page supplement to the original agreement, an addendum that </a:t>
            </a:r>
            <a:r>
              <a:rPr lang="en-US" sz="1200" kern="1200" dirty="0" err="1">
                <a:solidFill>
                  <a:schemeClr val="tx1"/>
                </a:solidFill>
                <a:effectLst/>
                <a:latin typeface="+mn-lt"/>
                <a:ea typeface="+mn-ea"/>
                <a:cs typeface="+mn-cs"/>
              </a:rPr>
              <a:t>Saribekyan</a:t>
            </a:r>
            <a:r>
              <a:rPr lang="en-US" sz="1200" kern="1200" dirty="0">
                <a:solidFill>
                  <a:schemeClr val="tx1"/>
                </a:solidFill>
                <a:effectLst/>
                <a:latin typeface="+mn-lt"/>
                <a:ea typeface="+mn-ea"/>
                <a:cs typeface="+mn-cs"/>
              </a:rPr>
              <a:t> was never shown. Furthermore, the court found BANA’s negligence so grievous that to limit damages in such a way would “shock the conscience.”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16</a:t>
            </a:fld>
            <a:endParaRPr lang="en-US" dirty="0"/>
          </a:p>
        </p:txBody>
      </p:sp>
    </p:spTree>
    <p:extLst>
      <p:ext uri="{BB962C8B-B14F-4D97-AF65-F5344CB8AC3E}">
        <p14:creationId xmlns:p14="http://schemas.microsoft.com/office/powerpoint/2010/main" val="4211486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17</a:t>
            </a:fld>
            <a:endParaRPr lang="en-US" dirty="0"/>
          </a:p>
        </p:txBody>
      </p:sp>
    </p:spTree>
    <p:extLst>
      <p:ext uri="{BB962C8B-B14F-4D97-AF65-F5344CB8AC3E}">
        <p14:creationId xmlns:p14="http://schemas.microsoft.com/office/powerpoint/2010/main" val="1565496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students to read and review the Managerial Strategy feature, and respond to the discussion questions on the slide. Students should provide reasoning for each question, and apply the concepts of minors and unconscionability regarding contract law.  </a:t>
            </a:r>
          </a:p>
          <a:p>
            <a:r>
              <a:rPr lang="en-US" sz="1200" kern="1200" dirty="0">
                <a:solidFill>
                  <a:schemeClr val="tx1"/>
                </a:solidFill>
                <a:effectLst/>
                <a:latin typeface="+mn-lt"/>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Answer: </a:t>
            </a:r>
            <a:r>
              <a:rPr lang="en-US" dirty="0"/>
              <a:t>Responses may vary.</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18</a:t>
            </a:fld>
            <a:endParaRPr lang="en-US" dirty="0"/>
          </a:p>
        </p:txBody>
      </p:sp>
    </p:spTree>
    <p:extLst>
      <p:ext uri="{BB962C8B-B14F-4D97-AF65-F5344CB8AC3E}">
        <p14:creationId xmlns:p14="http://schemas.microsoft.com/office/powerpoint/2010/main" val="3230139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students review Case 13.3 Holmes v. Multimedia KSDK, Inc., and discuss the clarity of the exculpatory clause on the form that Holmes signed. What was the court’s decision and remedy?  </a:t>
            </a:r>
          </a:p>
          <a:p>
            <a:r>
              <a:rPr lang="en-US" sz="1200" kern="1200" dirty="0">
                <a:solidFill>
                  <a:schemeClr val="tx1"/>
                </a:solidFill>
                <a:effectLst/>
                <a:latin typeface="+mn-lt"/>
                <a:ea typeface="+mn-ea"/>
                <a:cs typeface="+mn-cs"/>
              </a:rPr>
              <a:t> </a:t>
            </a:r>
          </a:p>
          <a:p>
            <a:r>
              <a:rPr lang="en-US" b="1" dirty="0"/>
              <a:t>Answer: </a:t>
            </a:r>
            <a:r>
              <a:rPr lang="en-US" dirty="0"/>
              <a:t>Responses may vary.</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19</a:t>
            </a:fld>
            <a:endParaRPr lang="en-US" dirty="0"/>
          </a:p>
        </p:txBody>
      </p:sp>
    </p:spTree>
    <p:extLst>
      <p:ext uri="{BB962C8B-B14F-4D97-AF65-F5344CB8AC3E}">
        <p14:creationId xmlns:p14="http://schemas.microsoft.com/office/powerpoint/2010/main" val="2157328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Answer: </a:t>
            </a:r>
            <a:r>
              <a:rPr lang="en-US" b="0" dirty="0"/>
              <a:t>C</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21</a:t>
            </a:fld>
            <a:endParaRPr lang="en-US" dirty="0"/>
          </a:p>
        </p:txBody>
      </p:sp>
    </p:spTree>
    <p:extLst>
      <p:ext uri="{BB962C8B-B14F-4D97-AF65-F5344CB8AC3E}">
        <p14:creationId xmlns:p14="http://schemas.microsoft.com/office/powerpoint/2010/main" val="2949250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students review the concept of contractual capacity, and answer the question on the slide. If Jane’s parents decide to grant Jane her wish to be free from their control, what would be the legal protocol for this to happen?</a:t>
            </a:r>
          </a:p>
          <a:p>
            <a:r>
              <a:rPr lang="en-US" sz="1200" kern="1200" dirty="0">
                <a:solidFill>
                  <a:schemeClr val="tx1"/>
                </a:solidFill>
                <a:effectLst/>
                <a:latin typeface="+mn-lt"/>
                <a:ea typeface="+mn-ea"/>
                <a:cs typeface="+mn-cs"/>
              </a:rPr>
              <a:t> </a:t>
            </a:r>
          </a:p>
          <a:p>
            <a:r>
              <a:rPr lang="en-US" b="1" dirty="0"/>
              <a:t>Answer:  </a:t>
            </a:r>
            <a:r>
              <a:rPr lang="en-US" b="0" dirty="0"/>
              <a:t>Responses will vary.</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3</a:t>
            </a:fld>
            <a:endParaRPr lang="en-US" dirty="0"/>
          </a:p>
        </p:txBody>
      </p:sp>
    </p:spTree>
    <p:extLst>
      <p:ext uri="{BB962C8B-B14F-4D97-AF65-F5344CB8AC3E}">
        <p14:creationId xmlns:p14="http://schemas.microsoft.com/office/powerpoint/2010/main" val="1192321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Example 13.8 </a:t>
            </a:r>
            <a:r>
              <a:rPr lang="en-US" sz="1200" kern="1200" dirty="0">
                <a:solidFill>
                  <a:schemeClr val="tx1"/>
                </a:solidFill>
                <a:effectLst/>
                <a:latin typeface="+mn-lt"/>
                <a:ea typeface="+mn-ea"/>
                <a:cs typeface="+mn-cs"/>
              </a:rPr>
              <a:t>Marta and Andy decide to wager (illegally) on the outcome of a boxing match. Each deposits $1,000 with a stakeholder, who agrees to pay the winner of the bet. At this point, each party has performed part of the agreement. Before payment occurs, either party is entitled to withdraw from the agreement by giving notice to the stakeholder.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Example 13.9 </a:t>
            </a:r>
            <a:r>
              <a:rPr lang="en-US" sz="1200" kern="1200" dirty="0">
                <a:solidFill>
                  <a:schemeClr val="tx1"/>
                </a:solidFill>
                <a:effectLst/>
                <a:latin typeface="+mn-lt"/>
                <a:ea typeface="+mn-ea"/>
                <a:cs typeface="+mn-cs"/>
              </a:rPr>
              <a:t>Cole signs an employment contract that is valid, but includes an overly broad and thus illegal covenant not to compete. In that situation, a court might find the employment contract enforceable, but they will reform the unreasonably broad covenant by converting its terms into reasonable ones. Alternatively, the court could declare the covenant illegal (and thus void), and enforce the remaining employment terms.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22</a:t>
            </a:fld>
            <a:endParaRPr lang="en-US" dirty="0"/>
          </a:p>
        </p:txBody>
      </p:sp>
    </p:spTree>
    <p:extLst>
      <p:ext uri="{BB962C8B-B14F-4D97-AF65-F5344CB8AC3E}">
        <p14:creationId xmlns:p14="http://schemas.microsoft.com/office/powerpoint/2010/main" val="1484994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Answer:</a:t>
            </a:r>
            <a:r>
              <a:rPr lang="en-US" b="0" dirty="0"/>
              <a:t> True</a:t>
            </a:r>
          </a:p>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23</a:t>
            </a:fld>
            <a:endParaRPr lang="en-US" dirty="0"/>
          </a:p>
        </p:txBody>
      </p:sp>
    </p:spTree>
    <p:extLst>
      <p:ext uri="{BB962C8B-B14F-4D97-AF65-F5344CB8AC3E}">
        <p14:creationId xmlns:p14="http://schemas.microsoft.com/office/powerpoint/2010/main" val="1907795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4</a:t>
            </a:fld>
            <a:endParaRPr lang="en-US" dirty="0"/>
          </a:p>
        </p:txBody>
      </p:sp>
    </p:spTree>
    <p:extLst>
      <p:ext uri="{BB962C8B-B14F-4D97-AF65-F5344CB8AC3E}">
        <p14:creationId xmlns:p14="http://schemas.microsoft.com/office/powerpoint/2010/main" val="2761603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students review Case 13.1 PAK Foods Houston, LLC v. Garcia and discuss S.L.’s disaffirmance. What motivated her decision? What was the court’s decision and remedy?  </a:t>
            </a:r>
          </a:p>
          <a:p>
            <a:r>
              <a:rPr lang="en-US" sz="1200" kern="1200" dirty="0">
                <a:solidFill>
                  <a:schemeClr val="tx1"/>
                </a:solidFill>
                <a:effectLst/>
                <a:latin typeface="+mn-lt"/>
                <a:ea typeface="+mn-ea"/>
                <a:cs typeface="+mn-cs"/>
              </a:rPr>
              <a:t> </a:t>
            </a:r>
          </a:p>
          <a:p>
            <a:r>
              <a:rPr lang="en-US" b="1" dirty="0"/>
              <a:t>Answer: </a:t>
            </a:r>
            <a:r>
              <a:rPr lang="en-US" dirty="0"/>
              <a:t>Responses may vary.</a:t>
            </a:r>
          </a:p>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5</a:t>
            </a:fld>
            <a:endParaRPr lang="en-US" dirty="0"/>
          </a:p>
        </p:txBody>
      </p:sp>
    </p:spTree>
    <p:extLst>
      <p:ext uri="{BB962C8B-B14F-4D97-AF65-F5344CB8AC3E}">
        <p14:creationId xmlns:p14="http://schemas.microsoft.com/office/powerpoint/2010/main" val="2847362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6</a:t>
            </a:fld>
            <a:endParaRPr lang="en-US" dirty="0"/>
          </a:p>
        </p:txBody>
      </p:sp>
    </p:spTree>
    <p:extLst>
      <p:ext uri="{BB962C8B-B14F-4D97-AF65-F5344CB8AC3E}">
        <p14:creationId xmlns:p14="http://schemas.microsoft.com/office/powerpoint/2010/main" val="2978312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7</a:t>
            </a:fld>
            <a:endParaRPr lang="en-US" dirty="0"/>
          </a:p>
        </p:txBody>
      </p:sp>
    </p:spTree>
    <p:extLst>
      <p:ext uri="{BB962C8B-B14F-4D97-AF65-F5344CB8AC3E}">
        <p14:creationId xmlns:p14="http://schemas.microsoft.com/office/powerpoint/2010/main" val="2851643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Case Example 13.3 </a:t>
            </a:r>
            <a:r>
              <a:rPr lang="en-US" sz="1200" kern="1200" dirty="0">
                <a:solidFill>
                  <a:schemeClr val="tx1"/>
                </a:solidFill>
                <a:effectLst/>
                <a:latin typeface="+mn-lt"/>
                <a:ea typeface="+mn-ea"/>
                <a:cs typeface="+mn-cs"/>
              </a:rPr>
              <a:t>Annabelle </a:t>
            </a:r>
            <a:r>
              <a:rPr lang="en-US" sz="1200" kern="1200" dirty="0" err="1">
                <a:solidFill>
                  <a:schemeClr val="tx1"/>
                </a:solidFill>
                <a:effectLst/>
                <a:latin typeface="+mn-lt"/>
                <a:ea typeface="+mn-ea"/>
                <a:cs typeface="+mn-cs"/>
              </a:rPr>
              <a:t>Duffie</a:t>
            </a:r>
            <a:r>
              <a:rPr lang="en-US" sz="1200" kern="1200" dirty="0">
                <a:solidFill>
                  <a:schemeClr val="tx1"/>
                </a:solidFill>
                <a:effectLst/>
                <a:latin typeface="+mn-lt"/>
                <a:ea typeface="+mn-ea"/>
                <a:cs typeface="+mn-cs"/>
              </a:rPr>
              <a:t> was mildly mentally retarded, and at age seventy, had the beginning of dementia. For her entire life, she had lived with her brother, Jerome. When Jerome died, he left Annabelle his property, including 180 acres of timberland near Hope, Arkansas, which was valued at more than $400,000. Less than three months later, Annabelle signed a deed granting her interest in the tract to Charles and Joanne Black. The Blacks agreed to pay Annabelle $150,000 in monthly payments of $1,000. Later, Annabelle’s nephew, Jack, was appointed to be her legal guardian. On her behalf, Jack filed a lawsuit in an Arkansas state court against the Blacks, seeking to void the land deal because of Annabelle’s lack of mental competence. The court ordered the Blacks to return the property to Annabelle. They appealed. A state intermediate appellate court affirmed. The evidence showed that Annabelle had been incompetent her entire life. She lacked the cognitive ability to make the complex financial decisions involved in selling property. Therefore, the contract was voidable.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8</a:t>
            </a:fld>
            <a:endParaRPr lang="en-US" dirty="0"/>
          </a:p>
        </p:txBody>
      </p:sp>
    </p:spTree>
    <p:extLst>
      <p:ext uri="{BB962C8B-B14F-4D97-AF65-F5344CB8AC3E}">
        <p14:creationId xmlns:p14="http://schemas.microsoft.com/office/powerpoint/2010/main" val="2387677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a:t> Answer: </a:t>
            </a:r>
            <a:r>
              <a:rPr lang="en-US" dirty="0"/>
              <a:t>False. </a:t>
            </a:r>
            <a:r>
              <a:rPr lang="en-US" dirty="0">
                <a:latin typeface="Arial" panose="020B0604020202020204" pitchFamily="34" charset="0"/>
                <a:cs typeface="Arial" panose="020B0604020202020204" pitchFamily="34" charset="0"/>
              </a:rPr>
              <a:t>Courts </a:t>
            </a:r>
            <a:r>
              <a:rPr lang="en-US" i="1" dirty="0">
                <a:latin typeface="Arial" panose="020B0604020202020204" pitchFamily="34" charset="0"/>
                <a:cs typeface="Arial" panose="020B0604020202020204" pitchFamily="34" charset="0"/>
              </a:rPr>
              <a:t>rarely</a:t>
            </a:r>
            <a:r>
              <a:rPr lang="en-US" dirty="0">
                <a:latin typeface="Arial" panose="020B0604020202020204" pitchFamily="34" charset="0"/>
                <a:cs typeface="Arial" panose="020B0604020202020204" pitchFamily="34" charset="0"/>
              </a:rPr>
              <a:t> permit avoiding contracts due to intoxication.</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9</a:t>
            </a:fld>
            <a:endParaRPr lang="en-US" dirty="0"/>
          </a:p>
        </p:txBody>
      </p:sp>
    </p:spTree>
    <p:extLst>
      <p:ext uri="{BB962C8B-B14F-4D97-AF65-F5344CB8AC3E}">
        <p14:creationId xmlns:p14="http://schemas.microsoft.com/office/powerpoint/2010/main" val="912782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Example 13.4: </a:t>
            </a:r>
            <a:r>
              <a:rPr lang="en-US" sz="1200" kern="1200" dirty="0">
                <a:solidFill>
                  <a:schemeClr val="tx1"/>
                </a:solidFill>
                <a:effectLst/>
                <a:latin typeface="+mn-lt"/>
                <a:ea typeface="+mn-ea"/>
                <a:cs typeface="+mn-cs"/>
              </a:rPr>
              <a:t>Spencer buys an iPhone that he later discovers is counterfeit. Since the device is inauthentic, he could claim that there was no valid contract, due to inadequate consideration and fraud.</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5"/>
          </p:nvPr>
        </p:nvSpPr>
        <p:spPr/>
        <p:txBody>
          <a:bodyPr/>
          <a:lstStyle/>
          <a:p>
            <a:pPr>
              <a:defRPr/>
            </a:pPr>
            <a:fld id="{91CAE60C-72A0-D14D-8733-C13212F694AD}" type="slidenum">
              <a:rPr lang="en-US" smtClean="0"/>
              <a:pPr>
                <a:defRPr/>
              </a:pPr>
              <a:t>10</a:t>
            </a:fld>
            <a:endParaRPr lang="en-US" dirty="0"/>
          </a:p>
        </p:txBody>
      </p:sp>
    </p:spTree>
    <p:extLst>
      <p:ext uri="{BB962C8B-B14F-4D97-AF65-F5344CB8AC3E}">
        <p14:creationId xmlns:p14="http://schemas.microsoft.com/office/powerpoint/2010/main" val="884332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192" y="16"/>
            <a:ext cx="12191807" cy="6865874"/>
          </a:xfrm>
          <a:prstGeom prst="rect">
            <a:avLst/>
          </a:prstGeom>
        </p:spPr>
      </p:pic>
      <p:sp>
        <p:nvSpPr>
          <p:cNvPr id="2" name="Title 1"/>
          <p:cNvSpPr>
            <a:spLocks noGrp="1"/>
          </p:cNvSpPr>
          <p:nvPr>
            <p:ph type="title"/>
          </p:nvPr>
        </p:nvSpPr>
        <p:spPr>
          <a:xfrm>
            <a:off x="838200" y="2291187"/>
            <a:ext cx="10515600" cy="684026"/>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sz="quarter" idx="10" hasCustomPrompt="1"/>
          </p:nvPr>
        </p:nvSpPr>
        <p:spPr>
          <a:xfrm>
            <a:off x="4867275" y="3619985"/>
            <a:ext cx="2457450" cy="597477"/>
          </a:xfrm>
        </p:spPr>
        <p:txBody>
          <a:bodyPr>
            <a:normAutofit/>
          </a:bodyPr>
          <a:lstStyle>
            <a:lvl1pPr marL="0" indent="0" algn="ctr">
              <a:buNone/>
              <a:defRPr sz="2000" b="0" i="0">
                <a:solidFill>
                  <a:schemeClr val="bg1"/>
                </a:solidFill>
                <a:latin typeface="Arial" charset="0"/>
                <a:ea typeface="Arial" charset="0"/>
                <a:cs typeface="Arial" charset="0"/>
              </a:defRPr>
            </a:lvl1pPr>
          </a:lstStyle>
          <a:p>
            <a:pPr lvl="0"/>
            <a:r>
              <a:rPr lang="en-US" dirty="0"/>
              <a:t>Click to edit date</a:t>
            </a:r>
          </a:p>
        </p:txBody>
      </p:sp>
      <p:pic>
        <p:nvPicPr>
          <p:cNvPr id="9"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Miller, Business Law Today Standard Edition Text &amp; Summarized Cases, 13</a:t>
            </a:r>
            <a:r>
              <a:rPr lang="en-US" baseline="30000" dirty="0"/>
              <a:t>th</a:t>
            </a:r>
            <a:r>
              <a:rPr lang="en-US" dirty="0"/>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73265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Unit 1</a:t>
            </a:r>
          </a:p>
        </p:txBody>
      </p:sp>
      <p:sp>
        <p:nvSpPr>
          <p:cNvPr id="2" name="Title 1"/>
          <p:cNvSpPr>
            <a:spLocks noGrp="1"/>
          </p:cNvSpPr>
          <p:nvPr>
            <p:ph type="title"/>
          </p:nvPr>
        </p:nvSpPr>
        <p:spPr>
          <a:xfrm>
            <a:off x="838200" y="3096122"/>
            <a:ext cx="10515600" cy="672105"/>
          </a:xfrm>
        </p:spPr>
        <p:txBody>
          <a:bodyPr/>
          <a:lstStyle>
            <a:lvl1pPr>
              <a:defRPr>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Miller, Business Law Today Standard Edition Text &amp; Summarized Cases, 13</a:t>
            </a:r>
            <a:r>
              <a:rPr lang="en-US" baseline="30000" dirty="0"/>
              <a:t>th</a:t>
            </a:r>
            <a:r>
              <a:rPr lang="en-US" dirty="0"/>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83817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Chapter 1</a:t>
            </a:r>
          </a:p>
        </p:txBody>
      </p:sp>
      <p:sp>
        <p:nvSpPr>
          <p:cNvPr id="5" name="Title 4"/>
          <p:cNvSpPr>
            <a:spLocks noGrp="1"/>
          </p:cNvSpPr>
          <p:nvPr>
            <p:ph type="title"/>
          </p:nvPr>
        </p:nvSpPr>
        <p:spPr>
          <a:xfrm>
            <a:off x="3996910" y="4035474"/>
            <a:ext cx="6402684" cy="672105"/>
          </a:xfrm>
        </p:spPr>
        <p:txBody>
          <a:bodyPr/>
          <a:lstStyle>
            <a:lvl1pPr algn="l">
              <a:defRPr>
                <a:solidFill>
                  <a:schemeClr val="bg1"/>
                </a:solidFill>
              </a:defRPr>
            </a:lvl1pPr>
          </a:lstStyle>
          <a:p>
            <a:r>
              <a:rPr lang="en-US"/>
              <a:t>Click to edit Master title style</a:t>
            </a:r>
            <a:endParaRPr lang="en-US" dirty="0"/>
          </a:p>
        </p:txBody>
      </p:sp>
      <p:sp>
        <p:nvSpPr>
          <p:cNvPr id="9" name="Picture Placeholder 8"/>
          <p:cNvSpPr>
            <a:spLocks noGrp="1"/>
          </p:cNvSpPr>
          <p:nvPr>
            <p:ph type="pic" sz="quarter" idx="12"/>
          </p:nvPr>
        </p:nvSpPr>
        <p:spPr>
          <a:xfrm>
            <a:off x="246063" y="314482"/>
            <a:ext cx="3343275" cy="4318000"/>
          </a:xfrm>
        </p:spPr>
        <p:txBody>
          <a:bodyPr/>
          <a:lstStyle/>
          <a:p>
            <a:r>
              <a:rPr lang="en-US" dirty="0"/>
              <a:t>Click icon to add picture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4"/>
          <p:cNvSpPr>
            <a:spLocks noGrp="1"/>
          </p:cNvSpPr>
          <p:nvPr>
            <p:ph type="ftr" sz="quarter" idx="3"/>
          </p:nvPr>
        </p:nvSpPr>
        <p:spPr>
          <a:xfrm>
            <a:off x="2923890"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chemeClr val="bg1"/>
                </a:solidFill>
                <a:latin typeface="arial" charset="0"/>
              </a:defRPr>
            </a:lvl1pPr>
          </a:lstStyle>
          <a:p>
            <a:r>
              <a:rPr lang="en-US" dirty="0"/>
              <a:t>Miller, Business Law Today Comprehensive Edition Text &amp; Cases, 13</a:t>
            </a:r>
            <a:r>
              <a:rPr lang="en-US" baseline="30000" dirty="0"/>
              <a:t>th</a:t>
            </a:r>
            <a:r>
              <a:rPr lang="en-US" dirty="0"/>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61778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p>
        </p:txBody>
      </p:sp>
      <p:sp>
        <p:nvSpPr>
          <p:cNvPr id="12" name="Text Placeholder 11"/>
          <p:cNvSpPr>
            <a:spLocks noGrp="1"/>
          </p:cNvSpPr>
          <p:nvPr>
            <p:ph type="body" sz="quarter" idx="17"/>
          </p:nvPr>
        </p:nvSpPr>
        <p:spPr>
          <a:xfrm>
            <a:off x="743576" y="1638300"/>
            <a:ext cx="10711543" cy="4394200"/>
          </a:xfrm>
        </p:spPr>
        <p:txBody>
          <a:bodyPr>
            <a:normAutofit/>
          </a:bodyPr>
          <a:lstStyle>
            <a:lvl1pPr marL="0" indent="0">
              <a:buClr>
                <a:srgbClr val="004A78"/>
              </a:buClr>
              <a:buFont typeface="+mj-lt"/>
              <a:buNone/>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endParaRPr lang="en-US" dirty="0"/>
          </a:p>
        </p:txBody>
      </p:sp>
      <p:sp>
        <p:nvSpPr>
          <p:cNvPr id="6" name="Footer">
            <a:extLst>
              <a:ext uri="{FF2B5EF4-FFF2-40B4-BE49-F238E27FC236}">
                <a16:creationId xmlns:a16="http://schemas.microsoft.com/office/drawing/2014/main" id="{DD2FCEF2-0838-7244-90B5-A380886DC5FA}"/>
              </a:ext>
            </a:extLst>
          </p:cNvPr>
          <p:cNvSpPr txBox="1"/>
          <p:nvPr userDrawn="1"/>
        </p:nvSpPr>
        <p:spPr>
          <a:xfrm>
            <a:off x="2720975" y="6366388"/>
            <a:ext cx="9184134" cy="433965"/>
          </a:xfrm>
          <a:prstGeom prst="rect">
            <a:avLst/>
          </a:prstGeom>
          <a:noFill/>
          <a:effectLst/>
        </p:spPr>
        <p:txBody>
          <a:bodyPr wrap="square" lIns="0" tIns="0" rIns="0" rtlCol="0" anchor="b">
            <a:sp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en-US" sz="1400" kern="1200" baseline="0" noProof="0" dirty="0">
                <a:solidFill>
                  <a:srgbClr val="004A78"/>
                </a:solidFill>
                <a:latin typeface="Arial" charset="0"/>
                <a:ea typeface="+mn-ea"/>
                <a:cs typeface="Arial" charset="0"/>
              </a:rPr>
              <a:t>Miller, Business Law Today Comprehensive Edition Text &amp; Cases, 13</a:t>
            </a:r>
            <a:r>
              <a:rPr lang="en-US" sz="1400" kern="1200" baseline="30000" noProof="0" dirty="0">
                <a:solidFill>
                  <a:srgbClr val="004A78"/>
                </a:solidFill>
                <a:latin typeface="Arial" charset="0"/>
                <a:ea typeface="+mn-ea"/>
                <a:cs typeface="Arial" charset="0"/>
              </a:rPr>
              <a:t>th</a:t>
            </a:r>
            <a:r>
              <a:rPr lang="en-US" sz="1400" kern="1200" baseline="0" noProof="0" dirty="0">
                <a:solidFill>
                  <a:srgbClr val="004A78"/>
                </a:solidFill>
                <a:latin typeface="Arial" charset="0"/>
                <a:ea typeface="+mn-ea"/>
                <a:cs typeface="Arial" charset="0"/>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73426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p>
        </p:txBody>
      </p:sp>
      <p:sp>
        <p:nvSpPr>
          <p:cNvPr id="12" name="Text Placeholder 11"/>
          <p:cNvSpPr>
            <a:spLocks noGrp="1"/>
          </p:cNvSpPr>
          <p:nvPr>
            <p:ph type="body" sz="quarter" idx="17"/>
          </p:nvPr>
        </p:nvSpPr>
        <p:spPr>
          <a:xfrm>
            <a:off x="743576" y="1638300"/>
            <a:ext cx="4106329" cy="4394200"/>
          </a:xfrm>
        </p:spPr>
        <p:txBody>
          <a:bodyPr>
            <a:normAutofit/>
          </a:bodyPr>
          <a:lstStyle>
            <a:lvl1pPr marL="0" indent="0">
              <a:buClr>
                <a:srgbClr val="004A78"/>
              </a:buClr>
              <a:buFont typeface="+mj-lt"/>
              <a:buNone/>
              <a:defRPr sz="2000">
                <a:solidFill>
                  <a:srgbClr val="000000"/>
                </a:solidFill>
              </a:defRPr>
            </a:lvl1pPr>
            <a:lvl2pPr marL="457200" marR="0" indent="0" algn="l" defTabSz="914400" rtl="0" eaLnBrk="1" fontAlgn="base" latinLnBrk="0" hangingPunct="1">
              <a:lnSpc>
                <a:spcPct val="90000"/>
              </a:lnSpc>
              <a:spcBef>
                <a:spcPts val="500"/>
              </a:spcBef>
              <a:spcAft>
                <a:spcPct val="0"/>
              </a:spcAft>
              <a:buClr>
                <a:srgbClr val="006298"/>
              </a:buClr>
              <a:buSzTx/>
              <a:buFont typeface="Arial" charset="0"/>
              <a:buNone/>
              <a:tabLst/>
              <a:defRPr sz="2000" baseline="0"/>
            </a:lvl2pPr>
            <a:lvl3pPr marL="1143000" indent="-228600">
              <a:buClr>
                <a:srgbClr val="000000"/>
              </a:buClr>
              <a:buFont typeface="Arial" charset="0"/>
              <a:buChar char="•"/>
              <a:defRPr sz="2000"/>
            </a:lvl3pPr>
            <a:lvl4pPr marL="1600200" indent="-228600">
              <a:buClr>
                <a:srgbClr val="000000"/>
              </a:buClr>
              <a:buSzPct val="50000"/>
              <a:buFont typeface="Calibri" charset="0"/>
              <a:buChar char="▶"/>
              <a:defRPr sz="2000"/>
            </a:lvl4pPr>
            <a:lvl5pPr marL="2057400" indent="-228600">
              <a:buClr>
                <a:srgbClr val="000000"/>
              </a:buClr>
              <a:buFont typeface="Helvetica" charset="0"/>
              <a:buChar char="⁃"/>
              <a:defRPr sz="2000"/>
            </a:lvl5pPr>
          </a:lstStyle>
          <a:p>
            <a:pPr lvl="0"/>
            <a:endParaRPr lang="en-US" dirty="0"/>
          </a:p>
        </p:txBody>
      </p:sp>
      <p:sp>
        <p:nvSpPr>
          <p:cNvPr id="6" name="Footer">
            <a:extLst>
              <a:ext uri="{FF2B5EF4-FFF2-40B4-BE49-F238E27FC236}">
                <a16:creationId xmlns:a16="http://schemas.microsoft.com/office/drawing/2014/main" id="{DD2FCEF2-0838-7244-90B5-A380886DC5FA}"/>
              </a:ext>
            </a:extLst>
          </p:cNvPr>
          <p:cNvSpPr txBox="1"/>
          <p:nvPr userDrawn="1"/>
        </p:nvSpPr>
        <p:spPr>
          <a:xfrm>
            <a:off x="2720975" y="6366388"/>
            <a:ext cx="9184134" cy="433965"/>
          </a:xfrm>
          <a:prstGeom prst="rect">
            <a:avLst/>
          </a:prstGeom>
          <a:noFill/>
          <a:effectLst/>
        </p:spPr>
        <p:txBody>
          <a:bodyPr wrap="square" lIns="0" tIns="0" rIns="0" rtlCol="0" anchor="b">
            <a:spAutoFit/>
          </a:body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en-US" sz="1400" kern="1200" baseline="0" noProof="0" dirty="0">
                <a:solidFill>
                  <a:srgbClr val="004A78"/>
                </a:solidFill>
                <a:latin typeface="Arial" charset="0"/>
                <a:ea typeface="+mn-ea"/>
                <a:cs typeface="Arial" charset="0"/>
              </a:rPr>
              <a:t>Miller, Business Law Today Comprehensive Edition Text &amp; Cases, 13</a:t>
            </a:r>
            <a:r>
              <a:rPr lang="en-US" sz="1400" kern="1200" baseline="30000" noProof="0" dirty="0">
                <a:solidFill>
                  <a:srgbClr val="004A78"/>
                </a:solidFill>
                <a:latin typeface="Arial" charset="0"/>
                <a:ea typeface="+mn-ea"/>
                <a:cs typeface="Arial" charset="0"/>
              </a:rPr>
              <a:t>th</a:t>
            </a:r>
            <a:r>
              <a:rPr lang="en-US" sz="1400" kern="1200" baseline="0" noProof="0" dirty="0">
                <a:solidFill>
                  <a:srgbClr val="004A78"/>
                </a:solidFill>
                <a:latin typeface="Arial" charset="0"/>
                <a:ea typeface="+mn-ea"/>
                <a:cs typeface="Arial" charset="0"/>
              </a:rPr>
              <a:t> edition. © 2022 Cengage. All Rights Reserved. May not be scanned, copied or duplicated, or posted to a publicly accessible website, in whole or in part.</a:t>
            </a:r>
          </a:p>
        </p:txBody>
      </p:sp>
      <p:sp>
        <p:nvSpPr>
          <p:cNvPr id="4" name="Content Placeholder 3">
            <a:extLst>
              <a:ext uri="{FF2B5EF4-FFF2-40B4-BE49-F238E27FC236}">
                <a16:creationId xmlns:a16="http://schemas.microsoft.com/office/drawing/2014/main" id="{B92A540B-C35D-41E3-9D47-AA81D0EE24E8}"/>
              </a:ext>
            </a:extLst>
          </p:cNvPr>
          <p:cNvSpPr>
            <a:spLocks noGrp="1"/>
          </p:cNvSpPr>
          <p:nvPr>
            <p:ph sz="quarter" idx="18"/>
          </p:nvPr>
        </p:nvSpPr>
        <p:spPr>
          <a:xfrm>
            <a:off x="5405438" y="1560513"/>
            <a:ext cx="4106862" cy="833437"/>
          </a:xfrm>
        </p:spPr>
        <p:txBody>
          <a:bodyPr/>
          <a:lstStyle/>
          <a:p>
            <a:pPr lvl="0"/>
            <a:endParaRPr lang="en-IN" dirty="0"/>
          </a:p>
        </p:txBody>
      </p:sp>
      <p:sp>
        <p:nvSpPr>
          <p:cNvPr id="7" name="Picture Placeholder 6">
            <a:extLst>
              <a:ext uri="{FF2B5EF4-FFF2-40B4-BE49-F238E27FC236}">
                <a16:creationId xmlns:a16="http://schemas.microsoft.com/office/drawing/2014/main" id="{3F749029-D3F1-40F8-94F8-AFFD8DE0562D}"/>
              </a:ext>
            </a:extLst>
          </p:cNvPr>
          <p:cNvSpPr>
            <a:spLocks noGrp="1"/>
          </p:cNvSpPr>
          <p:nvPr>
            <p:ph type="pic" sz="quarter" idx="19"/>
          </p:nvPr>
        </p:nvSpPr>
        <p:spPr>
          <a:xfrm>
            <a:off x="5594350" y="2779713"/>
            <a:ext cx="1631950" cy="914400"/>
          </a:xfrm>
        </p:spPr>
        <p:txBody>
          <a:bodyPr/>
          <a:lstStyle/>
          <a:p>
            <a:endParaRPr lang="en-IN"/>
          </a:p>
        </p:txBody>
      </p:sp>
      <p:sp>
        <p:nvSpPr>
          <p:cNvPr id="9" name="Picture Placeholder 8">
            <a:extLst>
              <a:ext uri="{FF2B5EF4-FFF2-40B4-BE49-F238E27FC236}">
                <a16:creationId xmlns:a16="http://schemas.microsoft.com/office/drawing/2014/main" id="{10633C19-4691-4803-9A04-D061CA62E015}"/>
              </a:ext>
            </a:extLst>
          </p:cNvPr>
          <p:cNvSpPr>
            <a:spLocks noGrp="1"/>
          </p:cNvSpPr>
          <p:nvPr>
            <p:ph type="pic" sz="quarter" idx="20"/>
          </p:nvPr>
        </p:nvSpPr>
        <p:spPr>
          <a:xfrm>
            <a:off x="5872163" y="4159250"/>
            <a:ext cx="1631950" cy="762000"/>
          </a:xfrm>
        </p:spPr>
        <p:txBody>
          <a:bodyPr/>
          <a:lstStyle/>
          <a:p>
            <a:endParaRPr lang="en-IN"/>
          </a:p>
        </p:txBody>
      </p:sp>
      <p:sp>
        <p:nvSpPr>
          <p:cNvPr id="13" name="Table Placeholder 12">
            <a:extLst>
              <a:ext uri="{FF2B5EF4-FFF2-40B4-BE49-F238E27FC236}">
                <a16:creationId xmlns:a16="http://schemas.microsoft.com/office/drawing/2014/main" id="{2CF86C7D-4E28-49AF-B9AB-89CE36751D0E}"/>
              </a:ext>
            </a:extLst>
          </p:cNvPr>
          <p:cNvSpPr>
            <a:spLocks noGrp="1"/>
          </p:cNvSpPr>
          <p:nvPr>
            <p:ph type="tbl" sz="quarter" idx="22"/>
          </p:nvPr>
        </p:nvSpPr>
        <p:spPr>
          <a:xfrm>
            <a:off x="8526463" y="2859088"/>
            <a:ext cx="922337" cy="646112"/>
          </a:xfrm>
        </p:spPr>
        <p:txBody>
          <a:bodyPr/>
          <a:lstStyle/>
          <a:p>
            <a:endParaRPr lang="en-IN"/>
          </a:p>
        </p:txBody>
      </p:sp>
      <p:sp>
        <p:nvSpPr>
          <p:cNvPr id="5" name="Media Placeholder 4">
            <a:extLst>
              <a:ext uri="{FF2B5EF4-FFF2-40B4-BE49-F238E27FC236}">
                <a16:creationId xmlns:a16="http://schemas.microsoft.com/office/drawing/2014/main" id="{7900C27D-A6AB-40A0-9A7B-7552BBA8119D}"/>
              </a:ext>
            </a:extLst>
          </p:cNvPr>
          <p:cNvSpPr>
            <a:spLocks noGrp="1"/>
          </p:cNvSpPr>
          <p:nvPr>
            <p:ph type="media" sz="quarter" idx="23"/>
          </p:nvPr>
        </p:nvSpPr>
        <p:spPr>
          <a:xfrm>
            <a:off x="8526463" y="4464050"/>
            <a:ext cx="804862" cy="601663"/>
          </a:xfrm>
        </p:spPr>
        <p:txBody>
          <a:bodyPr/>
          <a:lstStyle/>
          <a:p>
            <a:endParaRPr lang="en-US"/>
          </a:p>
        </p:txBody>
      </p:sp>
    </p:spTree>
    <p:extLst>
      <p:ext uri="{BB962C8B-B14F-4D97-AF65-F5344CB8AC3E}">
        <p14:creationId xmlns:p14="http://schemas.microsoft.com/office/powerpoint/2010/main" val="307024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Unit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192" y="16"/>
            <a:ext cx="12191807" cy="6865874"/>
          </a:xfrm>
          <a:prstGeom prst="rect">
            <a:avLst/>
          </a:prstGeom>
        </p:spPr>
      </p:pic>
      <p:sp>
        <p:nvSpPr>
          <p:cNvPr id="6" name="Text Placeholder 5"/>
          <p:cNvSpPr>
            <a:spLocks noGrp="1"/>
          </p:cNvSpPr>
          <p:nvPr>
            <p:ph type="body" sz="quarter" idx="11" hasCustomPrompt="1"/>
          </p:nvPr>
        </p:nvSpPr>
        <p:spPr>
          <a:xfrm>
            <a:off x="1274574" y="3029447"/>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dirty="0"/>
              <a:t>Unit 1</a:t>
            </a:r>
          </a:p>
        </p:txBody>
      </p:sp>
      <p:sp>
        <p:nvSpPr>
          <p:cNvPr id="2" name="Title 1"/>
          <p:cNvSpPr>
            <a:spLocks noGrp="1"/>
          </p:cNvSpPr>
          <p:nvPr>
            <p:ph type="title"/>
          </p:nvPr>
        </p:nvSpPr>
        <p:spPr>
          <a:xfrm>
            <a:off x="838200" y="1959654"/>
            <a:ext cx="10515600" cy="672105"/>
          </a:xfrm>
        </p:spPr>
        <p:txBody>
          <a:bodyPr anchor="ctr"/>
          <a:lstStyle>
            <a:lvl1pPr>
              <a:defRPr sz="4400">
                <a:solidFill>
                  <a:schemeClr val="bg1"/>
                </a:solidFill>
              </a:defRPr>
            </a:lvl1pPr>
          </a:lstStyle>
          <a:p>
            <a:r>
              <a:rPr lang="en-US"/>
              <a:t>Click to edit Master title style</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4861" y="6356350"/>
            <a:ext cx="1699425" cy="38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B9D1292A-4755-41B5-9583-D0EB188CD007}"/>
              </a:ext>
            </a:extLst>
          </p:cNvPr>
          <p:cNvSpPr>
            <a:spLocks noGrp="1"/>
          </p:cNvSpPr>
          <p:nvPr>
            <p:ph sz="quarter" idx="12"/>
          </p:nvPr>
        </p:nvSpPr>
        <p:spPr>
          <a:xfrm>
            <a:off x="2720975" y="6356350"/>
            <a:ext cx="9155113" cy="38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50663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672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altLang="en-US" dirty="0"/>
              <a:t>Click to edit Master text styles</a:t>
            </a:r>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76843" y="6356350"/>
            <a:ext cx="1579562"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3"/>
          </p:nvPr>
        </p:nvSpPr>
        <p:spPr>
          <a:xfrm>
            <a:off x="2934268" y="6356350"/>
            <a:ext cx="8801669"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smtClean="0">
                <a:solidFill>
                  <a:srgbClr val="006298"/>
                </a:solidFill>
                <a:latin typeface="arial" charset="0"/>
              </a:defRPr>
            </a:lvl1pPr>
          </a:lstStyle>
          <a:p>
            <a:r>
              <a:rPr lang="en-US" dirty="0"/>
              <a:t>Miller, Business Law Today Comprehensive Edition Text &amp; Cases, 13</a:t>
            </a:r>
            <a:r>
              <a:rPr lang="en-US" baseline="30000" dirty="0"/>
              <a:t>th</a:t>
            </a:r>
            <a:r>
              <a:rPr lang="en-US" dirty="0"/>
              <a:t> edition. © 2022 Cengage.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712" r:id="rId1"/>
    <p:sldLayoutId id="2147483721" r:id="rId2"/>
    <p:sldLayoutId id="2147483722" r:id="rId3"/>
    <p:sldLayoutId id="2147483724" r:id="rId4"/>
    <p:sldLayoutId id="2147483726" r:id="rId5"/>
    <p:sldLayoutId id="2147483725" r:id="rId6"/>
  </p:sldLayoutIdLst>
  <p:hf sldNum="0" hdr="0" ftr="0" dt="0"/>
  <p:txStyles>
    <p:titleStyle>
      <a:lvl1pPr algn="ctr" rtl="0" eaLnBrk="1" fontAlgn="base" hangingPunct="1">
        <a:lnSpc>
          <a:spcPct val="90000"/>
        </a:lnSpc>
        <a:spcBef>
          <a:spcPct val="0"/>
        </a:spcBef>
        <a:spcAft>
          <a:spcPct val="0"/>
        </a:spcAft>
        <a:defRPr sz="3400" b="1" i="0" kern="1200" baseline="0">
          <a:solidFill>
            <a:srgbClr val="004A78"/>
          </a:solidFill>
          <a:latin typeface="Arial" charset="0"/>
          <a:ea typeface="Arial" charset="0"/>
          <a:cs typeface="Arial" charset="0"/>
        </a:defRPr>
      </a:lvl1pPr>
      <a:lvl2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2pPr>
      <a:lvl3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3pPr>
      <a:lvl4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4pPr>
      <a:lvl5pPr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marL="0" indent="0" algn="l" rtl="0" eaLnBrk="1" fontAlgn="base" hangingPunct="1">
        <a:lnSpc>
          <a:spcPct val="90000"/>
        </a:lnSpc>
        <a:spcBef>
          <a:spcPts val="1000"/>
        </a:spcBef>
        <a:spcAft>
          <a:spcPct val="0"/>
        </a:spcAft>
        <a:buFont typeface="Arial" charset="0"/>
        <a:buNone/>
        <a:defRPr sz="2800" kern="1200" baseline="0">
          <a:solidFill>
            <a:srgbClr val="000000"/>
          </a:solidFill>
          <a:latin typeface="Arial" charset="0"/>
          <a:ea typeface="Arial" charset="0"/>
          <a:cs typeface="Arial" charset="0"/>
        </a:defRPr>
      </a:lvl1pPr>
      <a:lvl2pPr marL="685800" indent="-228600" algn="l" rtl="0" eaLnBrk="1" fontAlgn="base" hangingPunct="1">
        <a:lnSpc>
          <a:spcPct val="90000"/>
        </a:lnSpc>
        <a:spcBef>
          <a:spcPts val="500"/>
        </a:spcBef>
        <a:spcAft>
          <a:spcPct val="0"/>
        </a:spcAft>
        <a:buFont typeface="Arial" charset="0"/>
        <a:buChar char="•"/>
        <a:defRPr sz="2400" kern="1200" baseline="0">
          <a:solidFill>
            <a:srgbClr val="004A78"/>
          </a:solidFill>
          <a:latin typeface="Arial" charset="0"/>
          <a:ea typeface="Arial" charset="0"/>
          <a:cs typeface="Arial" charset="0"/>
        </a:defRPr>
      </a:lvl2pPr>
      <a:lvl3pPr marL="1143000" indent="-228600" algn="l" rtl="0" eaLnBrk="1" fontAlgn="base" hangingPunct="1">
        <a:lnSpc>
          <a:spcPct val="90000"/>
        </a:lnSpc>
        <a:spcBef>
          <a:spcPts val="500"/>
        </a:spcBef>
        <a:spcAft>
          <a:spcPct val="0"/>
        </a:spcAft>
        <a:buFont typeface="Arial" charset="0"/>
        <a:buChar char="•"/>
        <a:defRPr sz="2000" kern="1200" baseline="0">
          <a:solidFill>
            <a:srgbClr val="004A78"/>
          </a:solidFill>
          <a:latin typeface="Arial" charset="0"/>
          <a:ea typeface="Arial" charset="0"/>
          <a:cs typeface="Arial" charset="0"/>
        </a:defRPr>
      </a:lvl3pPr>
      <a:lvl4pPr marL="16002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4pPr>
      <a:lvl5pPr marL="2057400" indent="-228600" algn="l" rtl="0" eaLnBrk="1" fontAlgn="base" hangingPunct="1">
        <a:lnSpc>
          <a:spcPct val="90000"/>
        </a:lnSpc>
        <a:spcBef>
          <a:spcPts val="500"/>
        </a:spcBef>
        <a:spcAft>
          <a:spcPct val="0"/>
        </a:spcAft>
        <a:buFont typeface="Arial" charset="0"/>
        <a:buChar char="•"/>
        <a:defRPr kern="1200" baseline="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5.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8.sv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20.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1.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5400" b="0" dirty="0"/>
              <a:t>Chapter 13</a:t>
            </a:r>
          </a:p>
        </p:txBody>
      </p:sp>
      <p:sp>
        <p:nvSpPr>
          <p:cNvPr id="6" name="Text Placeholder 5"/>
          <p:cNvSpPr>
            <a:spLocks noGrp="1"/>
          </p:cNvSpPr>
          <p:nvPr>
            <p:ph type="body" sz="quarter" idx="11"/>
          </p:nvPr>
        </p:nvSpPr>
        <p:spPr>
          <a:xfrm>
            <a:off x="1274574" y="3029446"/>
            <a:ext cx="9642852" cy="1330797"/>
          </a:xfrm>
        </p:spPr>
        <p:txBody>
          <a:bodyPr/>
          <a:lstStyle/>
          <a:p>
            <a:r>
              <a:rPr lang="en-US" sz="4000" b="1" dirty="0"/>
              <a:t>Capacity and Legality</a:t>
            </a:r>
          </a:p>
        </p:txBody>
      </p:sp>
      <p:sp>
        <p:nvSpPr>
          <p:cNvPr id="2" name="Content Placeholder 1">
            <a:extLst>
              <a:ext uri="{FF2B5EF4-FFF2-40B4-BE49-F238E27FC236}">
                <a16:creationId xmlns:a16="http://schemas.microsoft.com/office/drawing/2014/main" id="{B4CE56DE-F83E-4CE2-BF41-3839DBBA3A64}"/>
              </a:ext>
            </a:extLst>
          </p:cNvPr>
          <p:cNvSpPr>
            <a:spLocks noGrp="1"/>
          </p:cNvSpPr>
          <p:nvPr>
            <p:ph sz="quarter" idx="12"/>
          </p:nvPr>
        </p:nvSpPr>
        <p:spPr/>
        <p:txBody>
          <a:bodyPr/>
          <a:lstStyle/>
          <a:p>
            <a:r>
              <a:rPr lang="en-US" sz="1400" dirty="0">
                <a:solidFill>
                  <a:schemeClr val="bg1"/>
                </a:solidFill>
              </a:rPr>
              <a:t>Miller, Business Law Today Comprehensive Edition Text &amp; Cases, 13</a:t>
            </a:r>
            <a:r>
              <a:rPr lang="en-US" sz="1400" baseline="30000" dirty="0">
                <a:solidFill>
                  <a:schemeClr val="bg1"/>
                </a:solidFill>
              </a:rPr>
              <a:t>th</a:t>
            </a:r>
            <a:r>
              <a:rPr lang="en-US" sz="1400" dirty="0">
                <a:solidFill>
                  <a:schemeClr val="bg1"/>
                </a:solidFill>
              </a:rPr>
              <a:t>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80223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Legality: Contracts Contrary to Statute</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9944088" cy="2461752"/>
          </a:xfrm>
        </p:spPr>
        <p:txBody>
          <a:bodyPr>
            <a:normAutofit/>
          </a:bodyPr>
          <a:lstStyle/>
          <a:p>
            <a:pPr marL="461963" indent="-461963">
              <a:lnSpc>
                <a:spcPct val="100000"/>
              </a:lnSpc>
              <a:spcBef>
                <a:spcPts val="624"/>
              </a:spcBef>
              <a:spcAft>
                <a:spcPts val="1200"/>
              </a:spcAft>
              <a:buFont typeface="Arial" panose="020B0604020202020204" pitchFamily="34" charset="0"/>
              <a:buChar char="•"/>
            </a:pPr>
            <a:r>
              <a:rPr lang="en-US" sz="2400" dirty="0"/>
              <a:t>Contracts to commit a crime violate statute</a:t>
            </a:r>
          </a:p>
          <a:p>
            <a:pPr marL="461963" indent="-461963">
              <a:lnSpc>
                <a:spcPct val="100000"/>
              </a:lnSpc>
              <a:spcBef>
                <a:spcPts val="624"/>
              </a:spcBef>
              <a:spcAft>
                <a:spcPts val="1200"/>
              </a:spcAft>
              <a:buFont typeface="Arial" panose="020B0604020202020204" pitchFamily="34" charset="0"/>
              <a:buChar char="•"/>
            </a:pPr>
            <a:r>
              <a:rPr lang="en-US" sz="2400" dirty="0"/>
              <a:t>Usury</a:t>
            </a:r>
          </a:p>
          <a:p>
            <a:pPr marL="461963" indent="-461963">
              <a:lnSpc>
                <a:spcPct val="100000"/>
              </a:lnSpc>
              <a:spcBef>
                <a:spcPts val="624"/>
              </a:spcBef>
              <a:spcAft>
                <a:spcPts val="1200"/>
              </a:spcAft>
              <a:buFont typeface="Arial" panose="020B0604020202020204" pitchFamily="34" charset="0"/>
              <a:buChar char="•"/>
            </a:pPr>
            <a:r>
              <a:rPr lang="en-US" sz="2400" dirty="0"/>
              <a:t>Gambling</a:t>
            </a:r>
          </a:p>
          <a:p>
            <a:pPr marL="461963" indent="-461963">
              <a:lnSpc>
                <a:spcPct val="100000"/>
              </a:lnSpc>
              <a:spcBef>
                <a:spcPts val="624"/>
              </a:spcBef>
              <a:spcAft>
                <a:spcPts val="1200"/>
              </a:spcAft>
              <a:buFont typeface="Arial" panose="020B0604020202020204" pitchFamily="34" charset="0"/>
              <a:buChar char="•"/>
            </a:pPr>
            <a:r>
              <a:rPr lang="en-US" sz="2400" dirty="0"/>
              <a:t>Licensing statutes for certain professions</a:t>
            </a:r>
          </a:p>
        </p:txBody>
      </p:sp>
      <p:pic>
        <p:nvPicPr>
          <p:cNvPr id="12" name="Picture Placeholder 11">
            <a:extLst>
              <a:ext uri="{FF2B5EF4-FFF2-40B4-BE49-F238E27FC236}">
                <a16:creationId xmlns:a16="http://schemas.microsoft.com/office/drawing/2014/main" id="{28C95D2B-7AE1-434F-9017-16612E32AF89}"/>
              </a:ext>
              <a:ext uri="{C183D7F6-B498-43B3-948B-1728B52AA6E4}">
                <adec:decorative xmlns:adec="http://schemas.microsoft.com/office/drawing/2017/decorative" val="1"/>
              </a:ext>
            </a:extLst>
          </p:cNvPr>
          <p:cNvPicPr>
            <a:picLocks noGrp="1" noChangeAspect="1"/>
          </p:cNvPicPr>
          <p:nvPr>
            <p:ph type="pic" sz="quarter" idx="19"/>
          </p:nvPr>
        </p:nvPicPr>
        <p:blipFill>
          <a:blip r:embed="rId3">
            <a:extLst>
              <a:ext uri="{96DAC541-7B7A-43D3-8B79-37D633B846F1}">
                <asvg:svgBlip xmlns:asvg="http://schemas.microsoft.com/office/drawing/2016/SVG/main" r:embed="rId4"/>
              </a:ext>
            </a:extLst>
          </a:blip>
          <a:stretch>
            <a:fillRect/>
          </a:stretch>
        </p:blipFill>
        <p:spPr>
          <a:xfrm>
            <a:off x="5115951" y="3969265"/>
            <a:ext cx="1960098" cy="1960098"/>
          </a:xfrm>
          <a:prstGeom prst="rect">
            <a:avLst/>
          </a:prstGeom>
        </p:spPr>
      </p:pic>
    </p:spTree>
    <p:extLst>
      <p:ext uri="{BB962C8B-B14F-4D97-AF65-F5344CB8AC3E}">
        <p14:creationId xmlns:p14="http://schemas.microsoft.com/office/powerpoint/2010/main" val="3319410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312420" y="365125"/>
            <a:ext cx="11567160" cy="1273175"/>
          </a:xfrm>
        </p:spPr>
        <p:txBody>
          <a:bodyPr/>
          <a:lstStyle/>
          <a:p>
            <a:r>
              <a:rPr lang="en-US" sz="3200" dirty="0"/>
              <a:t>Business Law Analysis</a:t>
            </a:r>
            <a:br>
              <a:rPr lang="en-US" sz="3200" dirty="0"/>
            </a:br>
            <a:r>
              <a:rPr lang="en-US" sz="3200" dirty="0"/>
              <a:t>Activity: Creating Scenarios</a:t>
            </a:r>
            <a:br>
              <a:rPr lang="en-US" dirty="0"/>
            </a:br>
            <a:r>
              <a:rPr lang="en-US" sz="2800" dirty="0"/>
              <a:t>Determining If a Contract with an Unlicensed Party is Enforceable</a:t>
            </a:r>
            <a:endParaRPr lang="en-IN"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a:xfrm>
            <a:off x="743576" y="1986116"/>
            <a:ext cx="10711543" cy="4046384"/>
          </a:xfrm>
        </p:spPr>
        <p:txBody>
          <a:bodyPr>
            <a:normAutofit/>
          </a:bodyPr>
          <a:lstStyle/>
          <a:p>
            <a:pPr marL="457200" indent="-457200">
              <a:lnSpc>
                <a:spcPct val="100000"/>
              </a:lnSpc>
              <a:spcAft>
                <a:spcPts val="1800"/>
              </a:spcAft>
              <a:buFont typeface="Arial" panose="020B0604020202020204" pitchFamily="34" charset="0"/>
              <a:buChar char="•"/>
            </a:pPr>
            <a:r>
              <a:rPr lang="en-US" sz="2600" dirty="0">
                <a:solidFill>
                  <a:srgbClr val="006298"/>
                </a:solidFill>
              </a:rPr>
              <a:t>Review the Business Law Analysis feature, and create a couple of similar scenarios.</a:t>
            </a:r>
          </a:p>
          <a:p>
            <a:pPr marL="457200" indent="-457200">
              <a:lnSpc>
                <a:spcPct val="100000"/>
              </a:lnSpc>
              <a:spcAft>
                <a:spcPts val="1800"/>
              </a:spcAft>
              <a:buFont typeface="Arial" panose="020B0604020202020204" pitchFamily="34" charset="0"/>
              <a:buChar char="•"/>
            </a:pPr>
            <a:r>
              <a:rPr lang="en-US" sz="2600" dirty="0">
                <a:solidFill>
                  <a:srgbClr val="006298"/>
                </a:solidFill>
              </a:rPr>
              <a:t>Why would some companies do business with unlicensed parties?</a:t>
            </a:r>
          </a:p>
        </p:txBody>
      </p:sp>
    </p:spTree>
    <p:extLst>
      <p:ext uri="{BB962C8B-B14F-4D97-AF65-F5344CB8AC3E}">
        <p14:creationId xmlns:p14="http://schemas.microsoft.com/office/powerpoint/2010/main" val="1383893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Legality: Contracts Contrary to Public Policy</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9944088" cy="2461752"/>
          </a:xfrm>
        </p:spPr>
        <p:txBody>
          <a:bodyPr>
            <a:normAutofit/>
          </a:bodyPr>
          <a:lstStyle/>
          <a:p>
            <a:pPr marL="461963" indent="-461963">
              <a:lnSpc>
                <a:spcPct val="120000"/>
              </a:lnSpc>
              <a:spcBef>
                <a:spcPts val="624"/>
              </a:spcBef>
              <a:spcAft>
                <a:spcPts val="1200"/>
              </a:spcAft>
              <a:buFont typeface="Arial" panose="020B0604020202020204" pitchFamily="34" charset="0"/>
              <a:buChar char="•"/>
              <a:tabLst>
                <a:tab pos="461963" algn="l"/>
              </a:tabLst>
            </a:pPr>
            <a:r>
              <a:rPr lang="en-US" sz="2400" dirty="0"/>
              <a:t>Contracts in restraint of trade</a:t>
            </a:r>
          </a:p>
          <a:p>
            <a:pPr marL="461963" indent="-461963">
              <a:lnSpc>
                <a:spcPct val="120000"/>
              </a:lnSpc>
              <a:spcBef>
                <a:spcPts val="624"/>
              </a:spcBef>
              <a:spcAft>
                <a:spcPts val="1200"/>
              </a:spcAft>
              <a:buFont typeface="Arial" panose="020B0604020202020204" pitchFamily="34" charset="0"/>
              <a:buChar char="•"/>
              <a:tabLst>
                <a:tab pos="461963" algn="l"/>
              </a:tabLst>
            </a:pPr>
            <a:r>
              <a:rPr lang="en-US" sz="2400" dirty="0"/>
              <a:t>Covenants not to compete, and the sale of an ongoing business</a:t>
            </a:r>
          </a:p>
          <a:p>
            <a:pPr marL="461963" indent="-461963">
              <a:lnSpc>
                <a:spcPct val="120000"/>
              </a:lnSpc>
              <a:spcBef>
                <a:spcPts val="624"/>
              </a:spcBef>
              <a:spcAft>
                <a:spcPts val="1200"/>
              </a:spcAft>
              <a:buFont typeface="Arial" panose="020B0604020202020204" pitchFamily="34" charset="0"/>
              <a:buChar char="•"/>
              <a:tabLst>
                <a:tab pos="461963" algn="l"/>
              </a:tabLst>
            </a:pPr>
            <a:r>
              <a:rPr lang="en-US" sz="2400" dirty="0"/>
              <a:t>Covenants not to compete in employment contracts</a:t>
            </a:r>
          </a:p>
          <a:p>
            <a:pPr marL="461963" indent="-461963">
              <a:lnSpc>
                <a:spcPct val="120000"/>
              </a:lnSpc>
              <a:spcBef>
                <a:spcPts val="624"/>
              </a:spcBef>
              <a:spcAft>
                <a:spcPts val="1200"/>
              </a:spcAft>
              <a:buFont typeface="Arial" panose="020B0604020202020204" pitchFamily="34" charset="0"/>
              <a:buChar char="•"/>
              <a:tabLst>
                <a:tab pos="461963" algn="l"/>
              </a:tabLst>
            </a:pPr>
            <a:r>
              <a:rPr lang="en-US" sz="2400" b="1" dirty="0"/>
              <a:t>Case Example 13.4 </a:t>
            </a:r>
            <a:r>
              <a:rPr lang="en-US" sz="2400" dirty="0"/>
              <a:t>Dana Clement </a:t>
            </a:r>
          </a:p>
        </p:txBody>
      </p:sp>
      <p:pic>
        <p:nvPicPr>
          <p:cNvPr id="6" name="Picture Placeholder 5">
            <a:extLst>
              <a:ext uri="{FF2B5EF4-FFF2-40B4-BE49-F238E27FC236}">
                <a16:creationId xmlns:a16="http://schemas.microsoft.com/office/drawing/2014/main" id="{D6150BEF-1E2A-4D2D-8361-2C55840E7714}"/>
              </a:ext>
              <a:ext uri="{C183D7F6-B498-43B3-948B-1728B52AA6E4}">
                <adec:decorative xmlns:adec="http://schemas.microsoft.com/office/drawing/2017/decorative" val="1"/>
              </a:ext>
            </a:extLst>
          </p:cNvPr>
          <p:cNvPicPr>
            <a:picLocks noGrp="1" noChangeAspect="1"/>
          </p:cNvPicPr>
          <p:nvPr>
            <p:ph type="pic" sz="quarter" idx="19"/>
          </p:nvPr>
        </p:nvPicPr>
        <p:blipFill>
          <a:blip r:embed="rId3">
            <a:extLst>
              <a:ext uri="{96DAC541-7B7A-43D3-8B79-37D633B846F1}">
                <asvg:svgBlip xmlns:asvg="http://schemas.microsoft.com/office/drawing/2016/SVG/main" r:embed="rId4"/>
              </a:ext>
            </a:extLst>
          </a:blip>
          <a:stretch>
            <a:fillRect/>
          </a:stretch>
        </p:blipFill>
        <p:spPr>
          <a:xfrm>
            <a:off x="6160802" y="3491547"/>
            <a:ext cx="1472650" cy="1472650"/>
          </a:xfrm>
          <a:prstGeom prst="rect">
            <a:avLst/>
          </a:prstGeom>
        </p:spPr>
      </p:pic>
    </p:spTree>
    <p:extLst>
      <p:ext uri="{BB962C8B-B14F-4D97-AF65-F5344CB8AC3E}">
        <p14:creationId xmlns:p14="http://schemas.microsoft.com/office/powerpoint/2010/main" val="1154951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312420" y="365125"/>
            <a:ext cx="11567160" cy="1431777"/>
          </a:xfrm>
        </p:spPr>
        <p:txBody>
          <a:bodyPr/>
          <a:lstStyle/>
          <a:p>
            <a:pPr>
              <a:lnSpc>
                <a:spcPct val="100000"/>
              </a:lnSpc>
              <a:spcBef>
                <a:spcPts val="600"/>
              </a:spcBef>
              <a:spcAft>
                <a:spcPts val="1200"/>
              </a:spcAft>
            </a:pPr>
            <a:r>
              <a:rPr lang="en-US" sz="3200" dirty="0"/>
              <a:t>Group Breakout Discussion: Ethical Issue</a:t>
            </a:r>
            <a:br>
              <a:rPr lang="en-US" sz="3200" dirty="0"/>
            </a:br>
            <a:r>
              <a:rPr lang="en-US" sz="3200" dirty="0"/>
              <a:t>Are Expansive Noncompete Agreements Reducing Worker Mobility?</a:t>
            </a:r>
            <a:endParaRPr lang="en-IN"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a:xfrm>
            <a:off x="743576" y="1986116"/>
            <a:ext cx="10711543" cy="4046384"/>
          </a:xfrm>
        </p:spPr>
        <p:txBody>
          <a:bodyPr>
            <a:normAutofit/>
          </a:bodyPr>
          <a:lstStyle/>
          <a:p>
            <a:pPr>
              <a:lnSpc>
                <a:spcPct val="100000"/>
              </a:lnSpc>
              <a:spcBef>
                <a:spcPts val="624"/>
              </a:spcBef>
              <a:spcAft>
                <a:spcPts val="600"/>
              </a:spcAft>
            </a:pPr>
            <a:r>
              <a:rPr lang="en-US" sz="2200" dirty="0">
                <a:solidFill>
                  <a:srgbClr val="006298"/>
                </a:solidFill>
              </a:rPr>
              <a:t>In your groups, create one or two concrete scenarios where noncompete agreements may be reducing worker mobility.  </a:t>
            </a:r>
          </a:p>
          <a:p>
            <a:pPr marL="800100" lvl="1" indent="-342900">
              <a:lnSpc>
                <a:spcPct val="100000"/>
              </a:lnSpc>
              <a:spcBef>
                <a:spcPts val="624"/>
              </a:spcBef>
              <a:spcAft>
                <a:spcPts val="600"/>
              </a:spcAft>
              <a:buFont typeface="Arial" panose="020B0604020202020204" pitchFamily="34" charset="0"/>
              <a:buChar char="•"/>
            </a:pPr>
            <a:r>
              <a:rPr lang="en-US" sz="2200" dirty="0">
                <a:solidFill>
                  <a:srgbClr val="006298"/>
                </a:solidFill>
                <a:latin typeface="Arial" panose="020B0604020202020204" pitchFamily="34" charset="0"/>
                <a:cs typeface="Arial" panose="020B0604020202020204" pitchFamily="34" charset="0"/>
              </a:rPr>
              <a:t>Discuss potential workplaces.</a:t>
            </a:r>
          </a:p>
          <a:p>
            <a:pPr marL="800100" lvl="1" indent="-342900">
              <a:lnSpc>
                <a:spcPct val="100000"/>
              </a:lnSpc>
              <a:spcBef>
                <a:spcPts val="624"/>
              </a:spcBef>
              <a:spcAft>
                <a:spcPts val="600"/>
              </a:spcAft>
              <a:buFont typeface="Arial" panose="020B0604020202020204" pitchFamily="34" charset="0"/>
              <a:buChar char="•"/>
            </a:pPr>
            <a:r>
              <a:rPr lang="en-US" sz="2200" dirty="0">
                <a:solidFill>
                  <a:srgbClr val="006298"/>
                </a:solidFill>
                <a:latin typeface="Arial" panose="020B0604020202020204" pitchFamily="34" charset="0"/>
                <a:cs typeface="Arial" panose="020B0604020202020204" pitchFamily="34" charset="0"/>
              </a:rPr>
              <a:t>Discuss possible co-worker dynamics.</a:t>
            </a:r>
          </a:p>
          <a:p>
            <a:pPr marL="800100" lvl="1" indent="-342900">
              <a:lnSpc>
                <a:spcPct val="100000"/>
              </a:lnSpc>
              <a:spcBef>
                <a:spcPts val="624"/>
              </a:spcBef>
              <a:spcAft>
                <a:spcPts val="600"/>
              </a:spcAft>
              <a:buFont typeface="Arial" panose="020B0604020202020204" pitchFamily="34" charset="0"/>
              <a:buChar char="•"/>
            </a:pPr>
            <a:r>
              <a:rPr lang="en-US" sz="2200" dirty="0">
                <a:solidFill>
                  <a:srgbClr val="006298"/>
                </a:solidFill>
                <a:latin typeface="Arial" panose="020B0604020202020204" pitchFamily="34" charset="0"/>
                <a:cs typeface="Arial" panose="020B0604020202020204" pitchFamily="34" charset="0"/>
              </a:rPr>
              <a:t>Discuss any possible legal issues that may arise.</a:t>
            </a:r>
            <a:endParaRPr lang="en-US" sz="2200" dirty="0">
              <a:solidFill>
                <a:srgbClr val="006298"/>
              </a:solidFill>
            </a:endParaRPr>
          </a:p>
        </p:txBody>
      </p:sp>
    </p:spTree>
    <p:extLst>
      <p:ext uri="{BB962C8B-B14F-4D97-AF65-F5344CB8AC3E}">
        <p14:creationId xmlns:p14="http://schemas.microsoft.com/office/powerpoint/2010/main" val="1558629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Enforcement Problems</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6" y="1638300"/>
            <a:ext cx="9924423" cy="4516694"/>
          </a:xfrm>
        </p:spPr>
        <p:txBody>
          <a:bodyPr>
            <a:noAutofit/>
          </a:bodyPr>
          <a:lstStyle/>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Noncompete enforceability laws vary state by state</a:t>
            </a:r>
          </a:p>
          <a:p>
            <a:pPr marL="461963" indent="-461963">
              <a:lnSpc>
                <a:spcPct val="100000"/>
              </a:lnSpc>
              <a:spcBef>
                <a:spcPts val="624"/>
              </a:spcBef>
              <a:spcAft>
                <a:spcPts val="1200"/>
              </a:spcAft>
              <a:buFont typeface="Arial" panose="020B0604020202020204" pitchFamily="34" charset="0"/>
              <a:buChar char="•"/>
            </a:pPr>
            <a:r>
              <a:rPr lang="en-US" sz="2200" b="1" dirty="0">
                <a:latin typeface="Arial" panose="020B0604020202020204" pitchFamily="34" charset="0"/>
                <a:cs typeface="Arial" panose="020B0604020202020204" pitchFamily="34" charset="0"/>
              </a:rPr>
              <a:t>Examples: </a:t>
            </a:r>
          </a:p>
          <a:p>
            <a:pPr marL="914400" lvl="1" indent="-457200">
              <a:lnSpc>
                <a:spcPct val="100000"/>
              </a:lnSpc>
              <a:spcBef>
                <a:spcPts val="624"/>
              </a:spcBef>
              <a:spcAft>
                <a:spcPts val="1200"/>
              </a:spcAft>
              <a:buFont typeface="Calibri" panose="020F0502020204030204" pitchFamily="34" charset="0"/>
              <a:buChar char="–"/>
            </a:pPr>
            <a:r>
              <a:rPr lang="en-US" sz="2200" dirty="0">
                <a:solidFill>
                  <a:srgbClr val="000000"/>
                </a:solidFill>
                <a:latin typeface="Arial" panose="020B0604020202020204" pitchFamily="34" charset="0"/>
                <a:cs typeface="Arial" panose="020B0604020202020204" pitchFamily="34" charset="0"/>
              </a:rPr>
              <a:t>California prohibits all noncompete covenants</a:t>
            </a:r>
          </a:p>
          <a:p>
            <a:pPr marL="914400" lvl="1" indent="-457200">
              <a:lnSpc>
                <a:spcPct val="100000"/>
              </a:lnSpc>
              <a:spcBef>
                <a:spcPts val="624"/>
              </a:spcBef>
              <a:spcAft>
                <a:spcPts val="1200"/>
              </a:spcAft>
              <a:buFont typeface="Calibri" panose="020F0502020204030204" pitchFamily="34" charset="0"/>
              <a:buChar char="–"/>
            </a:pPr>
            <a:r>
              <a:rPr lang="en-US" sz="2200" dirty="0">
                <a:solidFill>
                  <a:srgbClr val="000000"/>
                </a:solidFill>
                <a:latin typeface="Arial" panose="020B0604020202020204" pitchFamily="34" charset="0"/>
                <a:cs typeface="Arial" panose="020B0604020202020204" pitchFamily="34" charset="0"/>
              </a:rPr>
              <a:t>Texas only considers it, if employee receives benefits</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Courts only reform contracts to prevent undue burdens or hardships</a:t>
            </a:r>
          </a:p>
        </p:txBody>
      </p:sp>
      <p:pic>
        <p:nvPicPr>
          <p:cNvPr id="10" name="Picture Placeholder 9">
            <a:extLst>
              <a:ext uri="{FF2B5EF4-FFF2-40B4-BE49-F238E27FC236}">
                <a16:creationId xmlns:a16="http://schemas.microsoft.com/office/drawing/2014/main" id="{B1CEFDB2-25B0-46CF-A2F4-A3942DDAF2F4}"/>
              </a:ext>
              <a:ext uri="{C183D7F6-B498-43B3-948B-1728B52AA6E4}">
                <adec:decorative xmlns:adec="http://schemas.microsoft.com/office/drawing/2017/decorative" val="1"/>
              </a:ext>
            </a:extLst>
          </p:cNvPr>
          <p:cNvPicPr>
            <a:picLocks noGrp="1" noChangeAspect="1"/>
          </p:cNvPicPr>
          <p:nvPr>
            <p:ph type="pic" sz="quarter" idx="20"/>
          </p:nvPr>
        </p:nvPicPr>
        <p:blipFill rotWithShape="1">
          <a:blip r:embed="rId3"/>
          <a:srcRect b="27734"/>
          <a:stretch/>
        </p:blipFill>
        <p:spPr>
          <a:xfrm>
            <a:off x="8767763" y="2533650"/>
            <a:ext cx="2895600" cy="1294071"/>
          </a:xfrm>
          <a:prstGeom prst="rect">
            <a:avLst/>
          </a:prstGeom>
        </p:spPr>
      </p:pic>
    </p:spTree>
    <p:extLst>
      <p:ext uri="{BB962C8B-B14F-4D97-AF65-F5344CB8AC3E}">
        <p14:creationId xmlns:p14="http://schemas.microsoft.com/office/powerpoint/2010/main" val="135546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838200" y="365125"/>
            <a:ext cx="10515600" cy="672105"/>
          </a:xfrm>
        </p:spPr>
        <p:txBody>
          <a:bodyPr/>
          <a:lstStyle/>
          <a:p>
            <a:r>
              <a:rPr lang="en-US" dirty="0"/>
              <a:t>Kennedy v. Shave Barber Co.</a:t>
            </a:r>
            <a:br>
              <a:rPr lang="en-US" dirty="0"/>
            </a:br>
            <a:r>
              <a:rPr lang="en-US" dirty="0"/>
              <a:t>Polling Question</a:t>
            </a:r>
            <a:endParaRPr lang="en-IN"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p:txBody>
          <a:bodyPr>
            <a:normAutofit/>
          </a:bodyPr>
          <a:lstStyle/>
          <a:p>
            <a:pPr>
              <a:lnSpc>
                <a:spcPct val="100000"/>
              </a:lnSpc>
              <a:spcBef>
                <a:spcPts val="624"/>
              </a:spcBef>
            </a:pPr>
            <a:r>
              <a:rPr lang="en-US" sz="2600" dirty="0">
                <a:solidFill>
                  <a:srgbClr val="006298"/>
                </a:solidFill>
              </a:rPr>
              <a:t>Did Patricia Kennedy breach the noncompete provision of her employment contract with The Shave?  </a:t>
            </a:r>
          </a:p>
          <a:p>
            <a:pPr marL="342900" indent="-342900" algn="ctr">
              <a:lnSpc>
                <a:spcPct val="100000"/>
              </a:lnSpc>
              <a:spcBef>
                <a:spcPts val="624"/>
              </a:spcBef>
              <a:buFont typeface="Wingdings" pitchFamily="2" charset="2"/>
              <a:buChar char="q"/>
            </a:pPr>
            <a:r>
              <a:rPr lang="en-US" sz="2600" dirty="0">
                <a:solidFill>
                  <a:srgbClr val="006298"/>
                </a:solidFill>
              </a:rPr>
              <a:t>Yes</a:t>
            </a:r>
          </a:p>
          <a:p>
            <a:pPr marL="342900" indent="-342900" algn="ctr">
              <a:lnSpc>
                <a:spcPct val="100000"/>
              </a:lnSpc>
              <a:spcBef>
                <a:spcPts val="624"/>
              </a:spcBef>
              <a:spcAft>
                <a:spcPts val="1800"/>
              </a:spcAft>
              <a:buFont typeface="Wingdings" pitchFamily="2" charset="2"/>
              <a:buChar char="q"/>
            </a:pPr>
            <a:r>
              <a:rPr lang="en-US" sz="2600" dirty="0">
                <a:solidFill>
                  <a:srgbClr val="006298"/>
                </a:solidFill>
              </a:rPr>
              <a:t>No</a:t>
            </a:r>
          </a:p>
          <a:p>
            <a:pPr>
              <a:lnSpc>
                <a:spcPct val="100000"/>
              </a:lnSpc>
              <a:spcBef>
                <a:spcPts val="624"/>
              </a:spcBef>
            </a:pPr>
            <a:r>
              <a:rPr lang="en-US" sz="2600" dirty="0">
                <a:solidFill>
                  <a:srgbClr val="006298"/>
                </a:solidFill>
              </a:rPr>
              <a:t>Explain your reasoning to another person or classmate. </a:t>
            </a:r>
          </a:p>
        </p:txBody>
      </p:sp>
    </p:spTree>
    <p:extLst>
      <p:ext uri="{BB962C8B-B14F-4D97-AF65-F5344CB8AC3E}">
        <p14:creationId xmlns:p14="http://schemas.microsoft.com/office/powerpoint/2010/main" val="32002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Unconscionable Contracts or Clauses</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9904758" cy="1917294"/>
          </a:xfrm>
        </p:spPr>
        <p:txBody>
          <a:bodyPr>
            <a:noAutofit/>
          </a:bodyPr>
          <a:lstStyle/>
          <a:p>
            <a:pPr marL="461963" indent="-461963">
              <a:lnSpc>
                <a:spcPct val="100000"/>
              </a:lnSpc>
              <a:spcBef>
                <a:spcPts val="624"/>
              </a:spcBef>
              <a:spcAft>
                <a:spcPts val="1200"/>
              </a:spcAft>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The UCC incorporates unconscionability in provisions</a:t>
            </a:r>
          </a:p>
          <a:p>
            <a:pPr marL="461963" indent="-461963">
              <a:lnSpc>
                <a:spcPct val="100000"/>
              </a:lnSpc>
              <a:spcBef>
                <a:spcPts val="624"/>
              </a:spcBef>
              <a:spcAft>
                <a:spcPts val="1200"/>
              </a:spcAft>
              <a:buFont typeface="Arial" panose="020B0604020202020204" pitchFamily="34" charset="0"/>
              <a:buChar char="•"/>
            </a:pPr>
            <a:r>
              <a:rPr lang="en-US" sz="2400" dirty="0">
                <a:solidFill>
                  <a:schemeClr val="bg2">
                    <a:lumMod val="10000"/>
                  </a:schemeClr>
                </a:solidFill>
                <a:latin typeface="Arial" panose="020B0604020202020204" pitchFamily="34" charset="0"/>
                <a:cs typeface="Arial" panose="020B0604020202020204" pitchFamily="34" charset="0"/>
              </a:rPr>
              <a:t>Procedural unconscionability</a:t>
            </a:r>
          </a:p>
          <a:p>
            <a:pPr marL="914400" lvl="1" indent="-452438">
              <a:lnSpc>
                <a:spcPct val="100000"/>
              </a:lnSpc>
              <a:spcBef>
                <a:spcPts val="624"/>
              </a:spcBef>
              <a:spcAft>
                <a:spcPts val="1200"/>
              </a:spcAft>
              <a:buFont typeface="Calibri" panose="020F0502020204030204" pitchFamily="34" charset="0"/>
              <a:buChar char="–"/>
            </a:pPr>
            <a:r>
              <a:rPr lang="en-US" sz="2400" b="1" dirty="0">
                <a:solidFill>
                  <a:schemeClr val="bg2">
                    <a:lumMod val="10000"/>
                  </a:schemeClr>
                </a:solidFill>
                <a:latin typeface="Arial" panose="020B0604020202020204" pitchFamily="34" charset="0"/>
                <a:cs typeface="Arial" panose="020B0604020202020204" pitchFamily="34" charset="0"/>
              </a:rPr>
              <a:t>Case Example 13.5 </a:t>
            </a:r>
            <a:r>
              <a:rPr lang="en-US" sz="2400" dirty="0" err="1">
                <a:solidFill>
                  <a:schemeClr val="bg2">
                    <a:lumMod val="10000"/>
                  </a:schemeClr>
                </a:solidFill>
                <a:latin typeface="Arial" panose="020B0604020202020204" pitchFamily="34" charset="0"/>
                <a:cs typeface="Arial" panose="020B0604020202020204" pitchFamily="34" charset="0"/>
              </a:rPr>
              <a:t>Lianna</a:t>
            </a:r>
            <a:r>
              <a:rPr lang="en-US" sz="2400" dirty="0">
                <a:solidFill>
                  <a:schemeClr val="bg2">
                    <a:lumMod val="10000"/>
                  </a:schemeClr>
                </a:solidFill>
                <a:latin typeface="Arial" panose="020B0604020202020204" pitchFamily="34" charset="0"/>
                <a:cs typeface="Arial" panose="020B0604020202020204" pitchFamily="34" charset="0"/>
              </a:rPr>
              <a:t> </a:t>
            </a:r>
            <a:r>
              <a:rPr lang="en-US" sz="2400" dirty="0" err="1">
                <a:solidFill>
                  <a:schemeClr val="bg2">
                    <a:lumMod val="10000"/>
                  </a:schemeClr>
                </a:solidFill>
                <a:latin typeface="Arial" panose="020B0604020202020204" pitchFamily="34" charset="0"/>
                <a:cs typeface="Arial" panose="020B0604020202020204" pitchFamily="34" charset="0"/>
              </a:rPr>
              <a:t>Saribekyan</a:t>
            </a:r>
            <a:r>
              <a:rPr lang="en-US" sz="2400" dirty="0">
                <a:solidFill>
                  <a:schemeClr val="bg2">
                    <a:lumMod val="10000"/>
                  </a:schemeClr>
                </a:solidFill>
                <a:latin typeface="Arial" panose="020B0604020202020204" pitchFamily="34" charset="0"/>
                <a:cs typeface="Arial" panose="020B0604020202020204" pitchFamily="34" charset="0"/>
              </a:rPr>
              <a:t> vs. BANA</a:t>
            </a:r>
            <a:endParaRPr lang="en-US" sz="2800" dirty="0">
              <a:solidFill>
                <a:srgbClr val="000000"/>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ABA5ED-560A-418A-9B5A-20FF362983C9}"/>
              </a:ext>
            </a:extLst>
          </p:cNvPr>
          <p:cNvSpPr>
            <a:spLocks noGrp="1"/>
          </p:cNvSpPr>
          <p:nvPr>
            <p:ph sz="quarter" idx="18"/>
          </p:nvPr>
        </p:nvSpPr>
        <p:spPr>
          <a:xfrm>
            <a:off x="733745" y="3427774"/>
            <a:ext cx="5362255" cy="455967"/>
          </a:xfrm>
        </p:spPr>
        <p:txBody>
          <a:bodyPr/>
          <a:lstStyle/>
          <a:p>
            <a:pPr marL="461963" indent="-461963">
              <a:lnSpc>
                <a:spcPct val="100000"/>
              </a:lnSpc>
              <a:buClr>
                <a:srgbClr val="004A78"/>
              </a:buClr>
              <a:buFont typeface="Arial" panose="020B0604020202020204" pitchFamily="34" charset="0"/>
              <a:buChar char="•"/>
              <a:tabLst>
                <a:tab pos="461963" algn="l"/>
              </a:tabLst>
            </a:pPr>
            <a:r>
              <a:rPr lang="en-US" sz="2400" dirty="0">
                <a:solidFill>
                  <a:schemeClr val="bg2">
                    <a:lumMod val="10000"/>
                  </a:schemeClr>
                </a:solidFill>
                <a:latin typeface="Arial" panose="020B0604020202020204" pitchFamily="34" charset="0"/>
                <a:cs typeface="Arial" panose="020B0604020202020204" pitchFamily="34" charset="0"/>
              </a:rPr>
              <a:t>Substantive unconscionability</a:t>
            </a:r>
          </a:p>
        </p:txBody>
      </p:sp>
      <p:pic>
        <p:nvPicPr>
          <p:cNvPr id="8" name="Picture Placeholder 7">
            <a:extLst>
              <a:ext uri="{FF2B5EF4-FFF2-40B4-BE49-F238E27FC236}">
                <a16:creationId xmlns:a16="http://schemas.microsoft.com/office/drawing/2014/main" id="{25AC55AD-CA6F-4F3B-941D-41628A233C16}"/>
              </a:ext>
              <a:ext uri="{C183D7F6-B498-43B3-948B-1728B52AA6E4}">
                <adec:decorative xmlns:adec="http://schemas.microsoft.com/office/drawing/2017/decorative" val="1"/>
              </a:ext>
            </a:extLst>
          </p:cNvPr>
          <p:cNvPicPr>
            <a:picLocks noGrp="1" noChangeAspect="1"/>
          </p:cNvPicPr>
          <p:nvPr>
            <p:ph type="pic" sz="quarter" idx="20"/>
          </p:nvPr>
        </p:nvPicPr>
        <p:blipFill>
          <a:blip r:embed="rId3">
            <a:extLst>
              <a:ext uri="{96DAC541-7B7A-43D3-8B79-37D633B846F1}">
                <asvg:svgBlip xmlns:asvg="http://schemas.microsoft.com/office/drawing/2016/SVG/main" r:embed="rId4"/>
              </a:ext>
            </a:extLst>
          </a:blip>
          <a:stretch>
            <a:fillRect/>
          </a:stretch>
        </p:blipFill>
        <p:spPr>
          <a:xfrm>
            <a:off x="8726959" y="2596947"/>
            <a:ext cx="1005840" cy="1005840"/>
          </a:xfrm>
          <a:prstGeom prst="rect">
            <a:avLst/>
          </a:prstGeom>
        </p:spPr>
      </p:pic>
    </p:spTree>
    <p:extLst>
      <p:ext uri="{BB962C8B-B14F-4D97-AF65-F5344CB8AC3E}">
        <p14:creationId xmlns:p14="http://schemas.microsoft.com/office/powerpoint/2010/main" val="4172143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Exculpatory Clauses</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6" y="1638300"/>
            <a:ext cx="9924423" cy="4516694"/>
          </a:xfrm>
        </p:spPr>
        <p:txBody>
          <a:bodyPr>
            <a:noAutofit/>
          </a:bodyPr>
          <a:lstStyle/>
          <a:p>
            <a:pPr marL="342900" indent="-342900">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Courts sometimes refuse to enforce due to unconscionability</a:t>
            </a:r>
          </a:p>
          <a:p>
            <a:pPr>
              <a:lnSpc>
                <a:spcPct val="100000"/>
              </a:lnSpc>
              <a:spcBef>
                <a:spcPts val="624"/>
              </a:spcBef>
              <a:spcAft>
                <a:spcPts val="1200"/>
              </a:spcAft>
            </a:pPr>
            <a:r>
              <a:rPr lang="en-US" sz="2200" b="1" dirty="0">
                <a:solidFill>
                  <a:srgbClr val="006298"/>
                </a:solidFill>
                <a:latin typeface="Arial" panose="020B0604020202020204" pitchFamily="34" charset="0"/>
                <a:cs typeface="Arial" panose="020B0604020202020204" pitchFamily="34" charset="0"/>
              </a:rPr>
              <a:t>Violation of Public Policy</a:t>
            </a:r>
          </a:p>
          <a:p>
            <a:pPr marL="914400" lvl="1" indent="-452438">
              <a:lnSpc>
                <a:spcPct val="100000"/>
              </a:lnSpc>
              <a:spcBef>
                <a:spcPts val="624"/>
              </a:spcBef>
              <a:spcAft>
                <a:spcPts val="1200"/>
              </a:spcAft>
              <a:buFont typeface="Calibri" panose="020F0502020204030204" pitchFamily="34" charset="0"/>
              <a:buChar char="–"/>
            </a:pPr>
            <a:r>
              <a:rPr lang="en-US" sz="2200" b="1" dirty="0">
                <a:solidFill>
                  <a:srgbClr val="000000"/>
                </a:solidFill>
                <a:latin typeface="Arial" panose="020B0604020202020204" pitchFamily="34" charset="0"/>
                <a:cs typeface="Arial" panose="020B0604020202020204" pitchFamily="34" charset="0"/>
              </a:rPr>
              <a:t>Examples: </a:t>
            </a:r>
            <a:r>
              <a:rPr lang="en-US" sz="2200" dirty="0">
                <a:solidFill>
                  <a:srgbClr val="000000"/>
                </a:solidFill>
                <a:latin typeface="Arial" panose="020B0604020202020204" pitchFamily="34" charset="0"/>
                <a:cs typeface="Arial" panose="020B0604020202020204" pitchFamily="34" charset="0"/>
              </a:rPr>
              <a:t>Rental agreements, employment</a:t>
            </a:r>
          </a:p>
          <a:p>
            <a:pPr>
              <a:lnSpc>
                <a:spcPct val="100000"/>
              </a:lnSpc>
              <a:spcBef>
                <a:spcPts val="624"/>
              </a:spcBef>
              <a:spcAft>
                <a:spcPts val="1200"/>
              </a:spcAft>
            </a:pPr>
            <a:r>
              <a:rPr lang="en-US" sz="2200" b="1" dirty="0">
                <a:solidFill>
                  <a:srgbClr val="006298"/>
                </a:solidFill>
                <a:latin typeface="Arial" panose="020B0604020202020204" pitchFamily="34" charset="0"/>
                <a:cs typeface="Arial" panose="020B0604020202020204" pitchFamily="34" charset="0"/>
              </a:rPr>
              <a:t>Enforcement of Exculpatory Clauses</a:t>
            </a:r>
          </a:p>
          <a:p>
            <a:pPr marL="855663" lvl="1" indent="-393700">
              <a:lnSpc>
                <a:spcPct val="100000"/>
              </a:lnSpc>
              <a:spcBef>
                <a:spcPts val="624"/>
              </a:spcBef>
              <a:spcAft>
                <a:spcPts val="1200"/>
              </a:spcAft>
              <a:buFont typeface="Calibri" panose="020F0502020204030204" pitchFamily="34" charset="0"/>
              <a:buChar char="–"/>
            </a:pPr>
            <a:r>
              <a:rPr lang="en-US" sz="2200" dirty="0">
                <a:solidFill>
                  <a:srgbClr val="000000"/>
                </a:solidFill>
                <a:latin typeface="Arial" panose="020B0604020202020204" pitchFamily="34" charset="0"/>
                <a:cs typeface="Arial" panose="020B0604020202020204" pitchFamily="34" charset="0"/>
              </a:rPr>
              <a:t>Reasonable</a:t>
            </a:r>
          </a:p>
          <a:p>
            <a:pPr marL="855663" lvl="1" indent="-393700">
              <a:lnSpc>
                <a:spcPct val="100000"/>
              </a:lnSpc>
              <a:spcBef>
                <a:spcPts val="624"/>
              </a:spcBef>
              <a:spcAft>
                <a:spcPts val="1200"/>
              </a:spcAft>
              <a:buFont typeface="Calibri" panose="020F0502020204030204" pitchFamily="34" charset="0"/>
              <a:buChar char="–"/>
            </a:pPr>
            <a:r>
              <a:rPr lang="en-US" sz="2200" dirty="0">
                <a:solidFill>
                  <a:srgbClr val="000000"/>
                </a:solidFill>
                <a:latin typeface="Arial" panose="020B0604020202020204" pitchFamily="34" charset="0"/>
                <a:cs typeface="Arial" panose="020B0604020202020204" pitchFamily="34" charset="0"/>
              </a:rPr>
              <a:t>Do not violate public policy</a:t>
            </a:r>
          </a:p>
          <a:p>
            <a:pPr marL="855663" lvl="1" indent="-393700">
              <a:lnSpc>
                <a:spcPct val="100000"/>
              </a:lnSpc>
              <a:spcBef>
                <a:spcPts val="624"/>
              </a:spcBef>
              <a:spcAft>
                <a:spcPts val="1200"/>
              </a:spcAft>
              <a:buFont typeface="Calibri" panose="020F0502020204030204" pitchFamily="34" charset="0"/>
              <a:buChar char="–"/>
            </a:pPr>
            <a:r>
              <a:rPr lang="en-US" sz="2200" dirty="0">
                <a:solidFill>
                  <a:srgbClr val="000000"/>
                </a:solidFill>
                <a:latin typeface="Arial" panose="020B0604020202020204" pitchFamily="34" charset="0"/>
                <a:cs typeface="Arial" panose="020B0604020202020204" pitchFamily="34" charset="0"/>
              </a:rPr>
              <a:t>Do not protect parties from liability for intentional misconduct</a:t>
            </a:r>
          </a:p>
        </p:txBody>
      </p:sp>
      <p:pic>
        <p:nvPicPr>
          <p:cNvPr id="6" name="Picture Placeholder 5">
            <a:extLst>
              <a:ext uri="{FF2B5EF4-FFF2-40B4-BE49-F238E27FC236}">
                <a16:creationId xmlns:a16="http://schemas.microsoft.com/office/drawing/2014/main" id="{5383C933-CF71-4617-B209-1D232588A2A1}"/>
              </a:ext>
              <a:ext uri="{C183D7F6-B498-43B3-948B-1728B52AA6E4}">
                <adec:decorative xmlns:adec="http://schemas.microsoft.com/office/drawing/2017/decorative" val="1"/>
              </a:ext>
            </a:extLst>
          </p:cNvPr>
          <p:cNvPicPr>
            <a:picLocks noGrp="1" noChangeAspect="1"/>
          </p:cNvPicPr>
          <p:nvPr>
            <p:ph type="pic" sz="quarter" idx="20"/>
          </p:nvPr>
        </p:nvPicPr>
        <p:blipFill>
          <a:blip r:embed="rId3">
            <a:extLst>
              <a:ext uri="{96DAC541-7B7A-43D3-8B79-37D633B846F1}">
                <asvg:svgBlip xmlns:asvg="http://schemas.microsoft.com/office/drawing/2016/SVG/main" r:embed="rId4"/>
              </a:ext>
            </a:extLst>
          </a:blip>
          <a:stretch>
            <a:fillRect/>
          </a:stretch>
        </p:blipFill>
        <p:spPr>
          <a:xfrm>
            <a:off x="8653021" y="2281701"/>
            <a:ext cx="2608891" cy="2608891"/>
          </a:xfrm>
          <a:prstGeom prst="rect">
            <a:avLst/>
          </a:prstGeom>
        </p:spPr>
      </p:pic>
    </p:spTree>
    <p:extLst>
      <p:ext uri="{BB962C8B-B14F-4D97-AF65-F5344CB8AC3E}">
        <p14:creationId xmlns:p14="http://schemas.microsoft.com/office/powerpoint/2010/main" val="182696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838200" y="365125"/>
            <a:ext cx="10515600" cy="1149043"/>
          </a:xfrm>
        </p:spPr>
        <p:txBody>
          <a:bodyPr/>
          <a:lstStyle/>
          <a:p>
            <a:pPr>
              <a:lnSpc>
                <a:spcPct val="100000"/>
              </a:lnSpc>
              <a:spcBef>
                <a:spcPts val="600"/>
              </a:spcBef>
              <a:spcAft>
                <a:spcPts val="1800"/>
              </a:spcAft>
            </a:pPr>
            <a:r>
              <a:rPr lang="en-US" sz="3200" dirty="0"/>
              <a:t>Discussion: Managerial Strategy</a:t>
            </a:r>
            <a:br>
              <a:rPr lang="en-US" sz="3200" dirty="0"/>
            </a:br>
            <a:r>
              <a:rPr lang="en-US" sz="3200" dirty="0"/>
              <a:t>Creating Liability Waivers That Are Not Unconscionable</a:t>
            </a:r>
            <a:endParaRPr lang="en-IN" sz="3200"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a:xfrm>
            <a:off x="743576" y="1966452"/>
            <a:ext cx="10711543" cy="4066048"/>
          </a:xfrm>
        </p:spPr>
        <p:txBody>
          <a:bodyPr>
            <a:normAutofit/>
          </a:bodyPr>
          <a:lstStyle/>
          <a:p>
            <a:pPr marL="457200" indent="-457200">
              <a:lnSpc>
                <a:spcPct val="100000"/>
              </a:lnSpc>
              <a:spcBef>
                <a:spcPts val="624"/>
              </a:spcBef>
              <a:spcAft>
                <a:spcPts val="1800"/>
              </a:spcAft>
              <a:buFont typeface="+mj-lt"/>
              <a:buAutoNum type="arabicPeriod"/>
            </a:pPr>
            <a:r>
              <a:rPr lang="en-US" sz="2400" dirty="0">
                <a:solidFill>
                  <a:srgbClr val="006298"/>
                </a:solidFill>
              </a:rPr>
              <a:t>What would be your strategy regarding liability waivers, if you were managing a business that relied on minors engaging in inherently dangerous activities?</a:t>
            </a:r>
          </a:p>
          <a:p>
            <a:pPr marL="457200" indent="-457200">
              <a:lnSpc>
                <a:spcPct val="100000"/>
              </a:lnSpc>
              <a:buFont typeface="+mj-lt"/>
              <a:buAutoNum type="arabicPeriod"/>
            </a:pPr>
            <a:r>
              <a:rPr lang="en-US" sz="2400" dirty="0">
                <a:solidFill>
                  <a:srgbClr val="006298"/>
                </a:solidFill>
              </a:rPr>
              <a:t>Under what circumstances would you, as a business owner, choose to aggressively defend your business against a customer’s liability lawsuit?</a:t>
            </a:r>
          </a:p>
        </p:txBody>
      </p:sp>
    </p:spTree>
    <p:extLst>
      <p:ext uri="{BB962C8B-B14F-4D97-AF65-F5344CB8AC3E}">
        <p14:creationId xmlns:p14="http://schemas.microsoft.com/office/powerpoint/2010/main" val="296104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838200" y="365125"/>
            <a:ext cx="10515600" cy="1149043"/>
          </a:xfrm>
        </p:spPr>
        <p:txBody>
          <a:bodyPr/>
          <a:lstStyle/>
          <a:p>
            <a:r>
              <a:rPr lang="en-US" sz="3200" dirty="0"/>
              <a:t>Holmes v. Multimedia KSDK, Inc.</a:t>
            </a:r>
            <a:br>
              <a:rPr lang="en-US" sz="2400" dirty="0"/>
            </a:br>
            <a:r>
              <a:rPr lang="en-US" sz="2800" dirty="0"/>
              <a:t>Polling Question</a:t>
            </a:r>
            <a:endParaRPr lang="en-IN" sz="3200"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a:xfrm>
            <a:off x="743576" y="1966452"/>
            <a:ext cx="10711543" cy="4066048"/>
          </a:xfrm>
        </p:spPr>
        <p:txBody>
          <a:bodyPr>
            <a:normAutofit/>
          </a:bodyPr>
          <a:lstStyle/>
          <a:p>
            <a:pPr>
              <a:lnSpc>
                <a:spcPct val="100000"/>
              </a:lnSpc>
              <a:spcBef>
                <a:spcPts val="624"/>
              </a:spcBef>
            </a:pPr>
            <a:r>
              <a:rPr lang="en-US" sz="2400" dirty="0">
                <a:solidFill>
                  <a:srgbClr val="006298"/>
                </a:solidFill>
              </a:rPr>
              <a:t>Was the language used in the exculpatory clause that Colleen Holmes signed clear in releasing all sponsors, their agents, and employees without exclusion from liability for future negligence?  </a:t>
            </a:r>
          </a:p>
          <a:p>
            <a:pPr marL="342900" indent="-342900" algn="ctr">
              <a:lnSpc>
                <a:spcPct val="100000"/>
              </a:lnSpc>
              <a:spcBef>
                <a:spcPts val="624"/>
              </a:spcBef>
              <a:buFont typeface="Wingdings" pitchFamily="2" charset="2"/>
              <a:buChar char="q"/>
            </a:pPr>
            <a:r>
              <a:rPr lang="en-US" sz="2400" dirty="0">
                <a:solidFill>
                  <a:srgbClr val="006298"/>
                </a:solidFill>
              </a:rPr>
              <a:t>Yes</a:t>
            </a:r>
          </a:p>
          <a:p>
            <a:pPr marL="342900" indent="-342900" algn="ctr">
              <a:lnSpc>
                <a:spcPct val="100000"/>
              </a:lnSpc>
              <a:spcBef>
                <a:spcPts val="624"/>
              </a:spcBef>
              <a:spcAft>
                <a:spcPts val="1800"/>
              </a:spcAft>
              <a:buFont typeface="Wingdings" pitchFamily="2" charset="2"/>
              <a:buChar char="q"/>
            </a:pPr>
            <a:r>
              <a:rPr lang="en-US" sz="2400" dirty="0">
                <a:solidFill>
                  <a:srgbClr val="006298"/>
                </a:solidFill>
              </a:rPr>
              <a:t>No</a:t>
            </a:r>
          </a:p>
          <a:p>
            <a:pPr>
              <a:lnSpc>
                <a:spcPct val="100000"/>
              </a:lnSpc>
              <a:spcBef>
                <a:spcPts val="624"/>
              </a:spcBef>
            </a:pPr>
            <a:r>
              <a:rPr lang="en-US" sz="2400" dirty="0">
                <a:solidFill>
                  <a:srgbClr val="006298"/>
                </a:solidFill>
              </a:rPr>
              <a:t>Explain your reasoning to another person or classmate. </a:t>
            </a:r>
          </a:p>
        </p:txBody>
      </p:sp>
    </p:spTree>
    <p:extLst>
      <p:ext uri="{BB962C8B-B14F-4D97-AF65-F5344CB8AC3E}">
        <p14:creationId xmlns:p14="http://schemas.microsoft.com/office/powerpoint/2010/main" val="1306447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p:txBody>
          <a:bodyPr/>
          <a:lstStyle/>
          <a:p>
            <a:r>
              <a:rPr lang="en-IN" dirty="0"/>
              <a:t>Chapter Objectives</a:t>
            </a:r>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p:txBody>
          <a:bodyPr>
            <a:normAutofit/>
          </a:bodyPr>
          <a:lstStyle/>
          <a:p>
            <a:pPr>
              <a:lnSpc>
                <a:spcPct val="100000"/>
              </a:lnSpc>
            </a:pPr>
            <a:r>
              <a:rPr lang="en-US" sz="2400" dirty="0"/>
              <a:t>By the end of this chapter, you should be able to:</a:t>
            </a:r>
          </a:p>
          <a:p>
            <a:pPr marL="457200" indent="-457200">
              <a:lnSpc>
                <a:spcPct val="100000"/>
              </a:lnSpc>
              <a:buFont typeface="Arial" panose="020B0604020202020204" pitchFamily="34" charset="0"/>
              <a:buChar char="•"/>
            </a:pPr>
            <a:r>
              <a:rPr lang="en-US" sz="2400" dirty="0"/>
              <a:t>Define capacity.</a:t>
            </a:r>
          </a:p>
          <a:p>
            <a:pPr marL="457200" indent="-457200">
              <a:lnSpc>
                <a:spcPct val="100000"/>
              </a:lnSpc>
              <a:buFont typeface="Arial" panose="020B0604020202020204" pitchFamily="34" charset="0"/>
              <a:buChar char="•"/>
            </a:pPr>
            <a:r>
              <a:rPr lang="en-US" sz="2400" dirty="0"/>
              <a:t>Summarize the capacity of a minor.</a:t>
            </a:r>
          </a:p>
          <a:p>
            <a:pPr marL="457200" indent="-457200">
              <a:lnSpc>
                <a:spcPct val="100000"/>
              </a:lnSpc>
              <a:buFont typeface="Arial" panose="020B0604020202020204" pitchFamily="34" charset="0"/>
              <a:buChar char="•"/>
            </a:pPr>
            <a:r>
              <a:rPr lang="en-US" sz="2400" dirty="0"/>
              <a:t>Define emancipation, in the context of contract law.</a:t>
            </a:r>
          </a:p>
          <a:p>
            <a:pPr marL="457200" indent="-457200">
              <a:lnSpc>
                <a:spcPct val="100000"/>
              </a:lnSpc>
              <a:buFont typeface="Arial" panose="020B0604020202020204" pitchFamily="34" charset="0"/>
              <a:buChar char="•"/>
            </a:pPr>
            <a:r>
              <a:rPr lang="en-US" sz="2400" dirty="0"/>
              <a:t>Describe the impact of mental capacity in determining the validity of a contract.</a:t>
            </a:r>
          </a:p>
          <a:p>
            <a:pPr marL="457200" indent="-457200">
              <a:lnSpc>
                <a:spcPct val="100000"/>
              </a:lnSpc>
              <a:buFont typeface="Arial" panose="020B0604020202020204" pitchFamily="34" charset="0"/>
              <a:buChar char="•"/>
            </a:pPr>
            <a:r>
              <a:rPr lang="en-US" sz="2400" dirty="0"/>
              <a:t>Explain how intoxication affects capacity.</a:t>
            </a:r>
          </a:p>
          <a:p>
            <a:pPr marL="457200" indent="-457200">
              <a:lnSpc>
                <a:spcPct val="100000"/>
              </a:lnSpc>
              <a:buFont typeface="Arial" panose="020B0604020202020204" pitchFamily="34" charset="0"/>
              <a:buChar char="•"/>
            </a:pPr>
            <a:r>
              <a:rPr lang="en-US" sz="2400" dirty="0"/>
              <a:t>Explain the legality requirement in contract law.</a:t>
            </a:r>
          </a:p>
          <a:p>
            <a:pPr marL="457200" indent="-457200">
              <a:lnSpc>
                <a:spcPct val="100000"/>
              </a:lnSpc>
              <a:buFont typeface="Arial" panose="020B0604020202020204" pitchFamily="34" charset="0"/>
              <a:buChar char="•"/>
            </a:pPr>
            <a:r>
              <a:rPr lang="en-US" sz="2400" dirty="0"/>
              <a:t>Define illegality in a contract.</a:t>
            </a:r>
          </a:p>
        </p:txBody>
      </p:sp>
    </p:spTree>
    <p:extLst>
      <p:ext uri="{BB962C8B-B14F-4D97-AF65-F5344CB8AC3E}">
        <p14:creationId xmlns:p14="http://schemas.microsoft.com/office/powerpoint/2010/main" val="1991519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The Effect of Illegality</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10858488" cy="3769442"/>
          </a:xfrm>
        </p:spPr>
        <p:txBody>
          <a:bodyPr>
            <a:noAutofit/>
          </a:bodyPr>
          <a:lstStyle/>
          <a:p>
            <a:pPr marL="114300" indent="-342900">
              <a:lnSpc>
                <a:spcPct val="100000"/>
              </a:lnSpc>
              <a:spcBef>
                <a:spcPts val="624"/>
              </a:spcBef>
              <a:spcAft>
                <a:spcPts val="1200"/>
              </a:spcAft>
              <a:buFont typeface="Arial" panose="020B0604020202020204" pitchFamily="34" charset="0"/>
              <a:buChar char="•"/>
            </a:pPr>
            <a:r>
              <a:rPr lang="en-US" sz="2400" i="1" dirty="0">
                <a:latin typeface="Arial" panose="020B0604020202020204" pitchFamily="34" charset="0"/>
                <a:cs typeface="Arial" panose="020B0604020202020204" pitchFamily="34" charset="0"/>
              </a:rPr>
              <a:t>In </a:t>
            </a:r>
            <a:r>
              <a:rPr lang="en-US" sz="2400" i="1" dirty="0" err="1">
                <a:latin typeface="Arial" panose="020B0604020202020204" pitchFamily="34" charset="0"/>
                <a:cs typeface="Arial" panose="020B0604020202020204" pitchFamily="34" charset="0"/>
              </a:rPr>
              <a:t>pari</a:t>
            </a:r>
            <a:r>
              <a:rPr lang="en-US" sz="2400" i="1" dirty="0">
                <a:latin typeface="Arial" panose="020B0604020202020204" pitchFamily="34" charset="0"/>
                <a:cs typeface="Arial" panose="020B0604020202020204" pitchFamily="34" charset="0"/>
              </a:rPr>
              <a:t> delicto </a:t>
            </a:r>
            <a:r>
              <a:rPr lang="en-US" sz="2400" dirty="0">
                <a:latin typeface="Arial" panose="020B0604020202020204" pitchFamily="34" charset="0"/>
                <a:cs typeface="Arial" panose="020B0604020202020204" pitchFamily="34" charset="0"/>
              </a:rPr>
              <a:t>– both parties are equally at fault</a:t>
            </a:r>
          </a:p>
          <a:p>
            <a:pPr>
              <a:lnSpc>
                <a:spcPct val="100000"/>
              </a:lnSpc>
              <a:spcBef>
                <a:spcPts val="624"/>
              </a:spcBef>
              <a:spcAft>
                <a:spcPts val="0"/>
              </a:spcAft>
            </a:pPr>
            <a:r>
              <a:rPr lang="en-US" sz="2400" b="1" dirty="0">
                <a:solidFill>
                  <a:srgbClr val="006298"/>
                </a:solidFill>
                <a:latin typeface="Arial" panose="020B0604020202020204" pitchFamily="34" charset="0"/>
                <a:cs typeface="Arial" panose="020B0604020202020204" pitchFamily="34" charset="0"/>
              </a:rPr>
              <a:t>Justifiable Ignorance of Facts</a:t>
            </a:r>
          </a:p>
          <a:p>
            <a:pPr marL="800100" lvl="1" indent="-342900">
              <a:lnSpc>
                <a:spcPct val="100000"/>
              </a:lnSpc>
              <a:spcBef>
                <a:spcPts val="624"/>
              </a:spcBef>
              <a:spcAft>
                <a:spcPts val="1200"/>
              </a:spcAft>
              <a:buClr>
                <a:srgbClr val="004A78"/>
              </a:buClr>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Courts won’t enforce contract, but allow parties to return to original positions</a:t>
            </a:r>
          </a:p>
          <a:p>
            <a:pPr>
              <a:lnSpc>
                <a:spcPct val="100000"/>
              </a:lnSpc>
              <a:spcBef>
                <a:spcPts val="624"/>
              </a:spcBef>
              <a:spcAft>
                <a:spcPts val="0"/>
              </a:spcAft>
            </a:pPr>
            <a:r>
              <a:rPr lang="en-US" sz="2400" b="1" dirty="0">
                <a:solidFill>
                  <a:srgbClr val="006298"/>
                </a:solidFill>
                <a:latin typeface="Arial" panose="020B0604020202020204" pitchFamily="34" charset="0"/>
                <a:cs typeface="Arial" panose="020B0604020202020204" pitchFamily="34" charset="0"/>
              </a:rPr>
              <a:t>Members of Protected Classes</a:t>
            </a:r>
          </a:p>
          <a:p>
            <a:pPr marL="800100" lvl="1" indent="-342900">
              <a:lnSpc>
                <a:spcPct val="100000"/>
              </a:lnSpc>
              <a:spcBef>
                <a:spcPts val="624"/>
              </a:spcBef>
              <a:spcAft>
                <a:spcPts val="1200"/>
              </a:spcAft>
              <a:buClr>
                <a:srgbClr val="004A78"/>
              </a:buClr>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Only member can enforce violated contract</a:t>
            </a:r>
          </a:p>
        </p:txBody>
      </p:sp>
    </p:spTree>
    <p:extLst>
      <p:ext uri="{BB962C8B-B14F-4D97-AF65-F5344CB8AC3E}">
        <p14:creationId xmlns:p14="http://schemas.microsoft.com/office/powerpoint/2010/main" val="2242559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Knowledge Check 2</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10799494" cy="2707558"/>
          </a:xfrm>
        </p:spPr>
        <p:txBody>
          <a:bodyPr>
            <a:noAutofit/>
          </a:bodyPr>
          <a:lstStyle/>
          <a:p>
            <a:pPr>
              <a:lnSpc>
                <a:spcPct val="100000"/>
              </a:lnSpc>
              <a:spcBef>
                <a:spcPts val="624"/>
              </a:spcBef>
              <a:spcAft>
                <a:spcPts val="1200"/>
              </a:spcAft>
            </a:pPr>
            <a:r>
              <a:rPr lang="en-US" sz="2800" dirty="0"/>
              <a:t>When both parties are equally at fault, it is called ____________.</a:t>
            </a:r>
            <a:endParaRPr lang="en-US" sz="1000" dirty="0"/>
          </a:p>
          <a:p>
            <a:pPr marL="1371600" lvl="2" indent="-457200">
              <a:lnSpc>
                <a:spcPct val="100000"/>
              </a:lnSpc>
              <a:spcBef>
                <a:spcPts val="624"/>
              </a:spcBef>
              <a:buClr>
                <a:srgbClr val="004A78"/>
              </a:buClr>
              <a:buFont typeface="+mj-lt"/>
              <a:buAutoNum type="arabicPeriod"/>
            </a:pPr>
            <a:r>
              <a:rPr lang="en-US" sz="2400" dirty="0"/>
              <a:t>ad hominem</a:t>
            </a:r>
          </a:p>
          <a:p>
            <a:pPr marL="1371600" lvl="2" indent="-457200">
              <a:lnSpc>
                <a:spcPct val="100000"/>
              </a:lnSpc>
              <a:spcBef>
                <a:spcPts val="624"/>
              </a:spcBef>
              <a:buClr>
                <a:srgbClr val="004A78"/>
              </a:buClr>
              <a:buFont typeface="+mj-lt"/>
              <a:buAutoNum type="arabicPeriod"/>
            </a:pPr>
            <a:r>
              <a:rPr lang="en-US" sz="2400" dirty="0"/>
              <a:t>ex </a:t>
            </a:r>
            <a:r>
              <a:rPr lang="en-US" sz="2400" dirty="0" err="1"/>
              <a:t>parte</a:t>
            </a:r>
            <a:endParaRPr lang="en-US" sz="2400" dirty="0"/>
          </a:p>
          <a:p>
            <a:pPr marL="1371600" lvl="2" indent="-457200">
              <a:lnSpc>
                <a:spcPct val="100000"/>
              </a:lnSpc>
              <a:spcBef>
                <a:spcPts val="624"/>
              </a:spcBef>
              <a:buClr>
                <a:srgbClr val="004A78"/>
              </a:buClr>
              <a:buFont typeface="+mj-lt"/>
              <a:buAutoNum type="arabicPeriod"/>
            </a:pPr>
            <a:r>
              <a:rPr lang="en-US" sz="2400" dirty="0">
                <a:latin typeface="Arial" panose="020B0604020202020204" pitchFamily="34" charset="0"/>
                <a:cs typeface="Arial" panose="020B0604020202020204" pitchFamily="34" charset="0"/>
              </a:rPr>
              <a:t>in </a:t>
            </a:r>
            <a:r>
              <a:rPr lang="en-US" sz="2400" dirty="0" err="1">
                <a:latin typeface="Arial" panose="020B0604020202020204" pitchFamily="34" charset="0"/>
                <a:cs typeface="Arial" panose="020B0604020202020204" pitchFamily="34" charset="0"/>
              </a:rPr>
              <a:t>pari</a:t>
            </a:r>
            <a:r>
              <a:rPr lang="en-US" sz="2400" dirty="0">
                <a:latin typeface="Arial" panose="020B0604020202020204" pitchFamily="34" charset="0"/>
                <a:cs typeface="Arial" panose="020B0604020202020204" pitchFamily="34" charset="0"/>
              </a:rPr>
              <a:t> delicto </a:t>
            </a:r>
          </a:p>
          <a:p>
            <a:pPr marL="1371600" lvl="2" indent="-457200">
              <a:lnSpc>
                <a:spcPct val="100000"/>
              </a:lnSpc>
              <a:spcBef>
                <a:spcPts val="624"/>
              </a:spcBef>
              <a:buClr>
                <a:srgbClr val="004A78"/>
              </a:buClr>
              <a:buFont typeface="+mj-lt"/>
              <a:buAutoNum type="arabicPeriod"/>
            </a:pPr>
            <a:r>
              <a:rPr lang="en-US" sz="2400" dirty="0"/>
              <a:t>Habeas corpus</a:t>
            </a:r>
            <a:endParaRPr lang="en-US" sz="2800" dirty="0">
              <a:solidFill>
                <a:srgbClr val="000000"/>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BABA5ED-560A-418A-9B5A-20FF362983C9}"/>
              </a:ext>
            </a:extLst>
          </p:cNvPr>
          <p:cNvSpPr>
            <a:spLocks noGrp="1"/>
          </p:cNvSpPr>
          <p:nvPr>
            <p:ph sz="quarter" idx="18"/>
          </p:nvPr>
        </p:nvSpPr>
        <p:spPr>
          <a:xfrm>
            <a:off x="4243861" y="4261426"/>
            <a:ext cx="5362255" cy="1903400"/>
          </a:xfrm>
        </p:spPr>
        <p:txBody>
          <a:bodyPr/>
          <a:lstStyle/>
          <a:p>
            <a:pPr marL="457200" indent="-457200">
              <a:lnSpc>
                <a:spcPct val="100000"/>
              </a:lnSpc>
              <a:spcBef>
                <a:spcPts val="624"/>
              </a:spcBef>
              <a:buClr>
                <a:srgbClr val="004A78"/>
              </a:buClr>
              <a:buFont typeface="+mj-lt"/>
              <a:buAutoNum type="alphaUcPeriod"/>
            </a:pPr>
            <a:r>
              <a:rPr lang="en-US" sz="2400" dirty="0">
                <a:solidFill>
                  <a:srgbClr val="006298"/>
                </a:solidFill>
                <a:latin typeface="Arial" panose="020B0604020202020204" pitchFamily="34" charset="0"/>
                <a:ea typeface="Open Sans" panose="020B0606030504020204" pitchFamily="34" charset="0"/>
                <a:cs typeface="Arial" panose="020B0604020202020204" pitchFamily="34" charset="0"/>
              </a:rPr>
              <a:t>1, 2, and 4</a:t>
            </a:r>
          </a:p>
          <a:p>
            <a:pPr marL="457200" indent="-457200">
              <a:lnSpc>
                <a:spcPct val="100000"/>
              </a:lnSpc>
              <a:spcBef>
                <a:spcPts val="624"/>
              </a:spcBef>
              <a:buClr>
                <a:srgbClr val="004A78"/>
              </a:buClr>
              <a:buFont typeface="+mj-lt"/>
              <a:buAutoNum type="alphaUcPeriod"/>
            </a:pPr>
            <a:r>
              <a:rPr lang="en-US" sz="2400" dirty="0">
                <a:solidFill>
                  <a:srgbClr val="006298"/>
                </a:solidFill>
                <a:latin typeface="Arial" panose="020B0604020202020204" pitchFamily="34" charset="0"/>
                <a:ea typeface="Open Sans" panose="020B0606030504020204" pitchFamily="34" charset="0"/>
                <a:cs typeface="Arial" panose="020B0604020202020204" pitchFamily="34" charset="0"/>
              </a:rPr>
              <a:t>1 and 3</a:t>
            </a:r>
          </a:p>
          <a:p>
            <a:pPr marL="457200" indent="-457200">
              <a:lnSpc>
                <a:spcPct val="100000"/>
              </a:lnSpc>
              <a:spcBef>
                <a:spcPts val="624"/>
              </a:spcBef>
              <a:buClr>
                <a:srgbClr val="004A78"/>
              </a:buClr>
              <a:buFont typeface="+mj-lt"/>
              <a:buAutoNum type="alphaUcPeriod"/>
            </a:pPr>
            <a:r>
              <a:rPr lang="en-US" sz="2400" dirty="0">
                <a:solidFill>
                  <a:srgbClr val="006298"/>
                </a:solidFill>
                <a:latin typeface="Arial" panose="020B0604020202020204" pitchFamily="34" charset="0"/>
                <a:ea typeface="Open Sans" panose="020B0606030504020204" pitchFamily="34" charset="0"/>
                <a:cs typeface="Arial" panose="020B0604020202020204" pitchFamily="34" charset="0"/>
              </a:rPr>
              <a:t>3 only</a:t>
            </a:r>
          </a:p>
          <a:p>
            <a:pPr marL="457200" indent="-457200">
              <a:lnSpc>
                <a:spcPct val="100000"/>
              </a:lnSpc>
              <a:spcBef>
                <a:spcPts val="624"/>
              </a:spcBef>
              <a:buClr>
                <a:srgbClr val="004A78"/>
              </a:buClr>
              <a:buFont typeface="+mj-lt"/>
              <a:buAutoNum type="alphaUcPeriod"/>
            </a:pPr>
            <a:r>
              <a:rPr lang="en-US" sz="2400" dirty="0">
                <a:solidFill>
                  <a:srgbClr val="006298"/>
                </a:solidFill>
                <a:latin typeface="Arial" panose="020B0604020202020204" pitchFamily="34" charset="0"/>
                <a:ea typeface="Open Sans" panose="020B0606030504020204" pitchFamily="34" charset="0"/>
                <a:cs typeface="Arial" panose="020B0604020202020204" pitchFamily="34" charset="0"/>
              </a:rPr>
              <a:t>None of the above</a:t>
            </a:r>
          </a:p>
        </p:txBody>
      </p:sp>
    </p:spTree>
    <p:extLst>
      <p:ext uri="{BB962C8B-B14F-4D97-AF65-F5344CB8AC3E}">
        <p14:creationId xmlns:p14="http://schemas.microsoft.com/office/powerpoint/2010/main" val="4251283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Withdrawal from an Illegal Agreement</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4998462" cy="534629"/>
          </a:xfrm>
        </p:spPr>
        <p:txBody>
          <a:bodyPr>
            <a:noAutofit/>
          </a:bodyPr>
          <a:lstStyle/>
          <a:p>
            <a:pPr marL="461963" indent="-461963">
              <a:lnSpc>
                <a:spcPct val="100000"/>
              </a:lnSpc>
              <a:spcBef>
                <a:spcPts val="624"/>
              </a:spcBef>
              <a:spcAft>
                <a:spcPts val="1200"/>
              </a:spcAft>
              <a:buFont typeface="Arial" panose="020B0604020202020204" pitchFamily="34" charset="0"/>
              <a:buChar char="•"/>
            </a:pPr>
            <a:r>
              <a:rPr lang="en-US" sz="2600" b="1" dirty="0">
                <a:latin typeface="Arial" panose="020B0604020202020204" pitchFamily="34" charset="0"/>
                <a:cs typeface="Arial" panose="020B0604020202020204" pitchFamily="34" charset="0"/>
              </a:rPr>
              <a:t>Example 13.8 </a:t>
            </a:r>
            <a:r>
              <a:rPr lang="en-US" sz="2600" dirty="0">
                <a:latin typeface="Arial" panose="020B0604020202020204" pitchFamily="34" charset="0"/>
                <a:cs typeface="Arial" panose="020B0604020202020204" pitchFamily="34" charset="0"/>
              </a:rPr>
              <a:t>Marta and Andy</a:t>
            </a:r>
            <a:endParaRPr lang="en-US" sz="2600" dirty="0">
              <a:solidFill>
                <a:srgbClr val="000000"/>
              </a:solidFill>
              <a:latin typeface="Arial" panose="020B0604020202020204" pitchFamily="34" charset="0"/>
              <a:cs typeface="Arial" panose="020B0604020202020204" pitchFamily="34" charset="0"/>
            </a:endParaRPr>
          </a:p>
        </p:txBody>
      </p:sp>
      <p:pic>
        <p:nvPicPr>
          <p:cNvPr id="9" name="Picture Placeholder 8">
            <a:extLst>
              <a:ext uri="{FF2B5EF4-FFF2-40B4-BE49-F238E27FC236}">
                <a16:creationId xmlns:a16="http://schemas.microsoft.com/office/drawing/2014/main" id="{D8F444C8-A6C9-441A-BDC7-3FCE29469A7E}"/>
              </a:ext>
              <a:ext uri="{C183D7F6-B498-43B3-948B-1728B52AA6E4}">
                <adec:decorative xmlns:adec="http://schemas.microsoft.com/office/drawing/2017/decorative" val="1"/>
              </a:ext>
            </a:extLst>
          </p:cNvPr>
          <p:cNvPicPr>
            <a:picLocks noGrp="1" noChangeAspect="1"/>
          </p:cNvPicPr>
          <p:nvPr>
            <p:ph type="pic" sz="quarter" idx="20"/>
          </p:nvPr>
        </p:nvPicPr>
        <p:blipFill>
          <a:blip r:embed="rId3"/>
          <a:stretch>
            <a:fillRect/>
          </a:stretch>
        </p:blipFill>
        <p:spPr>
          <a:xfrm>
            <a:off x="6007512" y="1244983"/>
            <a:ext cx="1158240" cy="1158240"/>
          </a:xfrm>
          <a:prstGeom prst="rect">
            <a:avLst/>
          </a:prstGeom>
        </p:spPr>
      </p:pic>
      <p:sp>
        <p:nvSpPr>
          <p:cNvPr id="4" name="Content Placeholder 3">
            <a:extLst>
              <a:ext uri="{FF2B5EF4-FFF2-40B4-BE49-F238E27FC236}">
                <a16:creationId xmlns:a16="http://schemas.microsoft.com/office/drawing/2014/main" id="{4BABA5ED-560A-418A-9B5A-20FF362983C9}"/>
              </a:ext>
            </a:extLst>
          </p:cNvPr>
          <p:cNvSpPr>
            <a:spLocks noGrp="1"/>
          </p:cNvSpPr>
          <p:nvPr>
            <p:ph sz="quarter" idx="18"/>
          </p:nvPr>
        </p:nvSpPr>
        <p:spPr>
          <a:xfrm>
            <a:off x="733745" y="2373728"/>
            <a:ext cx="10858487" cy="3859924"/>
          </a:xfrm>
        </p:spPr>
        <p:txBody>
          <a:bodyPr/>
          <a:lstStyle/>
          <a:p>
            <a:pPr>
              <a:lnSpc>
                <a:spcPct val="100000"/>
              </a:lnSpc>
              <a:spcBef>
                <a:spcPts val="624"/>
              </a:spcBef>
              <a:spcAft>
                <a:spcPts val="1200"/>
              </a:spcAft>
            </a:pPr>
            <a:r>
              <a:rPr lang="en-US" sz="2600" b="1" dirty="0">
                <a:solidFill>
                  <a:srgbClr val="006298"/>
                </a:solidFill>
                <a:latin typeface="Arial" panose="020B0604020202020204" pitchFamily="34" charset="0"/>
                <a:cs typeface="Arial" panose="020B0604020202020204" pitchFamily="34" charset="0"/>
              </a:rPr>
              <a:t>Severable or Divisible Contracts</a:t>
            </a:r>
          </a:p>
          <a:p>
            <a:pPr marL="914400" lvl="1" indent="-452438">
              <a:lnSpc>
                <a:spcPct val="100000"/>
              </a:lnSpc>
              <a:spcBef>
                <a:spcPts val="624"/>
              </a:spcBef>
              <a:spcAft>
                <a:spcPts val="1200"/>
              </a:spcAft>
              <a:buFont typeface="Calibri" panose="020F0502020204030204" pitchFamily="34" charset="0"/>
              <a:buChar char="–"/>
            </a:pPr>
            <a:r>
              <a:rPr lang="en-US" dirty="0">
                <a:solidFill>
                  <a:srgbClr val="000000"/>
                </a:solidFill>
                <a:latin typeface="Arial" panose="020B0604020202020204" pitchFamily="34" charset="0"/>
                <a:cs typeface="Arial" panose="020B0604020202020204" pitchFamily="34" charset="0"/>
              </a:rPr>
              <a:t>Contract performance can be completed in parts or whole</a:t>
            </a:r>
          </a:p>
          <a:p>
            <a:pPr marL="914400" lvl="1" indent="-452438">
              <a:lnSpc>
                <a:spcPct val="100000"/>
              </a:lnSpc>
              <a:spcBef>
                <a:spcPts val="624"/>
              </a:spcBef>
              <a:spcAft>
                <a:spcPts val="1200"/>
              </a:spcAft>
              <a:buFont typeface="Calibri" panose="020F0502020204030204" pitchFamily="34" charset="0"/>
              <a:buChar char="–"/>
            </a:pPr>
            <a:r>
              <a:rPr lang="en-US" b="1" dirty="0">
                <a:solidFill>
                  <a:srgbClr val="000000"/>
                </a:solidFill>
                <a:latin typeface="Arial" panose="020B0604020202020204" pitchFamily="34" charset="0"/>
                <a:cs typeface="Arial" panose="020B0604020202020204" pitchFamily="34" charset="0"/>
              </a:rPr>
              <a:t>Example 13.9 </a:t>
            </a:r>
            <a:r>
              <a:rPr lang="en-US" dirty="0">
                <a:solidFill>
                  <a:srgbClr val="000000"/>
                </a:solidFill>
                <a:latin typeface="Arial" panose="020B0604020202020204" pitchFamily="34" charset="0"/>
                <a:cs typeface="Arial" panose="020B0604020202020204" pitchFamily="34" charset="0"/>
              </a:rPr>
              <a:t>Cole</a:t>
            </a:r>
          </a:p>
          <a:p>
            <a:pPr>
              <a:lnSpc>
                <a:spcPct val="100000"/>
              </a:lnSpc>
              <a:spcBef>
                <a:spcPts val="624"/>
              </a:spcBef>
              <a:spcAft>
                <a:spcPts val="1200"/>
              </a:spcAft>
            </a:pPr>
            <a:r>
              <a:rPr lang="en-US" sz="2600" b="1" dirty="0">
                <a:solidFill>
                  <a:srgbClr val="006298"/>
                </a:solidFill>
                <a:latin typeface="Arial" panose="020B0604020202020204" pitchFamily="34" charset="0"/>
                <a:cs typeface="Arial" panose="020B0604020202020204" pitchFamily="34" charset="0"/>
              </a:rPr>
              <a:t>Fraud, Duress, or Undue Influence</a:t>
            </a:r>
          </a:p>
          <a:p>
            <a:pPr marL="914400" lvl="1" indent="-452438">
              <a:lnSpc>
                <a:spcPct val="100000"/>
              </a:lnSpc>
              <a:spcBef>
                <a:spcPts val="624"/>
              </a:spcBef>
              <a:spcAft>
                <a:spcPts val="1200"/>
              </a:spcAft>
              <a:buFont typeface="Calibri" panose="020F0502020204030204" pitchFamily="34" charset="0"/>
              <a:buChar char="–"/>
            </a:pPr>
            <a:r>
              <a:rPr lang="en-US" dirty="0">
                <a:solidFill>
                  <a:srgbClr val="000000"/>
                </a:solidFill>
                <a:latin typeface="Arial" panose="020B0604020202020204" pitchFamily="34" charset="0"/>
                <a:cs typeface="Arial" panose="020B0604020202020204" pitchFamily="34" charset="0"/>
              </a:rPr>
              <a:t>Victimized party allowed to recover for performance, or its value</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3669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Knowledge Check</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10858488" cy="2855042"/>
          </a:xfrm>
        </p:spPr>
        <p:txBody>
          <a:bodyPr>
            <a:noAutofit/>
          </a:bodyPr>
          <a:lstStyle/>
          <a:p>
            <a:pPr>
              <a:lnSpc>
                <a:spcPct val="100000"/>
              </a:lnSpc>
              <a:spcBef>
                <a:spcPts val="624"/>
              </a:spcBef>
              <a:spcAft>
                <a:spcPts val="1800"/>
              </a:spcAft>
            </a:pPr>
            <a:r>
              <a:rPr lang="en-US" sz="2800" dirty="0">
                <a:solidFill>
                  <a:srgbClr val="006298"/>
                </a:solidFill>
              </a:rPr>
              <a:t>Most obligations are discharged by full performance.</a:t>
            </a:r>
          </a:p>
          <a:p>
            <a:pPr marL="4752975" indent="-342900">
              <a:lnSpc>
                <a:spcPct val="100000"/>
              </a:lnSpc>
              <a:spcBef>
                <a:spcPts val="624"/>
              </a:spcBef>
              <a:buFont typeface="Wingdings" pitchFamily="2" charset="2"/>
              <a:buChar char="q"/>
            </a:pPr>
            <a:r>
              <a:rPr lang="en-US" sz="2800" dirty="0">
                <a:solidFill>
                  <a:srgbClr val="006298"/>
                </a:solidFill>
              </a:rPr>
              <a:t>True</a:t>
            </a:r>
          </a:p>
          <a:p>
            <a:pPr marL="4752975" indent="-342900">
              <a:lnSpc>
                <a:spcPct val="100000"/>
              </a:lnSpc>
              <a:spcBef>
                <a:spcPts val="624"/>
              </a:spcBef>
              <a:buFont typeface="Wingdings" pitchFamily="2" charset="2"/>
              <a:buChar char="q"/>
            </a:pPr>
            <a:r>
              <a:rPr lang="en-US" sz="2800" dirty="0">
                <a:solidFill>
                  <a:srgbClr val="006298"/>
                </a:solidFill>
              </a:rPr>
              <a:t>False</a:t>
            </a:r>
          </a:p>
        </p:txBody>
      </p:sp>
    </p:spTree>
    <p:extLst>
      <p:ext uri="{BB962C8B-B14F-4D97-AF65-F5344CB8AC3E}">
        <p14:creationId xmlns:p14="http://schemas.microsoft.com/office/powerpoint/2010/main" val="2241672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Self-Assessment</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10858488" cy="3769442"/>
          </a:xfrm>
        </p:spPr>
        <p:txBody>
          <a:bodyPr>
            <a:noAutofit/>
          </a:bodyPr>
          <a:lstStyle/>
          <a:p>
            <a:pPr marL="457200" indent="-457200">
              <a:lnSpc>
                <a:spcPct val="100000"/>
              </a:lnSpc>
              <a:buFont typeface="+mj-lt"/>
              <a:buAutoNum type="arabicPeriod"/>
            </a:pPr>
            <a:r>
              <a:rPr lang="en-US" sz="2600" dirty="0"/>
              <a:t>What concepts did you find difficult, and thus need to review?</a:t>
            </a:r>
          </a:p>
          <a:p>
            <a:pPr marL="457200" indent="-457200">
              <a:lnSpc>
                <a:spcPct val="100000"/>
              </a:lnSpc>
              <a:buFont typeface="+mj-lt"/>
              <a:buAutoNum type="arabicPeriod"/>
            </a:pPr>
            <a:r>
              <a:rPr lang="en-US" sz="2600" dirty="0"/>
              <a:t>How might the topics in this chapter come up in the future in your personal (or work) life?</a:t>
            </a:r>
          </a:p>
          <a:p>
            <a:pPr marL="457200" indent="-457200">
              <a:lnSpc>
                <a:spcPct val="100000"/>
              </a:lnSpc>
              <a:buFont typeface="+mj-lt"/>
              <a:buAutoNum type="arabicPeriod"/>
            </a:pPr>
            <a:r>
              <a:rPr lang="en-US" sz="2600" dirty="0"/>
              <a:t>How can you use your personal (or work) experience to contribute for a class discussion on the topics in this chapter?</a:t>
            </a:r>
          </a:p>
          <a:p>
            <a:pPr marL="457200" indent="-457200">
              <a:lnSpc>
                <a:spcPct val="100000"/>
              </a:lnSpc>
              <a:buFont typeface="+mj-lt"/>
              <a:buAutoNum type="arabicPeriod"/>
            </a:pPr>
            <a:r>
              <a:rPr lang="en-US" sz="2600" dirty="0"/>
              <a:t>Which topics would you like to independently learn more about?</a:t>
            </a:r>
          </a:p>
        </p:txBody>
      </p:sp>
    </p:spTree>
    <p:extLst>
      <p:ext uri="{BB962C8B-B14F-4D97-AF65-F5344CB8AC3E}">
        <p14:creationId xmlns:p14="http://schemas.microsoft.com/office/powerpoint/2010/main" val="3685785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7" y="1638300"/>
            <a:ext cx="10858488" cy="4545932"/>
          </a:xfrm>
        </p:spPr>
        <p:txBody>
          <a:bodyPr>
            <a:noAutofit/>
          </a:bodyPr>
          <a:lstStyle/>
          <a:p>
            <a:pPr>
              <a:lnSpc>
                <a:spcPct val="100000"/>
              </a:lnSpc>
            </a:pPr>
            <a:r>
              <a:rPr lang="en-US" sz="2400" dirty="0"/>
              <a:t>Now that the lesson has ended, you should have learned how to:</a:t>
            </a:r>
          </a:p>
          <a:p>
            <a:pPr marL="457200" indent="-457200">
              <a:lnSpc>
                <a:spcPct val="100000"/>
              </a:lnSpc>
              <a:buFont typeface="Arial" panose="020B0604020202020204" pitchFamily="34" charset="0"/>
              <a:buChar char="•"/>
            </a:pPr>
            <a:r>
              <a:rPr lang="en-US" sz="2400" dirty="0"/>
              <a:t>Define capacity.</a:t>
            </a:r>
          </a:p>
          <a:p>
            <a:pPr marL="457200" indent="-457200">
              <a:lnSpc>
                <a:spcPct val="100000"/>
              </a:lnSpc>
              <a:buFont typeface="Arial" panose="020B0604020202020204" pitchFamily="34" charset="0"/>
              <a:buChar char="•"/>
            </a:pPr>
            <a:r>
              <a:rPr lang="en-US" sz="2400" dirty="0"/>
              <a:t>Summarize the capacity of a minor.</a:t>
            </a:r>
          </a:p>
          <a:p>
            <a:pPr marL="457200" indent="-457200">
              <a:lnSpc>
                <a:spcPct val="100000"/>
              </a:lnSpc>
              <a:buFont typeface="Arial" panose="020B0604020202020204" pitchFamily="34" charset="0"/>
              <a:buChar char="•"/>
            </a:pPr>
            <a:r>
              <a:rPr lang="en-US" sz="2400" dirty="0"/>
              <a:t>Define emancipation, in the context of contract law.</a:t>
            </a:r>
          </a:p>
          <a:p>
            <a:pPr marL="457200" indent="-457200">
              <a:lnSpc>
                <a:spcPct val="100000"/>
              </a:lnSpc>
              <a:buFont typeface="Arial" panose="020B0604020202020204" pitchFamily="34" charset="0"/>
              <a:buChar char="•"/>
            </a:pPr>
            <a:r>
              <a:rPr lang="en-US" sz="2400" dirty="0"/>
              <a:t>Describe the impact of mental capacity in determining the validity of a contract.</a:t>
            </a:r>
          </a:p>
          <a:p>
            <a:pPr marL="457200" indent="-457200">
              <a:lnSpc>
                <a:spcPct val="100000"/>
              </a:lnSpc>
              <a:buFont typeface="Arial" panose="020B0604020202020204" pitchFamily="34" charset="0"/>
              <a:buChar char="•"/>
            </a:pPr>
            <a:r>
              <a:rPr lang="en-US" sz="2400" dirty="0"/>
              <a:t>Explain how intoxication affects capacity.</a:t>
            </a:r>
          </a:p>
          <a:p>
            <a:pPr marL="457200" indent="-457200">
              <a:lnSpc>
                <a:spcPct val="100000"/>
              </a:lnSpc>
              <a:buFont typeface="Arial" panose="020B0604020202020204" pitchFamily="34" charset="0"/>
              <a:buChar char="•"/>
            </a:pPr>
            <a:r>
              <a:rPr lang="en-US" sz="2400" dirty="0"/>
              <a:t>Explain the legality requirement in contract law.</a:t>
            </a:r>
          </a:p>
          <a:p>
            <a:pPr marL="457200" indent="-457200">
              <a:lnSpc>
                <a:spcPct val="100000"/>
              </a:lnSpc>
              <a:buFont typeface="Arial" panose="020B0604020202020204" pitchFamily="34" charset="0"/>
              <a:buChar char="•"/>
            </a:pPr>
            <a:r>
              <a:rPr lang="en-US" sz="2400" dirty="0"/>
              <a:t>Define illegality in a contract.</a:t>
            </a:r>
          </a:p>
        </p:txBody>
      </p:sp>
    </p:spTree>
    <p:extLst>
      <p:ext uri="{BB962C8B-B14F-4D97-AF65-F5344CB8AC3E}">
        <p14:creationId xmlns:p14="http://schemas.microsoft.com/office/powerpoint/2010/main" val="351383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4749-267C-4E55-85AF-9C0410B392D3}"/>
              </a:ext>
            </a:extLst>
          </p:cNvPr>
          <p:cNvSpPr>
            <a:spLocks noGrp="1"/>
          </p:cNvSpPr>
          <p:nvPr>
            <p:ph type="title"/>
          </p:nvPr>
        </p:nvSpPr>
        <p:spPr/>
        <p:txBody>
          <a:bodyPr/>
          <a:lstStyle/>
          <a:p>
            <a:r>
              <a:rPr lang="en-US" dirty="0"/>
              <a:t>Why Does Capacity and Legality Matter?</a:t>
            </a:r>
          </a:p>
        </p:txBody>
      </p:sp>
      <p:sp>
        <p:nvSpPr>
          <p:cNvPr id="3" name="Text Placeholder 2">
            <a:extLst>
              <a:ext uri="{FF2B5EF4-FFF2-40B4-BE49-F238E27FC236}">
                <a16:creationId xmlns:a16="http://schemas.microsoft.com/office/drawing/2014/main" id="{6253D3C0-EC47-4050-A2A7-F1C618082E6E}"/>
              </a:ext>
            </a:extLst>
          </p:cNvPr>
          <p:cNvSpPr>
            <a:spLocks noGrp="1"/>
          </p:cNvSpPr>
          <p:nvPr>
            <p:ph type="body" sz="quarter" idx="17"/>
          </p:nvPr>
        </p:nvSpPr>
        <p:spPr>
          <a:xfrm>
            <a:off x="743576" y="5426023"/>
            <a:ext cx="10890705" cy="783887"/>
          </a:xfrm>
        </p:spPr>
        <p:txBody>
          <a:bodyPr>
            <a:noAutofit/>
          </a:bodyPr>
          <a:lstStyle/>
          <a:p>
            <a:pPr>
              <a:lnSpc>
                <a:spcPct val="100000"/>
              </a:lnSpc>
            </a:pPr>
            <a:r>
              <a:rPr lang="en-US" b="1" dirty="0">
                <a:latin typeface="Arial" panose="020B0604020202020204" pitchFamily="34" charset="0"/>
                <a:ea typeface="Open Sans" panose="020B0606030504020204" pitchFamily="34" charset="0"/>
                <a:cs typeface="Arial" panose="020B0604020202020204" pitchFamily="34" charset="0"/>
              </a:rPr>
              <a:t>Scenario: </a:t>
            </a:r>
            <a:r>
              <a:rPr lang="en-US" dirty="0">
                <a:latin typeface="Arial" panose="020B0604020202020204" pitchFamily="34" charset="0"/>
                <a:ea typeface="Open Sans" panose="020B0606030504020204" pitchFamily="34" charset="0"/>
                <a:cs typeface="Arial" panose="020B0604020202020204" pitchFamily="34" charset="0"/>
              </a:rPr>
              <a:t>Sixteen-year-old Jane wants to free herself from her abusive parents. Can her parents relinquish their legal right to exercise control over Jane?</a:t>
            </a:r>
          </a:p>
        </p:txBody>
      </p:sp>
      <p:pic>
        <p:nvPicPr>
          <p:cNvPr id="5" name="Picture Placeholder 4" descr="A graphic shows an open book with the following text. 1. Agreement; 2. Consideration; 3. Capacity; 4. Legality. A hand-pointer points toward the text.">
            <a:extLst>
              <a:ext uri="{FF2B5EF4-FFF2-40B4-BE49-F238E27FC236}">
                <a16:creationId xmlns:a16="http://schemas.microsoft.com/office/drawing/2014/main" id="{5FED66A0-544D-4726-9CC6-CB33309F697A}"/>
              </a:ext>
            </a:extLst>
          </p:cNvPr>
          <p:cNvPicPr>
            <a:picLocks noGrp="1" noChangeAspect="1"/>
          </p:cNvPicPr>
          <p:nvPr>
            <p:ph type="pic" sz="quarter" idx="19"/>
          </p:nvPr>
        </p:nvPicPr>
        <p:blipFill>
          <a:blip r:embed="rId3"/>
          <a:stretch>
            <a:fillRect/>
          </a:stretch>
        </p:blipFill>
        <p:spPr>
          <a:xfrm>
            <a:off x="2717380" y="1621249"/>
            <a:ext cx="6757240" cy="3734430"/>
          </a:xfrm>
          <a:prstGeom prst="rect">
            <a:avLst/>
          </a:prstGeom>
        </p:spPr>
      </p:pic>
    </p:spTree>
    <p:extLst>
      <p:ext uri="{BB962C8B-B14F-4D97-AF65-F5344CB8AC3E}">
        <p14:creationId xmlns:p14="http://schemas.microsoft.com/office/powerpoint/2010/main" val="251035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4749-267C-4E55-85AF-9C0410B392D3}"/>
              </a:ext>
            </a:extLst>
          </p:cNvPr>
          <p:cNvSpPr>
            <a:spLocks noGrp="1"/>
          </p:cNvSpPr>
          <p:nvPr>
            <p:ph type="title"/>
          </p:nvPr>
        </p:nvSpPr>
        <p:spPr/>
        <p:txBody>
          <a:bodyPr/>
          <a:lstStyle/>
          <a:p>
            <a:r>
              <a:rPr lang="en-US" dirty="0"/>
              <a:t>Minors or Infants</a:t>
            </a:r>
          </a:p>
        </p:txBody>
      </p:sp>
      <p:sp>
        <p:nvSpPr>
          <p:cNvPr id="3" name="Text Placeholder 2">
            <a:extLst>
              <a:ext uri="{FF2B5EF4-FFF2-40B4-BE49-F238E27FC236}">
                <a16:creationId xmlns:a16="http://schemas.microsoft.com/office/drawing/2014/main" id="{6253D3C0-EC47-4050-A2A7-F1C618082E6E}"/>
              </a:ext>
            </a:extLst>
          </p:cNvPr>
          <p:cNvSpPr>
            <a:spLocks noGrp="1"/>
          </p:cNvSpPr>
          <p:nvPr>
            <p:ph type="body" sz="quarter" idx="17"/>
          </p:nvPr>
        </p:nvSpPr>
        <p:spPr>
          <a:xfrm>
            <a:off x="743576" y="1602659"/>
            <a:ext cx="6247159" cy="4607252"/>
          </a:xfrm>
        </p:spPr>
        <p:txBody>
          <a:bodyPr>
            <a:noAutofit/>
          </a:bodyPr>
          <a:lstStyle/>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Not legally bound by contracts</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Adult age begins at 18</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Minority status terminated with emancipation</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Avoid contracts by disaffirming with intent</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Disaffirmance within a reasonable time</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Obligations to return goods on disaffirmance</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Necessaries</a:t>
            </a:r>
          </a:p>
          <a:p>
            <a:pPr marL="461963" indent="-461963">
              <a:lnSpc>
                <a:spcPct val="100000"/>
              </a:lnSpc>
              <a:spcBef>
                <a:spcPts val="624"/>
              </a:spcBef>
              <a:spcAft>
                <a:spcPts val="1200"/>
              </a:spcAft>
              <a:buFont typeface="Arial" panose="020B0604020202020204" pitchFamily="34" charset="0"/>
              <a:buChar char="•"/>
            </a:pPr>
            <a:r>
              <a:rPr lang="en-US" sz="2200" dirty="0">
                <a:latin typeface="Arial" panose="020B0604020202020204" pitchFamily="34" charset="0"/>
                <a:cs typeface="Arial" panose="020B0604020202020204" pitchFamily="34" charset="0"/>
              </a:rPr>
              <a:t>Ratification</a:t>
            </a:r>
            <a:endParaRPr lang="en-US" sz="2200" dirty="0">
              <a:latin typeface="Arial" panose="020B0604020202020204" pitchFamily="34" charset="0"/>
              <a:ea typeface="Open Sans" panose="020B0606030504020204" pitchFamily="34" charset="0"/>
              <a:cs typeface="Arial" panose="020B0604020202020204" pitchFamily="34" charset="0"/>
            </a:endParaRPr>
          </a:p>
        </p:txBody>
      </p:sp>
      <p:pic>
        <p:nvPicPr>
          <p:cNvPr id="6" name="Picture Placeholder 5">
            <a:extLst>
              <a:ext uri="{FF2B5EF4-FFF2-40B4-BE49-F238E27FC236}">
                <a16:creationId xmlns:a16="http://schemas.microsoft.com/office/drawing/2014/main" id="{A5667BC3-E3D1-4696-B366-41C1B8C1783C}"/>
              </a:ext>
              <a:ext uri="{C183D7F6-B498-43B3-948B-1728B52AA6E4}">
                <adec:decorative xmlns:adec="http://schemas.microsoft.com/office/drawing/2017/decorative" val="1"/>
              </a:ext>
            </a:extLst>
          </p:cNvPr>
          <p:cNvPicPr>
            <a:picLocks noGrp="1" noChangeAspect="1"/>
          </p:cNvPicPr>
          <p:nvPr>
            <p:ph type="pic" sz="quarter" idx="19"/>
          </p:nvPr>
        </p:nvPicPr>
        <p:blipFill>
          <a:blip r:embed="rId3"/>
          <a:stretch>
            <a:fillRect/>
          </a:stretch>
        </p:blipFill>
        <p:spPr>
          <a:xfrm>
            <a:off x="7864199" y="1602659"/>
            <a:ext cx="3300832" cy="2351151"/>
          </a:xfrm>
          <a:prstGeom prst="rect">
            <a:avLst/>
          </a:prstGeom>
        </p:spPr>
      </p:pic>
    </p:spTree>
    <p:extLst>
      <p:ext uri="{BB962C8B-B14F-4D97-AF65-F5344CB8AC3E}">
        <p14:creationId xmlns:p14="http://schemas.microsoft.com/office/powerpoint/2010/main" val="2869952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p:txBody>
          <a:bodyPr/>
          <a:lstStyle/>
          <a:p>
            <a:r>
              <a:rPr lang="en-US" dirty="0"/>
              <a:t>PAK Foods Houston, LLC v. Garcia</a:t>
            </a:r>
            <a:br>
              <a:rPr lang="en-US" dirty="0"/>
            </a:br>
            <a:r>
              <a:rPr lang="en-US" dirty="0"/>
              <a:t>Polling Question</a:t>
            </a:r>
            <a:endParaRPr lang="en-IN"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p:txBody>
          <a:bodyPr>
            <a:normAutofit/>
          </a:bodyPr>
          <a:lstStyle/>
          <a:p>
            <a:pPr>
              <a:lnSpc>
                <a:spcPct val="100000"/>
              </a:lnSpc>
            </a:pPr>
            <a:r>
              <a:rPr lang="en-US" sz="2400" dirty="0">
                <a:solidFill>
                  <a:srgbClr val="006298"/>
                </a:solidFill>
              </a:rPr>
              <a:t>Can a minor disaffirm a contract at his or her option?  </a:t>
            </a:r>
          </a:p>
          <a:p>
            <a:pPr marL="342900" indent="-342900" algn="ctr">
              <a:lnSpc>
                <a:spcPct val="100000"/>
              </a:lnSpc>
              <a:buFont typeface="Wingdings" pitchFamily="2" charset="2"/>
              <a:buChar char="q"/>
            </a:pPr>
            <a:r>
              <a:rPr lang="en-US" sz="2400" dirty="0">
                <a:solidFill>
                  <a:srgbClr val="006298"/>
                </a:solidFill>
              </a:rPr>
              <a:t>Yes</a:t>
            </a:r>
          </a:p>
          <a:p>
            <a:pPr marL="342900" indent="-342900" algn="ctr">
              <a:lnSpc>
                <a:spcPct val="100000"/>
              </a:lnSpc>
              <a:spcAft>
                <a:spcPts val="1800"/>
              </a:spcAft>
              <a:buFont typeface="Wingdings" pitchFamily="2" charset="2"/>
              <a:buChar char="q"/>
            </a:pPr>
            <a:r>
              <a:rPr lang="en-US" sz="2400" dirty="0">
                <a:solidFill>
                  <a:srgbClr val="006298"/>
                </a:solidFill>
              </a:rPr>
              <a:t>No</a:t>
            </a:r>
          </a:p>
          <a:p>
            <a:pPr>
              <a:lnSpc>
                <a:spcPct val="100000"/>
              </a:lnSpc>
            </a:pPr>
            <a:r>
              <a:rPr lang="en-US" sz="2400" dirty="0">
                <a:solidFill>
                  <a:srgbClr val="006298"/>
                </a:solidFill>
              </a:rPr>
              <a:t>Explain your reasoning to another person or classmate. </a:t>
            </a:r>
          </a:p>
        </p:txBody>
      </p:sp>
    </p:spTree>
    <p:extLst>
      <p:ext uri="{BB962C8B-B14F-4D97-AF65-F5344CB8AC3E}">
        <p14:creationId xmlns:p14="http://schemas.microsoft.com/office/powerpoint/2010/main" val="424788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4749-267C-4E55-85AF-9C0410B392D3}"/>
              </a:ext>
            </a:extLst>
          </p:cNvPr>
          <p:cNvSpPr>
            <a:spLocks noGrp="1"/>
          </p:cNvSpPr>
          <p:nvPr>
            <p:ph type="title"/>
          </p:nvPr>
        </p:nvSpPr>
        <p:spPr/>
        <p:txBody>
          <a:bodyPr/>
          <a:lstStyle/>
          <a:p>
            <a:r>
              <a:rPr lang="en-US" dirty="0"/>
              <a:t>Parent’s Liability</a:t>
            </a:r>
          </a:p>
        </p:txBody>
      </p:sp>
      <p:sp>
        <p:nvSpPr>
          <p:cNvPr id="3" name="Text Placeholder 2">
            <a:extLst>
              <a:ext uri="{FF2B5EF4-FFF2-40B4-BE49-F238E27FC236}">
                <a16:creationId xmlns:a16="http://schemas.microsoft.com/office/drawing/2014/main" id="{6253D3C0-EC47-4050-A2A7-F1C618082E6E}"/>
              </a:ext>
            </a:extLst>
          </p:cNvPr>
          <p:cNvSpPr>
            <a:spLocks noGrp="1"/>
          </p:cNvSpPr>
          <p:nvPr>
            <p:ph type="body" sz="quarter" idx="17"/>
          </p:nvPr>
        </p:nvSpPr>
        <p:spPr>
          <a:xfrm>
            <a:off x="743576" y="1602659"/>
            <a:ext cx="9924424" cy="1826341"/>
          </a:xfrm>
        </p:spPr>
        <p:txBody>
          <a:bodyPr>
            <a:noAutofit/>
          </a:bodyPr>
          <a:lstStyle/>
          <a:p>
            <a:pPr marL="461963" indent="-461963">
              <a:lnSpc>
                <a:spcPct val="100000"/>
              </a:lnSpc>
              <a:spcBef>
                <a:spcPts val="624"/>
              </a:spcBef>
              <a:spcAft>
                <a:spcPts val="1200"/>
              </a:spcAft>
              <a:buFont typeface="Arial" panose="020B0604020202020204" pitchFamily="34" charset="0"/>
              <a:buChar char="•"/>
            </a:pPr>
            <a:r>
              <a:rPr lang="en-US" sz="2400" dirty="0"/>
              <a:t>Not liable for contracts made by minor acting on their own</a:t>
            </a:r>
          </a:p>
          <a:p>
            <a:pPr marL="461963" indent="-461963">
              <a:lnSpc>
                <a:spcPct val="100000"/>
              </a:lnSpc>
              <a:spcBef>
                <a:spcPts val="624"/>
              </a:spcBef>
              <a:spcAft>
                <a:spcPts val="1200"/>
              </a:spcAft>
              <a:buFont typeface="Arial" panose="020B0604020202020204" pitchFamily="34" charset="0"/>
              <a:buChar char="•"/>
            </a:pPr>
            <a:r>
              <a:rPr lang="en-US" sz="2400" dirty="0"/>
              <a:t>Necessaries, parents legally required to provide</a:t>
            </a:r>
          </a:p>
          <a:p>
            <a:pPr marL="461963" indent="-461963">
              <a:lnSpc>
                <a:spcPct val="100000"/>
              </a:lnSpc>
              <a:spcBef>
                <a:spcPts val="624"/>
              </a:spcBef>
              <a:spcAft>
                <a:spcPts val="1200"/>
              </a:spcAft>
              <a:buFont typeface="Arial" panose="020B0604020202020204" pitchFamily="34" charset="0"/>
              <a:buChar char="•"/>
            </a:pPr>
            <a:r>
              <a:rPr lang="en-US" sz="2400" dirty="0"/>
              <a:t>Example: businesses require parents to cosign for liability</a:t>
            </a:r>
          </a:p>
        </p:txBody>
      </p:sp>
      <p:pic>
        <p:nvPicPr>
          <p:cNvPr id="7" name="Picture Placeholder 6">
            <a:extLst>
              <a:ext uri="{FF2B5EF4-FFF2-40B4-BE49-F238E27FC236}">
                <a16:creationId xmlns:a16="http://schemas.microsoft.com/office/drawing/2014/main" id="{089B41BD-CC34-4514-AAEF-E178FF8BA7B9}"/>
              </a:ext>
              <a:ext uri="{C183D7F6-B498-43B3-948B-1728B52AA6E4}">
                <adec:decorative xmlns:adec="http://schemas.microsoft.com/office/drawing/2017/decorative" val="1"/>
              </a:ext>
            </a:extLst>
          </p:cNvPr>
          <p:cNvPicPr>
            <a:picLocks noGrp="1" noChangeAspect="1"/>
          </p:cNvPicPr>
          <p:nvPr>
            <p:ph type="pic" sz="quarter" idx="19"/>
          </p:nvPr>
        </p:nvPicPr>
        <p:blipFill>
          <a:blip r:embed="rId3">
            <a:extLst>
              <a:ext uri="{96DAC541-7B7A-43D3-8B79-37D633B846F1}">
                <asvg:svgBlip xmlns:asvg="http://schemas.microsoft.com/office/drawing/2016/SVG/main" r:embed="rId4"/>
              </a:ext>
            </a:extLst>
          </a:blip>
          <a:stretch>
            <a:fillRect/>
          </a:stretch>
        </p:blipFill>
        <p:spPr>
          <a:xfrm>
            <a:off x="5017946" y="3429000"/>
            <a:ext cx="2156108" cy="2156108"/>
          </a:xfrm>
          <a:prstGeom prst="rect">
            <a:avLst/>
          </a:prstGeom>
        </p:spPr>
      </p:pic>
    </p:spTree>
    <p:extLst>
      <p:ext uri="{BB962C8B-B14F-4D97-AF65-F5344CB8AC3E}">
        <p14:creationId xmlns:p14="http://schemas.microsoft.com/office/powerpoint/2010/main" val="412487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44749-267C-4E55-85AF-9C0410B392D3}"/>
              </a:ext>
            </a:extLst>
          </p:cNvPr>
          <p:cNvSpPr>
            <a:spLocks noGrp="1"/>
          </p:cNvSpPr>
          <p:nvPr>
            <p:ph type="title"/>
          </p:nvPr>
        </p:nvSpPr>
        <p:spPr/>
        <p:txBody>
          <a:bodyPr/>
          <a:lstStyle/>
          <a:p>
            <a:r>
              <a:rPr lang="en-US" dirty="0"/>
              <a:t>Intoxicated Persons</a:t>
            </a:r>
          </a:p>
        </p:txBody>
      </p:sp>
      <p:sp>
        <p:nvSpPr>
          <p:cNvPr id="3" name="Text Placeholder 2">
            <a:extLst>
              <a:ext uri="{FF2B5EF4-FFF2-40B4-BE49-F238E27FC236}">
                <a16:creationId xmlns:a16="http://schemas.microsoft.com/office/drawing/2014/main" id="{6253D3C0-EC47-4050-A2A7-F1C618082E6E}"/>
              </a:ext>
            </a:extLst>
          </p:cNvPr>
          <p:cNvSpPr>
            <a:spLocks noGrp="1"/>
          </p:cNvSpPr>
          <p:nvPr>
            <p:ph type="body" sz="quarter" idx="17"/>
          </p:nvPr>
        </p:nvSpPr>
        <p:spPr>
          <a:xfrm>
            <a:off x="743576" y="1602659"/>
            <a:ext cx="10848656" cy="3195483"/>
          </a:xfrm>
        </p:spPr>
        <p:txBody>
          <a:bodyPr>
            <a:noAutofit/>
          </a:bodyPr>
          <a:lstStyle/>
          <a:p>
            <a:pPr marL="461963" indent="-461963">
              <a:lnSpc>
                <a:spcPct val="100000"/>
              </a:lnSpc>
              <a:spcBef>
                <a:spcPts val="624"/>
              </a:spcBef>
              <a:spcAft>
                <a:spcPts val="600"/>
              </a:spcAft>
              <a:buFont typeface="Arial" panose="020B0604020202020204" pitchFamily="34" charset="0"/>
              <a:buChar char="•"/>
            </a:pPr>
            <a:r>
              <a:rPr lang="en-US" sz="2400" dirty="0"/>
              <a:t>Lacking mental capacity, but other party knows it</a:t>
            </a:r>
          </a:p>
          <a:p>
            <a:pPr marL="461963" indent="-461963">
              <a:lnSpc>
                <a:spcPct val="100000"/>
              </a:lnSpc>
              <a:spcBef>
                <a:spcPts val="624"/>
              </a:spcBef>
              <a:spcAft>
                <a:spcPts val="600"/>
              </a:spcAft>
              <a:buFont typeface="Arial" panose="020B0604020202020204" pitchFamily="34" charset="0"/>
              <a:buChar char="•"/>
            </a:pPr>
            <a:r>
              <a:rPr lang="en-US" sz="2400" dirty="0"/>
              <a:t>Transaction may be voidable </a:t>
            </a:r>
          </a:p>
          <a:p>
            <a:pPr marL="461963" indent="-461963">
              <a:lnSpc>
                <a:spcPct val="100000"/>
              </a:lnSpc>
              <a:spcBef>
                <a:spcPts val="624"/>
              </a:spcBef>
              <a:spcAft>
                <a:spcPts val="600"/>
              </a:spcAft>
              <a:buFont typeface="Arial" panose="020B0604020202020204" pitchFamily="34" charset="0"/>
              <a:buChar char="•"/>
            </a:pPr>
            <a:r>
              <a:rPr lang="en-US" sz="2400" dirty="0"/>
              <a:t>Option for disaffirmance for a reasonable time upon sobriety</a:t>
            </a:r>
          </a:p>
          <a:p>
            <a:pPr marL="461963" indent="-461963">
              <a:lnSpc>
                <a:spcPct val="100000"/>
              </a:lnSpc>
              <a:spcBef>
                <a:spcPts val="624"/>
              </a:spcBef>
              <a:spcAft>
                <a:spcPts val="600"/>
              </a:spcAft>
              <a:buFont typeface="Arial" panose="020B0604020202020204" pitchFamily="34" charset="0"/>
              <a:buChar char="•"/>
            </a:pPr>
            <a:r>
              <a:rPr lang="en-US" sz="2400" dirty="0"/>
              <a:t>Consequences understood while intoxicated, then contract enforceable</a:t>
            </a:r>
          </a:p>
          <a:p>
            <a:pPr marL="461963" indent="-461963">
              <a:lnSpc>
                <a:spcPct val="100000"/>
              </a:lnSpc>
              <a:spcBef>
                <a:spcPts val="624"/>
              </a:spcBef>
              <a:spcAft>
                <a:spcPts val="600"/>
              </a:spcAft>
              <a:buFont typeface="Arial" panose="020B0604020202020204" pitchFamily="34" charset="0"/>
              <a:buChar char="•"/>
            </a:pPr>
            <a:r>
              <a:rPr lang="en-US" sz="2400" dirty="0"/>
              <a:t>Difficult to prove impaired judgment causing misunderstanding</a:t>
            </a:r>
          </a:p>
          <a:p>
            <a:pPr marL="461963" indent="-461963">
              <a:lnSpc>
                <a:spcPct val="100000"/>
              </a:lnSpc>
              <a:spcBef>
                <a:spcPts val="624"/>
              </a:spcBef>
              <a:spcAft>
                <a:spcPts val="600"/>
              </a:spcAft>
              <a:buFont typeface="Arial" panose="020B0604020202020204" pitchFamily="34" charset="0"/>
              <a:buChar char="•"/>
            </a:pPr>
            <a:r>
              <a:rPr lang="en-US" sz="2400" dirty="0"/>
              <a:t>Courts rarely permit avoiding contracts due to intoxication</a:t>
            </a:r>
          </a:p>
        </p:txBody>
      </p:sp>
      <p:pic>
        <p:nvPicPr>
          <p:cNvPr id="6" name="Picture Placeholder 5">
            <a:extLst>
              <a:ext uri="{FF2B5EF4-FFF2-40B4-BE49-F238E27FC236}">
                <a16:creationId xmlns:a16="http://schemas.microsoft.com/office/drawing/2014/main" id="{B751961F-7507-43EB-A6B0-AF636956E589}"/>
              </a:ext>
              <a:ext uri="{C183D7F6-B498-43B3-948B-1728B52AA6E4}">
                <adec:decorative xmlns:adec="http://schemas.microsoft.com/office/drawing/2017/decorative" val="1"/>
              </a:ext>
            </a:extLst>
          </p:cNvPr>
          <p:cNvPicPr>
            <a:picLocks noGrp="1" noChangeAspect="1"/>
          </p:cNvPicPr>
          <p:nvPr>
            <p:ph type="pic" sz="quarter" idx="19"/>
          </p:nvPr>
        </p:nvPicPr>
        <p:blipFill>
          <a:blip r:embed="rId3">
            <a:extLst>
              <a:ext uri="{96DAC541-7B7A-43D3-8B79-37D633B846F1}">
                <asvg:svgBlip xmlns:asvg="http://schemas.microsoft.com/office/drawing/2016/SVG/main" r:embed="rId4"/>
              </a:ext>
            </a:extLst>
          </a:blip>
          <a:stretch>
            <a:fillRect/>
          </a:stretch>
        </p:blipFill>
        <p:spPr>
          <a:xfrm>
            <a:off x="5498338" y="5048898"/>
            <a:ext cx="1106424" cy="1106424"/>
          </a:xfrm>
          <a:prstGeom prst="rect">
            <a:avLst/>
          </a:prstGeom>
        </p:spPr>
      </p:pic>
    </p:spTree>
    <p:extLst>
      <p:ext uri="{BB962C8B-B14F-4D97-AF65-F5344CB8AC3E}">
        <p14:creationId xmlns:p14="http://schemas.microsoft.com/office/powerpoint/2010/main" val="132455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B716-2943-420C-B7D5-F60BB562D226}"/>
              </a:ext>
            </a:extLst>
          </p:cNvPr>
          <p:cNvSpPr>
            <a:spLocks noGrp="1"/>
          </p:cNvSpPr>
          <p:nvPr>
            <p:ph type="title"/>
          </p:nvPr>
        </p:nvSpPr>
        <p:spPr/>
        <p:txBody>
          <a:bodyPr/>
          <a:lstStyle/>
          <a:p>
            <a:r>
              <a:rPr lang="en-US" dirty="0"/>
              <a:t>Mentally Incompetent Persons</a:t>
            </a:r>
          </a:p>
        </p:txBody>
      </p:sp>
      <p:sp>
        <p:nvSpPr>
          <p:cNvPr id="3" name="Text Placeholder 2">
            <a:extLst>
              <a:ext uri="{FF2B5EF4-FFF2-40B4-BE49-F238E27FC236}">
                <a16:creationId xmlns:a16="http://schemas.microsoft.com/office/drawing/2014/main" id="{9CC47D6A-DBD2-4124-81FC-9E85028E8F8F}"/>
              </a:ext>
            </a:extLst>
          </p:cNvPr>
          <p:cNvSpPr>
            <a:spLocks noGrp="1"/>
          </p:cNvSpPr>
          <p:nvPr>
            <p:ph type="body" sz="quarter" idx="17"/>
          </p:nvPr>
        </p:nvSpPr>
        <p:spPr>
          <a:xfrm>
            <a:off x="743576" y="1638301"/>
            <a:ext cx="10779829" cy="2324100"/>
          </a:xfrm>
        </p:spPr>
        <p:txBody>
          <a:bodyPr>
            <a:normAutofit/>
          </a:bodyPr>
          <a:lstStyle/>
          <a:p>
            <a:pPr marL="461963" lvl="1" indent="-461963">
              <a:lnSpc>
                <a:spcPct val="100000"/>
              </a:lnSpc>
              <a:spcBef>
                <a:spcPts val="624"/>
              </a:spcBef>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Contracts can be void, voidable, or valid</a:t>
            </a:r>
          </a:p>
          <a:p>
            <a:pPr marL="461963" lvl="1" indent="-461963">
              <a:lnSpc>
                <a:spcPct val="100000"/>
              </a:lnSpc>
              <a:spcBef>
                <a:spcPts val="624"/>
              </a:spcBef>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Court determines mental incompetence, making contract void</a:t>
            </a:r>
          </a:p>
          <a:p>
            <a:pPr marL="461963" lvl="1" indent="-461963">
              <a:lnSpc>
                <a:spcPct val="100000"/>
              </a:lnSpc>
              <a:spcBef>
                <a:spcPts val="624"/>
              </a:spcBef>
              <a:spcAft>
                <a:spcPts val="1200"/>
              </a:spcAft>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Without court, minor incompetent when contract formed, then voidable</a:t>
            </a:r>
          </a:p>
          <a:p>
            <a:pPr marL="461963" lvl="1" indent="-461963">
              <a:lnSpc>
                <a:spcPct val="100000"/>
              </a:lnSpc>
              <a:spcBef>
                <a:spcPts val="624"/>
              </a:spcBef>
              <a:spcAft>
                <a:spcPts val="1200"/>
              </a:spcAft>
              <a:buFont typeface="Arial" panose="020B0604020202020204" pitchFamily="34" charset="0"/>
              <a:buChar char="•"/>
            </a:pPr>
            <a:r>
              <a:rPr lang="en-US" sz="2400" b="1" dirty="0">
                <a:solidFill>
                  <a:srgbClr val="000000"/>
                </a:solidFill>
                <a:latin typeface="Arial" panose="020B0604020202020204" pitchFamily="34" charset="0"/>
                <a:cs typeface="Arial" panose="020B0604020202020204" pitchFamily="34" charset="0"/>
              </a:rPr>
              <a:t>Case Example 13.3 </a:t>
            </a:r>
            <a:r>
              <a:rPr lang="en-US" sz="2400" dirty="0">
                <a:solidFill>
                  <a:srgbClr val="000000"/>
                </a:solidFill>
                <a:latin typeface="Arial" panose="020B0604020202020204" pitchFamily="34" charset="0"/>
                <a:cs typeface="Arial" panose="020B0604020202020204" pitchFamily="34" charset="0"/>
              </a:rPr>
              <a:t>Annabelle </a:t>
            </a:r>
            <a:r>
              <a:rPr lang="en-US" sz="2400" dirty="0" err="1">
                <a:solidFill>
                  <a:srgbClr val="000000"/>
                </a:solidFill>
                <a:latin typeface="Arial" panose="020B0604020202020204" pitchFamily="34" charset="0"/>
                <a:cs typeface="Arial" panose="020B0604020202020204" pitchFamily="34" charset="0"/>
              </a:rPr>
              <a:t>Duffie</a:t>
            </a:r>
            <a:endParaRPr lang="en-US" sz="2400" dirty="0">
              <a:solidFill>
                <a:srgbClr val="000000"/>
              </a:solidFill>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33D2ABD7-9685-494F-A586-D741A82486CD}"/>
              </a:ext>
              <a:ext uri="{C183D7F6-B498-43B3-948B-1728B52AA6E4}">
                <adec:decorative xmlns:adec="http://schemas.microsoft.com/office/drawing/2017/decorative" val="1"/>
              </a:ext>
            </a:extLst>
          </p:cNvPr>
          <p:cNvPicPr>
            <a:picLocks noGrp="1" noChangeAspect="1"/>
          </p:cNvPicPr>
          <p:nvPr>
            <p:ph type="pic" sz="quarter" idx="19"/>
          </p:nvPr>
        </p:nvPicPr>
        <p:blipFill>
          <a:blip r:embed="rId3">
            <a:extLst>
              <a:ext uri="{96DAC541-7B7A-43D3-8B79-37D633B846F1}">
                <asvg:svgBlip xmlns:asvg="http://schemas.microsoft.com/office/drawing/2016/SVG/main" r:embed="rId4"/>
              </a:ext>
            </a:extLst>
          </a:blip>
          <a:stretch>
            <a:fillRect/>
          </a:stretch>
        </p:blipFill>
        <p:spPr>
          <a:xfrm>
            <a:off x="6643167" y="3277667"/>
            <a:ext cx="1217066" cy="1217066"/>
          </a:xfrm>
          <a:prstGeom prst="rect">
            <a:avLst/>
          </a:prstGeom>
        </p:spPr>
      </p:pic>
      <p:sp>
        <p:nvSpPr>
          <p:cNvPr id="4" name="Content Placeholder 3">
            <a:extLst>
              <a:ext uri="{FF2B5EF4-FFF2-40B4-BE49-F238E27FC236}">
                <a16:creationId xmlns:a16="http://schemas.microsoft.com/office/drawing/2014/main" id="{4BABA5ED-560A-418A-9B5A-20FF362983C9}"/>
              </a:ext>
            </a:extLst>
          </p:cNvPr>
          <p:cNvSpPr>
            <a:spLocks noGrp="1"/>
          </p:cNvSpPr>
          <p:nvPr>
            <p:ph sz="quarter" idx="18"/>
          </p:nvPr>
        </p:nvSpPr>
        <p:spPr>
          <a:xfrm>
            <a:off x="753408" y="4422062"/>
            <a:ext cx="9689483" cy="598540"/>
          </a:xfrm>
        </p:spPr>
        <p:txBody>
          <a:bodyPr/>
          <a:lstStyle/>
          <a:p>
            <a:pPr marL="461963" indent="-461963">
              <a:lnSpc>
                <a:spcPct val="100000"/>
              </a:lnSpc>
              <a:buClr>
                <a:srgbClr val="004A78"/>
              </a:buClr>
              <a:buFont typeface="Arial" panose="020B0604020202020204" pitchFamily="34" charset="0"/>
              <a:buChar char="•"/>
            </a:pPr>
            <a:r>
              <a:rPr lang="en-US" sz="2400" dirty="0">
                <a:latin typeface="Arial" panose="020B0604020202020204" pitchFamily="34" charset="0"/>
                <a:cs typeface="Arial" panose="020B0604020202020204" pitchFamily="34" charset="0"/>
              </a:rPr>
              <a:t>Contract valid if capacity present when contract formed</a:t>
            </a:r>
          </a:p>
        </p:txBody>
      </p:sp>
    </p:spTree>
    <p:extLst>
      <p:ext uri="{BB962C8B-B14F-4D97-AF65-F5344CB8AC3E}">
        <p14:creationId xmlns:p14="http://schemas.microsoft.com/office/powerpoint/2010/main" val="444532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D2A285-B20B-4719-BB7A-F5AE58B31597}"/>
              </a:ext>
            </a:extLst>
          </p:cNvPr>
          <p:cNvSpPr>
            <a:spLocks noGrp="1"/>
          </p:cNvSpPr>
          <p:nvPr>
            <p:ph type="title"/>
          </p:nvPr>
        </p:nvSpPr>
        <p:spPr>
          <a:xfrm>
            <a:off x="838200" y="365125"/>
            <a:ext cx="10515600" cy="672105"/>
          </a:xfrm>
        </p:spPr>
        <p:txBody>
          <a:bodyPr/>
          <a:lstStyle/>
          <a:p>
            <a:r>
              <a:rPr lang="en-US" dirty="0"/>
              <a:t>Knowledge Check 1</a:t>
            </a:r>
            <a:endParaRPr lang="en-IN" dirty="0"/>
          </a:p>
        </p:txBody>
      </p:sp>
      <p:sp>
        <p:nvSpPr>
          <p:cNvPr id="6" name="Text Placeholder 5">
            <a:extLst>
              <a:ext uri="{FF2B5EF4-FFF2-40B4-BE49-F238E27FC236}">
                <a16:creationId xmlns:a16="http://schemas.microsoft.com/office/drawing/2014/main" id="{DF8A2190-00C6-425F-A3BA-EA6E1AF64FF5}"/>
              </a:ext>
            </a:extLst>
          </p:cNvPr>
          <p:cNvSpPr>
            <a:spLocks noGrp="1"/>
          </p:cNvSpPr>
          <p:nvPr>
            <p:ph type="body" sz="quarter" idx="17"/>
          </p:nvPr>
        </p:nvSpPr>
        <p:spPr/>
        <p:txBody>
          <a:bodyPr>
            <a:normAutofit/>
          </a:bodyPr>
          <a:lstStyle/>
          <a:p>
            <a:pPr>
              <a:lnSpc>
                <a:spcPct val="100000"/>
              </a:lnSpc>
              <a:spcAft>
                <a:spcPts val="1800"/>
              </a:spcAft>
            </a:pPr>
            <a:r>
              <a:rPr lang="en-US" sz="2800" dirty="0">
                <a:solidFill>
                  <a:srgbClr val="006298"/>
                </a:solidFill>
              </a:rPr>
              <a:t>Courts always permit avoiding contracts due to intoxications.</a:t>
            </a:r>
          </a:p>
          <a:p>
            <a:pPr marL="4306888" indent="-342900">
              <a:lnSpc>
                <a:spcPct val="100000"/>
              </a:lnSpc>
              <a:buFont typeface="Wingdings" pitchFamily="2" charset="2"/>
              <a:buChar char="q"/>
            </a:pPr>
            <a:r>
              <a:rPr lang="en-US" sz="2800" dirty="0">
                <a:solidFill>
                  <a:srgbClr val="006298"/>
                </a:solidFill>
              </a:rPr>
              <a:t>True</a:t>
            </a:r>
          </a:p>
          <a:p>
            <a:pPr marL="4306888" indent="-342900">
              <a:lnSpc>
                <a:spcPct val="100000"/>
              </a:lnSpc>
              <a:spcAft>
                <a:spcPts val="1800"/>
              </a:spcAft>
              <a:buFont typeface="Wingdings" pitchFamily="2" charset="2"/>
              <a:buChar char="q"/>
            </a:pPr>
            <a:r>
              <a:rPr lang="en-US" sz="2800" dirty="0">
                <a:solidFill>
                  <a:srgbClr val="006298"/>
                </a:solidFill>
              </a:rPr>
              <a:t>False</a:t>
            </a:r>
          </a:p>
        </p:txBody>
      </p:sp>
    </p:spTree>
    <p:extLst>
      <p:ext uri="{BB962C8B-B14F-4D97-AF65-F5344CB8AC3E}">
        <p14:creationId xmlns:p14="http://schemas.microsoft.com/office/powerpoint/2010/main" val="3871246484"/>
      </p:ext>
    </p:extLst>
  </p:cSld>
  <p:clrMapOvr>
    <a:masterClrMapping/>
  </p:clrMapOvr>
</p:sld>
</file>

<file path=ppt/theme/theme1.xml><?xml version="1.0" encoding="utf-8"?>
<a:theme xmlns:a="http://schemas.openxmlformats.org/drawingml/2006/main" name="Office Theme">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Accessible_PPT_Cengage.potx" id="{8657E95E-D601-4622-93AD-E122BF442589}" vid="{BBF71559-ED4F-42B5-98FD-480A317797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689A9510EA35640BFF9AA65172B1243" ma:contentTypeVersion="10" ma:contentTypeDescription="Create a new document." ma:contentTypeScope="" ma:versionID="320cf9d96ba60ad326f31ca465b90014">
  <xsd:schema xmlns:xsd="http://www.w3.org/2001/XMLSchema" xmlns:xs="http://www.w3.org/2001/XMLSchema" xmlns:p="http://schemas.microsoft.com/office/2006/metadata/properties" xmlns:ns2="0f302c04-584d-4df5-8948-8b6dd1f3c1a5" xmlns:ns3="48fa25a7-52b6-4e1f-81c8-80356bf0725f" targetNamespace="http://schemas.microsoft.com/office/2006/metadata/properties" ma:root="true" ma:fieldsID="b2b56c629f8f824a699d99d0a50051e2" ns2:_="" ns3:_="">
    <xsd:import namespace="0f302c04-584d-4df5-8948-8b6dd1f3c1a5"/>
    <xsd:import namespace="48fa25a7-52b6-4e1f-81c8-80356bf0725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2c04-584d-4df5-8948-8b6dd1f3c1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Status" ma:index="15" nillable="true" ma:displayName="Status" ma:default="1. In development" ma:format="Dropdown" ma:internalName="Status">
      <xsd:simpleType>
        <xsd:restriction base="dms:Choice">
          <xsd:enumeration value="1. In development"/>
          <xsd:enumeration value="2. COH complete"/>
          <xsd:enumeration value="3. Under LCoE Review"/>
          <xsd:enumeration value="4. Ingested into Atlas"/>
        </xsd:restriction>
      </xsd:simpleType>
    </xsd:element>
  </xsd:schema>
  <xsd:schema xmlns:xsd="http://www.w3.org/2001/XMLSchema" xmlns:xs="http://www.w3.org/2001/XMLSchema" xmlns:dms="http://schemas.microsoft.com/office/2006/documentManagement/types" xmlns:pc="http://schemas.microsoft.com/office/infopath/2007/PartnerControls" targetNamespace="48fa25a7-52b6-4e1f-81c8-80356bf072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8fa25a7-52b6-4e1f-81c8-80356bf0725f">
      <UserInfo>
        <DisplayName/>
        <AccountId xsi:nil="true"/>
        <AccountType/>
      </UserInfo>
    </SharedWithUsers>
    <Status xmlns="0f302c04-584d-4df5-8948-8b6dd1f3c1a5">1. In development</Status>
  </documentManagement>
</p:properties>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385D83D5-733A-4FD2-B124-BEA55F840D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2c04-584d-4df5-8948-8b6dd1f3c1a5"/>
    <ds:schemaRef ds:uri="48fa25a7-52b6-4e1f-81c8-80356bf072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A9BA192-EF86-48DF-982C-2C526A268392}">
  <ds:schemaRefs>
    <ds:schemaRef ds:uri="http://schemas.microsoft.com/office/2006/metadata/properties"/>
    <ds:schemaRef ds:uri="http://schemas.microsoft.com/office/infopath/2007/PartnerControls"/>
    <ds:schemaRef ds:uri="48fa25a7-52b6-4e1f-81c8-80356bf0725f"/>
    <ds:schemaRef ds:uri="0f302c04-584d-4df5-8948-8b6dd1f3c1a5"/>
  </ds:schemaRefs>
</ds:datastoreItem>
</file>

<file path=docProps/app.xml><?xml version="1.0" encoding="utf-8"?>
<Properties xmlns="http://schemas.openxmlformats.org/officeDocument/2006/extended-properties" xmlns:vt="http://schemas.openxmlformats.org/officeDocument/2006/docPropsVTypes">
  <TotalTime>3475</TotalTime>
  <Words>2139</Words>
  <Application>Microsoft Office PowerPoint</Application>
  <PresentationFormat>Widescreen</PresentationFormat>
  <Paragraphs>200</Paragraphs>
  <Slides>25</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vt:lpstr>
      <vt:lpstr>Calibri</vt:lpstr>
      <vt:lpstr>Helvetica</vt:lpstr>
      <vt:lpstr>Open Sans</vt:lpstr>
      <vt:lpstr>Summer Font</vt:lpstr>
      <vt:lpstr>Wingdings</vt:lpstr>
      <vt:lpstr>Office Theme</vt:lpstr>
      <vt:lpstr>Chapter 13</vt:lpstr>
      <vt:lpstr>Chapter Objectives</vt:lpstr>
      <vt:lpstr>Why Does Capacity and Legality Matter?</vt:lpstr>
      <vt:lpstr>Minors or Infants</vt:lpstr>
      <vt:lpstr>PAK Foods Houston, LLC v. Garcia Polling Question</vt:lpstr>
      <vt:lpstr>Parent’s Liability</vt:lpstr>
      <vt:lpstr>Intoxicated Persons</vt:lpstr>
      <vt:lpstr>Mentally Incompetent Persons</vt:lpstr>
      <vt:lpstr>Knowledge Check 1</vt:lpstr>
      <vt:lpstr>Legality: Contracts Contrary to Statute</vt:lpstr>
      <vt:lpstr>Business Law Analysis Activity: Creating Scenarios Determining If a Contract with an Unlicensed Party is Enforceable</vt:lpstr>
      <vt:lpstr>Legality: Contracts Contrary to Public Policy</vt:lpstr>
      <vt:lpstr>Group Breakout Discussion: Ethical Issue Are Expansive Noncompete Agreements Reducing Worker Mobility?</vt:lpstr>
      <vt:lpstr>Enforcement Problems</vt:lpstr>
      <vt:lpstr>Kennedy v. Shave Barber Co. Polling Question</vt:lpstr>
      <vt:lpstr>Unconscionable Contracts or Clauses</vt:lpstr>
      <vt:lpstr>Exculpatory Clauses</vt:lpstr>
      <vt:lpstr>Discussion: Managerial Strategy Creating Liability Waivers That Are Not Unconscionable</vt:lpstr>
      <vt:lpstr>Holmes v. Multimedia KSDK, Inc. Polling Question</vt:lpstr>
      <vt:lpstr>The Effect of Illegality</vt:lpstr>
      <vt:lpstr>Knowledge Check 2</vt:lpstr>
      <vt:lpstr>Withdrawal from an Illegal Agreement</vt:lpstr>
      <vt:lpstr>Knowledge Check</vt:lpstr>
      <vt:lpstr>Self-Assessment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Internet Law, Social Media, and Privacy </dc:title>
  <dc:creator>Gordner, Eliza</dc:creator>
  <cp:lastModifiedBy>LAVANYA K Kasirajan</cp:lastModifiedBy>
  <cp:revision>193</cp:revision>
  <dcterms:created xsi:type="dcterms:W3CDTF">2020-10-19T17:21:24Z</dcterms:created>
  <dcterms:modified xsi:type="dcterms:W3CDTF">2021-02-22T17:44:51Z</dcterms:modified>
</cp:coreProperties>
</file>