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vtt" ContentType="text/vtt"/>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366" r:id="rId5"/>
    <p:sldId id="269" r:id="rId6"/>
    <p:sldId id="257" r:id="rId7"/>
    <p:sldId id="341" r:id="rId8"/>
    <p:sldId id="282" r:id="rId9"/>
    <p:sldId id="412" r:id="rId10"/>
    <p:sldId id="394" r:id="rId11"/>
    <p:sldId id="413" r:id="rId12"/>
    <p:sldId id="414" r:id="rId13"/>
    <p:sldId id="392" r:id="rId14"/>
    <p:sldId id="415" r:id="rId15"/>
    <p:sldId id="416" r:id="rId16"/>
    <p:sldId id="369" r:id="rId17"/>
    <p:sldId id="417" r:id="rId18"/>
    <p:sldId id="403" r:id="rId19"/>
    <p:sldId id="373" r:id="rId20"/>
    <p:sldId id="379" r:id="rId21"/>
    <p:sldId id="381" r:id="rId22"/>
    <p:sldId id="396" r:id="rId23"/>
    <p:sldId id="399" r:id="rId24"/>
    <p:sldId id="401" r:id="rId25"/>
    <p:sldId id="391" r:id="rId26"/>
    <p:sldId id="410" r:id="rId27"/>
    <p:sldId id="411" r:id="rId2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Tracy Grenier" initials="TG" lastIdx="18" clrIdx="1">
    <p:extLst>
      <p:ext uri="{19B8F6BF-5375-455C-9EA6-DF929625EA0E}">
        <p15:presenceInfo xmlns:p15="http://schemas.microsoft.com/office/powerpoint/2012/main" userId="f7eaefd1e09ea501" providerId="Windows Live"/>
      </p:ext>
    </p:extLst>
  </p:cmAuthor>
  <p:cmAuthor id="3" name="Elliott, Lisa M" initials="ELM" lastIdx="14" clrIdx="2">
    <p:extLst>
      <p:ext uri="{19B8F6BF-5375-455C-9EA6-DF929625EA0E}">
        <p15:presenceInfo xmlns:p15="http://schemas.microsoft.com/office/powerpoint/2012/main" userId="S::lisa.elliott@cengage.com::413b9e2d-9147-4de4-9b2f-d795fab8cf83" providerId="AD"/>
      </p:ext>
    </p:extLst>
  </p:cmAuthor>
  <p:cmAuthor id="4" name="Harnage, Liz H" initials="HLH" lastIdx="2" clrIdx="3">
    <p:extLst>
      <p:ext uri="{19B8F6BF-5375-455C-9EA6-DF929625EA0E}">
        <p15:presenceInfo xmlns:p15="http://schemas.microsoft.com/office/powerpoint/2012/main" userId="S::liz.harnage@cengage.com::82fda239-d77f-480d-97dd-fb3d97fa632a" providerId="AD"/>
      </p:ext>
    </p:extLst>
  </p:cmAuthor>
  <p:cmAuthor id="5" name="Gordner, Eliza" initials="GE" lastIdx="2" clrIdx="4">
    <p:extLst>
      <p:ext uri="{19B8F6BF-5375-455C-9EA6-DF929625EA0E}">
        <p15:presenceInfo xmlns:p15="http://schemas.microsoft.com/office/powerpoint/2012/main" userId="S::egordner@herzing.edu::3fd3a2fd-52f0-4764-8113-c2c882313d33" providerId="AD"/>
      </p:ext>
    </p:extLst>
  </p:cmAuthor>
  <p:cmAuthor id="6" name="Chase, Julia" initials="CJ" lastIdx="17" clrIdx="5">
    <p:extLst>
      <p:ext uri="{19B8F6BF-5375-455C-9EA6-DF929625EA0E}">
        <p15:presenceInfo xmlns:p15="http://schemas.microsoft.com/office/powerpoint/2012/main" userId="S::Julia.Chase@cengage.com::878172ca-eabb-4163-91e7-f0604673e1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78"/>
    <a:srgbClr val="000000"/>
    <a:srgbClr val="006298"/>
    <a:srgbClr val="00B8E7"/>
    <a:srgbClr val="0098D4"/>
    <a:srgbClr val="E9255F"/>
    <a:srgbClr val="720102"/>
    <a:srgbClr val="830102"/>
    <a:srgbClr val="8D0001"/>
    <a:srgbClr val="FF6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3" autoAdjust="0"/>
    <p:restoredTop sz="93788" autoAdjust="0"/>
  </p:normalViewPr>
  <p:slideViewPr>
    <p:cSldViewPr snapToGrid="0" snapToObjects="1">
      <p:cViewPr varScale="1">
        <p:scale>
          <a:sx n="88" d="100"/>
          <a:sy n="88" d="100"/>
        </p:scale>
        <p:origin x="102" y="34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5" d="100"/>
          <a:sy n="85" d="100"/>
        </p:scale>
        <p:origin x="2720"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2/8/2021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2/8/2021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2655694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effectLst/>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10</a:t>
            </a:fld>
            <a:endParaRPr lang="en-US" dirty="0"/>
          </a:p>
        </p:txBody>
      </p:sp>
    </p:spTree>
    <p:extLst>
      <p:ext uri="{BB962C8B-B14F-4D97-AF65-F5344CB8AC3E}">
        <p14:creationId xmlns:p14="http://schemas.microsoft.com/office/powerpoint/2010/main" val="3419056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Have students review case 15.2 </a:t>
            </a:r>
            <a:r>
              <a:rPr lang="en-US" dirty="0"/>
              <a:t>Kent State University v. Ford,</a:t>
            </a:r>
            <a:r>
              <a:rPr lang="en-US" b="0" dirty="0"/>
              <a:t> and respond to the question applying </a:t>
            </a:r>
            <a:r>
              <a:rPr lang="en-US" b="0" i="0" dirty="0"/>
              <a:t>the liquidated damages clause.</a:t>
            </a:r>
            <a:r>
              <a:rPr lang="en-US" b="0" dirty="0"/>
              <a:t>  </a:t>
            </a:r>
          </a:p>
          <a:p>
            <a:endParaRPr lang="en-US" b="0" dirty="0"/>
          </a:p>
          <a:p>
            <a:r>
              <a:rPr lang="en-US" b="1" dirty="0"/>
              <a:t>Answer: </a:t>
            </a:r>
            <a:r>
              <a:rPr lang="en-US" b="0" dirty="0"/>
              <a:t>Responses may vary.</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11</a:t>
            </a:fld>
            <a:endParaRPr lang="en-US" dirty="0"/>
          </a:p>
        </p:txBody>
      </p:sp>
    </p:spTree>
    <p:extLst>
      <p:ext uri="{BB962C8B-B14F-4D97-AF65-F5344CB8AC3E}">
        <p14:creationId xmlns:p14="http://schemas.microsoft.com/office/powerpoint/2010/main" val="496423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Example 15.8: </a:t>
            </a:r>
            <a:r>
              <a:rPr lang="en-US" sz="1200" b="0" kern="1200" dirty="0">
                <a:solidFill>
                  <a:schemeClr val="tx1"/>
                </a:solidFill>
                <a:effectLst/>
                <a:latin typeface="+mn-lt"/>
                <a:ea typeface="+mn-ea"/>
                <a:cs typeface="+mn-cs"/>
              </a:rPr>
              <a:t>Katie contracts with Mikhail to design a house for her. Katie pays Mikhail $9,000, and agrees to make two more payments of $9,000 (for a total of $27,000) as the design progresses. The next day, Mikhail calls Katie and tells her that he has taken a position with a large architectural firm in another state and cannot design the house. Katie decides to hire another architect that afternoon. Katie can obtain restitution of the $9,000. </a:t>
            </a:r>
            <a:endParaRPr lang="en-US" dirty="0"/>
          </a:p>
          <a:p>
            <a:endParaRPr lang="en-US" dirty="0"/>
          </a:p>
          <a:p>
            <a:r>
              <a:rPr lang="en-US" sz="1200" b="1" kern="1200" dirty="0">
                <a:solidFill>
                  <a:schemeClr val="tx1"/>
                </a:solidFill>
                <a:effectLst/>
                <a:latin typeface="+mn-lt"/>
                <a:ea typeface="+mn-ea"/>
                <a:cs typeface="+mn-cs"/>
              </a:rPr>
              <a:t>Case Example 15.9: </a:t>
            </a:r>
            <a:r>
              <a:rPr lang="en-US" sz="1200" b="0" kern="1200" dirty="0">
                <a:solidFill>
                  <a:schemeClr val="tx1"/>
                </a:solidFill>
                <a:effectLst/>
                <a:latin typeface="+mn-lt"/>
                <a:ea typeface="+mn-ea"/>
                <a:cs typeface="+mn-cs"/>
              </a:rPr>
              <a:t>Clara Lee contracted to purchase Rosalina Robles’s dental practice in Chicago, Illinois, for $267,000. Nearly half of the practice’s market value was attributed to the business’s good reputation. After Lee took over the practice, however, </a:t>
            </a:r>
            <a:r>
              <a:rPr lang="en-US" sz="1200" i="1" kern="1200" dirty="0">
                <a:solidFill>
                  <a:schemeClr val="tx1"/>
                </a:solidFill>
                <a:effectLst/>
                <a:latin typeface="+mn-lt"/>
                <a:ea typeface="+mn-ea"/>
                <a:cs typeface="+mn-cs"/>
              </a:rPr>
              <a:t>Chicago Magazine </a:t>
            </a:r>
            <a:r>
              <a:rPr lang="en-US" sz="1200" b="0" kern="1200" dirty="0">
                <a:solidFill>
                  <a:schemeClr val="tx1"/>
                </a:solidFill>
                <a:effectLst/>
                <a:latin typeface="+mn-lt"/>
                <a:ea typeface="+mn-ea"/>
                <a:cs typeface="+mn-cs"/>
              </a:rPr>
              <a:t>and other local media revealed that one of the dentists at Robles’s practice had treated underage prostitutes in the offices after hours. Federal authorities were investigating that dentist for this and other misconduct. Lee sued Robles for fraud, alleging that she had deliberately withheld information about the dentist and the investigation. An Illinois state court awarded rescission, and the holding was affirmed on appeal. The appellate court reasoned that the parties’ agreement for the sale of the dental practice required Robles to disclose “any material information.” The duty to disclose included actions by a “governmental agency that materially alters the desirability or economic potential of the assets.”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12</a:t>
            </a:fld>
            <a:endParaRPr lang="en-US" dirty="0"/>
          </a:p>
        </p:txBody>
      </p:sp>
    </p:spTree>
    <p:extLst>
      <p:ext uri="{BB962C8B-B14F-4D97-AF65-F5344CB8AC3E}">
        <p14:creationId xmlns:p14="http://schemas.microsoft.com/office/powerpoint/2010/main" val="3552493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Have students review the Ethical Issue feature, and answer the question on the slide. Why does s</a:t>
            </a:r>
            <a:r>
              <a:rPr lang="en-US" sz="1200" b="0" kern="1200" dirty="0">
                <a:solidFill>
                  <a:schemeClr val="tx1"/>
                </a:solidFill>
                <a:effectLst/>
                <a:latin typeface="+mn-lt"/>
                <a:ea typeface="+mn-ea"/>
                <a:cs typeface="+mn-cs"/>
              </a:rPr>
              <a:t>imply stating that once a customer reads a sign, and chooses to continue shopping constitutes an acceptance legally problematic and ethically questionable? </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Answer: </a:t>
            </a:r>
            <a:r>
              <a:rPr lang="en-US" b="0" dirty="0"/>
              <a:t>Responses may vary.</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13</a:t>
            </a:fld>
            <a:endParaRPr lang="en-US" dirty="0"/>
          </a:p>
        </p:txBody>
      </p:sp>
    </p:spTree>
    <p:extLst>
      <p:ext uri="{BB962C8B-B14F-4D97-AF65-F5344CB8AC3E}">
        <p14:creationId xmlns:p14="http://schemas.microsoft.com/office/powerpoint/2010/main" val="1035457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Example 15.12 </a:t>
            </a:r>
            <a:r>
              <a:rPr lang="en-US" sz="1200" b="0" kern="1200" dirty="0">
                <a:solidFill>
                  <a:schemeClr val="tx1"/>
                </a:solidFill>
                <a:effectLst/>
                <a:latin typeface="+mn-lt"/>
                <a:ea typeface="+mn-ea"/>
                <a:cs typeface="+mn-cs"/>
              </a:rPr>
              <a:t>If Carson contracts to buy a forklift from Yoshie but the written contract refers to a crane, a mutual mistake has occurred. Accordingly, a court could reform the contract so that the writing conforms to the parties’ original intention as to which piece of equipment is being sold.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14</a:t>
            </a:fld>
            <a:endParaRPr lang="en-US" dirty="0"/>
          </a:p>
        </p:txBody>
      </p:sp>
    </p:spTree>
    <p:extLst>
      <p:ext uri="{BB962C8B-B14F-4D97-AF65-F5344CB8AC3E}">
        <p14:creationId xmlns:p14="http://schemas.microsoft.com/office/powerpoint/2010/main" val="2711954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 </a:t>
            </a:r>
            <a:r>
              <a:rPr lang="en-US" dirty="0"/>
              <a:t>True</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16</a:t>
            </a:fld>
            <a:endParaRPr lang="en-US" dirty="0"/>
          </a:p>
        </p:txBody>
      </p:sp>
    </p:spTree>
    <p:extLst>
      <p:ext uri="{BB962C8B-B14F-4D97-AF65-F5344CB8AC3E}">
        <p14:creationId xmlns:p14="http://schemas.microsoft.com/office/powerpoint/2010/main" val="3803442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17</a:t>
            </a:fld>
            <a:endParaRPr lang="en-US" dirty="0"/>
          </a:p>
        </p:txBody>
      </p:sp>
    </p:spTree>
    <p:extLst>
      <p:ext uri="{BB962C8B-B14F-4D97-AF65-F5344CB8AC3E}">
        <p14:creationId xmlns:p14="http://schemas.microsoft.com/office/powerpoint/2010/main" val="3336037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Case Example 15.15 </a:t>
            </a:r>
            <a:r>
              <a:rPr lang="en-US" sz="1200" b="0" kern="1200" dirty="0">
                <a:solidFill>
                  <a:schemeClr val="tx1"/>
                </a:solidFill>
                <a:effectLst/>
                <a:latin typeface="+mn-lt"/>
                <a:ea typeface="+mn-ea"/>
                <a:cs typeface="+mn-cs"/>
              </a:rPr>
              <a:t>2010-1 SFG Venture, LLC, was the main lender on a commercial real estate loan for $15 million to fund the construction of a hotel in Wisconsin. Lee Bank &amp; Trust Co. purchased a 3.36 percent interest in the loan. Lee Bank signed a contract with SFG that included a clause limiting SFG’s liability “except in the case of gross negligence or willful misconduct.” When the borrower made payments on the loan, SFG remitted 3.36 percent of each payment to Lee Bank. Eventually, however, the borrower stopped making payments, and litigation followed. Lee Bank sued SFG, which argued that it was protected by the contract provisions limiting its liability. The lower court refused to enforce the limitation-of-liability clause, but a state appellate court reversed. The court held that the clause was enforceable. It was sufficiently prominent in the contract, and represented a reasonable allocation of risks in an arms-length business transaction. </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18</a:t>
            </a:fld>
            <a:endParaRPr lang="en-US" dirty="0"/>
          </a:p>
        </p:txBody>
      </p:sp>
    </p:spTree>
    <p:extLst>
      <p:ext uri="{BB962C8B-B14F-4D97-AF65-F5344CB8AC3E}">
        <p14:creationId xmlns:p14="http://schemas.microsoft.com/office/powerpoint/2010/main" val="4194303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Break students out into small groups, and have students discuss the question posed on the slide.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Have each group review the Ethical Issue feature, and discuss the ethical issues raised from contract provisions limiting remedies.  </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19</a:t>
            </a:fld>
            <a:endParaRPr lang="en-US" dirty="0"/>
          </a:p>
        </p:txBody>
      </p:sp>
    </p:spTree>
    <p:extLst>
      <p:ext uri="{BB962C8B-B14F-4D97-AF65-F5344CB8AC3E}">
        <p14:creationId xmlns:p14="http://schemas.microsoft.com/office/powerpoint/2010/main" val="539555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a:t>
            </a:r>
            <a:r>
              <a:rPr lang="en-US" b="0" dirty="0"/>
              <a:t> True</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21</a:t>
            </a:fld>
            <a:endParaRPr lang="en-US" dirty="0"/>
          </a:p>
        </p:txBody>
      </p:sp>
    </p:spTree>
    <p:extLst>
      <p:ext uri="{BB962C8B-B14F-4D97-AF65-F5344CB8AC3E}">
        <p14:creationId xmlns:p14="http://schemas.microsoft.com/office/powerpoint/2010/main" val="3387040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dirty="0"/>
          </a:p>
        </p:txBody>
      </p:sp>
    </p:spTree>
    <p:extLst>
      <p:ext uri="{BB962C8B-B14F-4D97-AF65-F5344CB8AC3E}">
        <p14:creationId xmlns:p14="http://schemas.microsoft.com/office/powerpoint/2010/main" val="1098121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Students are welcome to conduct further research on their devices if they are unsure of their responses.</a:t>
            </a:r>
          </a:p>
          <a:p>
            <a:endParaRPr lang="en-US" b="0" dirty="0"/>
          </a:p>
          <a:p>
            <a:r>
              <a:rPr lang="en-US" b="1" dirty="0"/>
              <a:t>Answer: </a:t>
            </a:r>
            <a:r>
              <a:rPr lang="en-US" b="0" dirty="0"/>
              <a:t>Responses may vary.</a:t>
            </a:r>
          </a:p>
          <a:p>
            <a:endParaRPr lang="en-US" b="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22</a:t>
            </a:fld>
            <a:endParaRPr lang="en-US" dirty="0"/>
          </a:p>
        </p:txBody>
      </p:sp>
    </p:spTree>
    <p:extLst>
      <p:ext uri="{BB962C8B-B14F-4D97-AF65-F5344CB8AC3E}">
        <p14:creationId xmlns:p14="http://schemas.microsoft.com/office/powerpoint/2010/main" val="3657302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23</a:t>
            </a:fld>
            <a:endParaRPr lang="en-US" dirty="0"/>
          </a:p>
        </p:txBody>
      </p:sp>
    </p:spTree>
    <p:extLst>
      <p:ext uri="{BB962C8B-B14F-4D97-AF65-F5344CB8AC3E}">
        <p14:creationId xmlns:p14="http://schemas.microsoft.com/office/powerpoint/2010/main" val="2131090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24</a:t>
            </a:fld>
            <a:endParaRPr lang="en-US" dirty="0"/>
          </a:p>
        </p:txBody>
      </p:sp>
    </p:spTree>
    <p:extLst>
      <p:ext uri="{BB962C8B-B14F-4D97-AF65-F5344CB8AC3E}">
        <p14:creationId xmlns:p14="http://schemas.microsoft.com/office/powerpoint/2010/main" val="3128186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Scenario Example: </a:t>
            </a:r>
            <a:r>
              <a:rPr lang="en-US" sz="1200" b="0" kern="1200" dirty="0">
                <a:solidFill>
                  <a:schemeClr val="tx1"/>
                </a:solidFill>
                <a:effectLst/>
                <a:latin typeface="+mn-lt"/>
                <a:ea typeface="+mn-ea"/>
                <a:cs typeface="+mn-cs"/>
              </a:rPr>
              <a:t>Daren hires Bryan to build a fountain in front of his new office for $14,000. Bryan installs the fountain while the office building is still under construction, but three weeks later, the fountain stops working properly. Bryan repairs the problem, but the fountain continues to have problems. Within a month, the concrete slab underneath it irreparably cracks, and a pipe leading to the spray nozzles comes loose. Daren hires another landscaper to remove the defective fountain. Can Daren sue Bryan for breach of contract? If he sues and is successful, can he recover the $14,000 he paid for the fountain, as well as the cost of removing the fountain? </a:t>
            </a:r>
          </a:p>
          <a:p>
            <a:endParaRPr lang="en-US" sz="1200" b="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Have students brainstorm breach of contract issues that may arise from this situation, and the possible remedies available.</a:t>
            </a:r>
          </a:p>
          <a:p>
            <a:endParaRPr lang="en-US" dirty="0"/>
          </a:p>
          <a:p>
            <a:r>
              <a:rPr lang="en-US" b="1" dirty="0"/>
              <a:t>Answer:  </a:t>
            </a:r>
            <a:r>
              <a:rPr lang="en-US" b="0" dirty="0"/>
              <a:t>Responses will vary.</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a:t>
            </a:fld>
            <a:endParaRPr lang="en-US" dirty="0"/>
          </a:p>
        </p:txBody>
      </p:sp>
    </p:spTree>
    <p:extLst>
      <p:ext uri="{BB962C8B-B14F-4D97-AF65-F5344CB8AC3E}">
        <p14:creationId xmlns:p14="http://schemas.microsoft.com/office/powerpoint/2010/main" val="654878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a:t>
            </a:fld>
            <a:endParaRPr lang="en-US" dirty="0"/>
          </a:p>
        </p:txBody>
      </p:sp>
    </p:spTree>
    <p:extLst>
      <p:ext uri="{BB962C8B-B14F-4D97-AF65-F5344CB8AC3E}">
        <p14:creationId xmlns:p14="http://schemas.microsoft.com/office/powerpoint/2010/main" val="1460643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Example 15.1 </a:t>
            </a:r>
            <a:r>
              <a:rPr lang="en-US" sz="1200" b="0" kern="1200" dirty="0">
                <a:solidFill>
                  <a:schemeClr val="tx1"/>
                </a:solidFill>
                <a:effectLst/>
                <a:latin typeface="+mn-lt"/>
                <a:ea typeface="+mn-ea"/>
                <a:cs typeface="+mn-cs"/>
              </a:rPr>
              <a:t>Jane wires Roy, her financial advisor, $34,980 to purchase an allocation of </a:t>
            </a:r>
            <a:r>
              <a:rPr lang="en-US" sz="1200" b="0" kern="1200" dirty="0" err="1">
                <a:solidFill>
                  <a:schemeClr val="tx1"/>
                </a:solidFill>
                <a:effectLst/>
                <a:latin typeface="+mn-lt"/>
                <a:ea typeface="+mn-ea"/>
                <a:cs typeface="+mn-cs"/>
              </a:rPr>
              <a:t>FluidCoin’s</a:t>
            </a:r>
            <a:r>
              <a:rPr lang="en-US" sz="1200" b="0" kern="1200" dirty="0">
                <a:solidFill>
                  <a:schemeClr val="tx1"/>
                </a:solidFill>
                <a:effectLst/>
                <a:latin typeface="+mn-lt"/>
                <a:ea typeface="+mn-ea"/>
                <a:cs typeface="+mn-cs"/>
              </a:rPr>
              <a:t> initial cryptocurrency offering. Roy does not invest these funds as agreed, instead commingling them with funds used for his personal acquisition of </a:t>
            </a:r>
            <a:r>
              <a:rPr lang="en-US" sz="1200" b="0" kern="1200" dirty="0" err="1">
                <a:solidFill>
                  <a:schemeClr val="tx1"/>
                </a:solidFill>
                <a:effectLst/>
                <a:latin typeface="+mn-lt"/>
                <a:ea typeface="+mn-ea"/>
                <a:cs typeface="+mn-cs"/>
              </a:rPr>
              <a:t>FluidCoin</a:t>
            </a:r>
            <a:r>
              <a:rPr lang="en-US" sz="1200" b="0" kern="1200" dirty="0">
                <a:solidFill>
                  <a:schemeClr val="tx1"/>
                </a:solidFill>
                <a:effectLst/>
                <a:latin typeface="+mn-lt"/>
                <a:ea typeface="+mn-ea"/>
                <a:cs typeface="+mn-cs"/>
              </a:rPr>
              <a:t>. Jane sues Roy, seeking $34,980 in compensatory damages. Finding breach of contract, a court awards Jane the $34,980 plus attorney’s fees and litigation costs, with interest.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Case Example 15.2 </a:t>
            </a:r>
            <a:r>
              <a:rPr lang="en-US" sz="1200" b="0" kern="1200" dirty="0">
                <a:solidFill>
                  <a:schemeClr val="tx1"/>
                </a:solidFill>
                <a:effectLst/>
                <a:latin typeface="+mn-lt"/>
                <a:ea typeface="+mn-ea"/>
                <a:cs typeface="+mn-cs"/>
              </a:rPr>
              <a:t>Owens Community College lost its accreditation from the National League for Nursing Accreditation Commission (NLNAC) in July. The college did not inform its nursing students of this development until after classes had started in the fall. </a:t>
            </a:r>
            <a:r>
              <a:rPr lang="en-US" sz="1200" b="0" kern="1200" dirty="0" err="1">
                <a:solidFill>
                  <a:schemeClr val="tx1"/>
                </a:solidFill>
                <a:effectLst/>
                <a:latin typeface="+mn-lt"/>
                <a:ea typeface="+mn-ea"/>
                <a:cs typeface="+mn-cs"/>
              </a:rPr>
              <a:t>Carianne</a:t>
            </a:r>
            <a:r>
              <a:rPr lang="en-US" sz="1200" b="0" kern="1200" dirty="0">
                <a:solidFill>
                  <a:schemeClr val="tx1"/>
                </a:solidFill>
                <a:effectLst/>
                <a:latin typeface="+mn-lt"/>
                <a:ea typeface="+mn-ea"/>
                <a:cs typeface="+mn-cs"/>
              </a:rPr>
              <a:t> Baird and sixty-one other students from the program filed a breach of contract suit against Owens.  An Ohio appeals court determined that a contract existed in which the students paid their fees in exchange for a degree from an NLNAC-accredited institution. By losing that accreditation, Owens breached the contract. The court also recognized the probability that this breach would harm the plaintiffs’ career prospects. Therefore, compensatory damages could be determined by measuring the difference between their future earnings capacity as graduates of an NLNAC-accredited nursing college, and their future earnings capacity as graduates of now-unaccredited Owens.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5</a:t>
            </a:fld>
            <a:endParaRPr lang="en-US" dirty="0"/>
          </a:p>
        </p:txBody>
      </p:sp>
    </p:spTree>
    <p:extLst>
      <p:ext uri="{BB962C8B-B14F-4D97-AF65-F5344CB8AC3E}">
        <p14:creationId xmlns:p14="http://schemas.microsoft.com/office/powerpoint/2010/main" val="2166944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Example 15.6 </a:t>
            </a:r>
            <a:r>
              <a:rPr lang="en-US" sz="1200" b="0" kern="1200" dirty="0">
                <a:solidFill>
                  <a:schemeClr val="tx1"/>
                </a:solidFill>
                <a:effectLst/>
                <a:latin typeface="+mn-lt"/>
                <a:ea typeface="+mn-ea"/>
                <a:cs typeface="+mn-cs"/>
              </a:rPr>
              <a:t>Hernandez contracts to buy potatoes from Stanley at fifty cents a pound. Stanley breaches the contract and does not deliver the potatoes. Meanwhile, the price of potatoes falls. Hernandez can buy them in the open market at half the price he agreed to pay Stanley. Hernandez is clearly better off because of Stanley’s breach. Thus, if Hernandez sues for breach of contract and wins, the court will likely award only nominal damages. </a:t>
            </a:r>
            <a:endParaRPr lang="en-US" dirty="0"/>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6</a:t>
            </a:fld>
            <a:endParaRPr lang="en-US" dirty="0"/>
          </a:p>
        </p:txBody>
      </p:sp>
    </p:spTree>
    <p:extLst>
      <p:ext uri="{BB962C8B-B14F-4D97-AF65-F5344CB8AC3E}">
        <p14:creationId xmlns:p14="http://schemas.microsoft.com/office/powerpoint/2010/main" val="592849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review case background in the Landmark in the Law feature Hadley v. Baxendale (1854), and discuss how the rule of consequential damages was applied.  Students should also discuss the issue before the court and the court’s ruling for the case, and answer the question posed on the slide.  </a:t>
            </a:r>
          </a:p>
          <a:p>
            <a:endParaRPr lang="en-US" dirty="0"/>
          </a:p>
          <a:p>
            <a:r>
              <a:rPr lang="en-US" dirty="0"/>
              <a:t>Students may also conduct further research on their mobile devices, and provide more examples of similar cases, specifically cases that involve the online environment.</a:t>
            </a:r>
          </a:p>
          <a:p>
            <a:endParaRPr lang="en-US" dirty="0"/>
          </a:p>
          <a:p>
            <a:r>
              <a:rPr lang="en-US" dirty="0"/>
              <a:t>The instructor may provide examples as well.</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7</a:t>
            </a:fld>
            <a:endParaRPr lang="en-US" dirty="0"/>
          </a:p>
        </p:txBody>
      </p:sp>
    </p:spTree>
    <p:extLst>
      <p:ext uri="{BB962C8B-B14F-4D97-AF65-F5344CB8AC3E}">
        <p14:creationId xmlns:p14="http://schemas.microsoft.com/office/powerpoint/2010/main" val="483674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Example 15.7 </a:t>
            </a:r>
            <a:r>
              <a:rPr lang="en-US" sz="1200" b="0" kern="1200" dirty="0">
                <a:solidFill>
                  <a:schemeClr val="tx1"/>
                </a:solidFill>
                <a:effectLst/>
                <a:latin typeface="+mn-lt"/>
                <a:ea typeface="+mn-ea"/>
                <a:cs typeface="+mn-cs"/>
              </a:rPr>
              <a:t>Susan works as a librarian at Barnett University (BU). When Susan is fired, she claims that she has been terminated in retaliation for filing an employment discrimination claim. Suppose that Susan succeeds in her employment discrimination claim, but that BU can show that she has failed to take another librarian position when several comparable positions were available. BU can assert that she has failed to mitigate damages. In that situation, any compensation she is awarded for wrongful termination will be reduced by the amount she </a:t>
            </a:r>
            <a:r>
              <a:rPr lang="en-US" sz="1200" i="1" kern="1200" dirty="0">
                <a:solidFill>
                  <a:schemeClr val="tx1"/>
                </a:solidFill>
                <a:effectLst/>
                <a:latin typeface="+mn-lt"/>
                <a:ea typeface="+mn-ea"/>
                <a:cs typeface="+mn-cs"/>
              </a:rPr>
              <a:t>could have obtained </a:t>
            </a:r>
            <a:r>
              <a:rPr lang="en-US" sz="1200" b="0" kern="1200" dirty="0">
                <a:solidFill>
                  <a:schemeClr val="tx1"/>
                </a:solidFill>
                <a:effectLst/>
                <a:latin typeface="+mn-lt"/>
                <a:ea typeface="+mn-ea"/>
                <a:cs typeface="+mn-cs"/>
              </a:rPr>
              <a:t>from other employment opportunities. </a:t>
            </a:r>
            <a:endParaRPr lang="en-US" dirty="0"/>
          </a:p>
          <a:p>
            <a:endParaRPr lang="en-US" dirty="0"/>
          </a:p>
          <a:p>
            <a:r>
              <a:rPr lang="en-US" dirty="0"/>
              <a:t>Have students discuss whether BU’s assertion that Susan failed to mitigate damages is reasonable.</a:t>
            </a:r>
          </a:p>
          <a:p>
            <a:endParaRPr lang="en-US" dirty="0"/>
          </a:p>
          <a:p>
            <a:r>
              <a:rPr lang="en-US" b="1" dirty="0"/>
              <a:t>Answer: </a:t>
            </a:r>
            <a:r>
              <a:rPr lang="en-US" dirty="0"/>
              <a:t>Responses will vary.</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8</a:t>
            </a:fld>
            <a:endParaRPr lang="en-US" dirty="0"/>
          </a:p>
        </p:txBody>
      </p:sp>
    </p:spTree>
    <p:extLst>
      <p:ext uri="{BB962C8B-B14F-4D97-AF65-F5344CB8AC3E}">
        <p14:creationId xmlns:p14="http://schemas.microsoft.com/office/powerpoint/2010/main" val="698006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Answer: </a:t>
            </a:r>
            <a:r>
              <a:rPr lang="en-US" b="0" dirty="0"/>
              <a:t>B</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9</a:t>
            </a:fld>
            <a:endParaRPr lang="en-US" dirty="0"/>
          </a:p>
        </p:txBody>
      </p:sp>
    </p:spTree>
    <p:extLst>
      <p:ext uri="{BB962C8B-B14F-4D97-AF65-F5344CB8AC3E}">
        <p14:creationId xmlns:p14="http://schemas.microsoft.com/office/powerpoint/2010/main" val="3229151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dirty="0"/>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lnSpc>
                <a:spcPct val="100000"/>
              </a:lnSpc>
              <a:spcBef>
                <a:spcPts val="624"/>
              </a:spcBef>
              <a:buClr>
                <a:srgbClr val="004A78"/>
              </a:buClr>
              <a:buFont typeface="Arial" panose="020B0604020202020204" pitchFamily="34" charset="0"/>
              <a:buChar char="•"/>
              <a:defRPr sz="2600">
                <a:solidFill>
                  <a:srgbClr val="000000"/>
                </a:solidFill>
              </a:defRPr>
            </a:lvl1pPr>
            <a:lvl2pPr marL="804863" marR="0" indent="-347663" algn="l" defTabSz="914400" rtl="0" eaLnBrk="1" fontAlgn="base" latinLnBrk="0" hangingPunct="1">
              <a:lnSpc>
                <a:spcPct val="100000"/>
              </a:lnSpc>
              <a:spcBef>
                <a:spcPts val="624"/>
              </a:spcBef>
              <a:spcAft>
                <a:spcPct val="0"/>
              </a:spcAft>
              <a:buClr>
                <a:srgbClr val="006298"/>
              </a:buClr>
              <a:buSzPct val="80000"/>
              <a:buFont typeface="Arial" panose="020B0604020202020204" pitchFamily="34" charset="0"/>
              <a:buChar char="–"/>
              <a:tabLst/>
              <a:defRPr sz="2400" baseline="0"/>
            </a:lvl2pPr>
            <a:lvl3pPr marL="1255713" indent="-341313">
              <a:lnSpc>
                <a:spcPct val="100000"/>
              </a:lnSpc>
              <a:spcBef>
                <a:spcPts val="624"/>
              </a:spcBef>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 </a:t>
            </a:r>
          </a:p>
          <a:p>
            <a:pPr lvl="1"/>
            <a:r>
              <a:rPr lang="en-US" dirty="0"/>
              <a:t> </a:t>
            </a:r>
          </a:p>
          <a:p>
            <a:pPr lvl="2"/>
            <a:r>
              <a:rPr lang="en-US" dirty="0"/>
              <a:t> </a:t>
            </a:r>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1996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p>
        </p:txBody>
      </p:sp>
      <p:sp>
        <p:nvSpPr>
          <p:cNvPr id="12" name="Text Placeholder 11"/>
          <p:cNvSpPr>
            <a:spLocks noGrp="1"/>
          </p:cNvSpPr>
          <p:nvPr>
            <p:ph type="body" sz="quarter" idx="17"/>
          </p:nvPr>
        </p:nvSpPr>
        <p:spPr>
          <a:xfrm>
            <a:off x="743576" y="1638300"/>
            <a:ext cx="3849939" cy="4394200"/>
          </a:xfrm>
        </p:spPr>
        <p:txBody>
          <a:bodyPr>
            <a:normAutofit/>
          </a:bodyPr>
          <a:lstStyle>
            <a:lvl1pPr marL="457200" indent="-457200">
              <a:buClr>
                <a:srgbClr val="004A78"/>
              </a:buClr>
              <a:buFont typeface="+mj-lt"/>
              <a:buAutoNum type="arabicPeriod"/>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endParaRPr lang="en-US" dirty="0"/>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
        <p:nvSpPr>
          <p:cNvPr id="4" name="Content Placeholder 3">
            <a:extLst>
              <a:ext uri="{FF2B5EF4-FFF2-40B4-BE49-F238E27FC236}">
                <a16:creationId xmlns:a16="http://schemas.microsoft.com/office/drawing/2014/main" id="{8FFDCB65-F1DB-42F1-9B83-92D956E437D4}"/>
              </a:ext>
            </a:extLst>
          </p:cNvPr>
          <p:cNvSpPr>
            <a:spLocks noGrp="1"/>
          </p:cNvSpPr>
          <p:nvPr>
            <p:ph sz="quarter" idx="18"/>
          </p:nvPr>
        </p:nvSpPr>
        <p:spPr>
          <a:xfrm>
            <a:off x="5013325" y="1549400"/>
            <a:ext cx="5216525" cy="89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Picture Placeholder 6">
            <a:extLst>
              <a:ext uri="{FF2B5EF4-FFF2-40B4-BE49-F238E27FC236}">
                <a16:creationId xmlns:a16="http://schemas.microsoft.com/office/drawing/2014/main" id="{5E11E7DB-7AA8-4706-A31D-210920808579}"/>
              </a:ext>
            </a:extLst>
          </p:cNvPr>
          <p:cNvSpPr>
            <a:spLocks noGrp="1"/>
          </p:cNvSpPr>
          <p:nvPr>
            <p:ph type="pic" sz="quarter" idx="19"/>
          </p:nvPr>
        </p:nvSpPr>
        <p:spPr>
          <a:xfrm>
            <a:off x="5227638" y="2789238"/>
            <a:ext cx="3571875" cy="1255712"/>
          </a:xfrm>
        </p:spPr>
        <p:txBody>
          <a:bodyPr/>
          <a:lstStyle/>
          <a:p>
            <a:endParaRPr lang="en-IN"/>
          </a:p>
        </p:txBody>
      </p:sp>
      <p:sp>
        <p:nvSpPr>
          <p:cNvPr id="9" name="Picture Placeholder 8">
            <a:extLst>
              <a:ext uri="{FF2B5EF4-FFF2-40B4-BE49-F238E27FC236}">
                <a16:creationId xmlns:a16="http://schemas.microsoft.com/office/drawing/2014/main" id="{88982B0C-A439-458E-A5F0-B5E33BDE00D6}"/>
              </a:ext>
            </a:extLst>
          </p:cNvPr>
          <p:cNvSpPr>
            <a:spLocks noGrp="1"/>
          </p:cNvSpPr>
          <p:nvPr>
            <p:ph type="pic" sz="quarter" idx="20"/>
          </p:nvPr>
        </p:nvSpPr>
        <p:spPr>
          <a:xfrm>
            <a:off x="6842125" y="4416425"/>
            <a:ext cx="2420938" cy="477838"/>
          </a:xfrm>
        </p:spPr>
        <p:txBody>
          <a:bodyPr/>
          <a:lstStyle/>
          <a:p>
            <a:endParaRPr lang="en-IN"/>
          </a:p>
        </p:txBody>
      </p:sp>
      <p:sp>
        <p:nvSpPr>
          <p:cNvPr id="11" name="Table Placeholder 10">
            <a:extLst>
              <a:ext uri="{FF2B5EF4-FFF2-40B4-BE49-F238E27FC236}">
                <a16:creationId xmlns:a16="http://schemas.microsoft.com/office/drawing/2014/main" id="{D222BA84-F27B-4D43-972F-AB5A4B94104D}"/>
              </a:ext>
            </a:extLst>
          </p:cNvPr>
          <p:cNvSpPr>
            <a:spLocks noGrp="1"/>
          </p:cNvSpPr>
          <p:nvPr>
            <p:ph type="tbl" sz="quarter" idx="21"/>
          </p:nvPr>
        </p:nvSpPr>
        <p:spPr>
          <a:xfrm>
            <a:off x="7820025" y="5308600"/>
            <a:ext cx="3044825" cy="671513"/>
          </a:xfrm>
        </p:spPr>
        <p:txBody>
          <a:bodyPr/>
          <a:lstStyle/>
          <a:p>
            <a:endParaRPr lang="en-IN"/>
          </a:p>
        </p:txBody>
      </p:sp>
      <p:sp>
        <p:nvSpPr>
          <p:cNvPr id="6" name="Content Placeholder 5">
            <a:extLst>
              <a:ext uri="{FF2B5EF4-FFF2-40B4-BE49-F238E27FC236}">
                <a16:creationId xmlns:a16="http://schemas.microsoft.com/office/drawing/2014/main" id="{4EE941BF-4F6B-4F04-8468-1BCC1F1A41CC}"/>
              </a:ext>
            </a:extLst>
          </p:cNvPr>
          <p:cNvSpPr>
            <a:spLocks noGrp="1"/>
          </p:cNvSpPr>
          <p:nvPr>
            <p:ph sz="quarter" idx="22"/>
          </p:nvPr>
        </p:nvSpPr>
        <p:spPr>
          <a:xfrm>
            <a:off x="9375775" y="3429000"/>
            <a:ext cx="1671638" cy="1255713"/>
          </a:xfrm>
        </p:spPr>
        <p:txBody>
          <a:bodyPr/>
          <a:lstStyle>
            <a:lvl3pP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07748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Numbered Lis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34D320-CD90-4D70-AA6E-8F4DDF11726D}"/>
              </a:ext>
            </a:extLst>
          </p:cNvPr>
          <p:cNvSpPr/>
          <p:nvPr userDrawn="1"/>
        </p:nvSpPr>
        <p:spPr>
          <a:xfrm>
            <a:off x="1087914" y="531716"/>
            <a:ext cx="10016171" cy="5327374"/>
          </a:xfrm>
          <a:prstGeom prst="rect">
            <a:avLst/>
          </a:prstGeom>
          <a:scene3d>
            <a:camera prst="orthographicFront"/>
            <a:lightRig rig="threePt" dir="t"/>
          </a:scene3d>
          <a:sp3d extrusionH="82550" contourW="571500" prstMaterial="plastic">
            <a:bevelT w="635000" h="635000" prst="relaxedInset"/>
            <a:bevelB w="114300" prst="artDeco"/>
            <a:extrusionClr>
              <a:srgbClr val="000000"/>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chor="ctr"/>
          <a:lstStyle>
            <a:lvl1pPr>
              <a:defRPr sz="3600"/>
            </a:lvl1pPr>
          </a:lstStyle>
          <a:p>
            <a:r>
              <a:rPr lang="en-US"/>
              <a:t>Click to edit Master title style</a:t>
            </a:r>
          </a:p>
        </p:txBody>
      </p:sp>
      <p:sp>
        <p:nvSpPr>
          <p:cNvPr id="12" name="Text Placeholder 11"/>
          <p:cNvSpPr>
            <a:spLocks noGrp="1"/>
          </p:cNvSpPr>
          <p:nvPr>
            <p:ph type="body" sz="quarter" idx="17"/>
          </p:nvPr>
        </p:nvSpPr>
        <p:spPr>
          <a:xfrm>
            <a:off x="743576" y="1638300"/>
            <a:ext cx="3849939" cy="4394200"/>
          </a:xfrm>
        </p:spPr>
        <p:txBody>
          <a:bodyPr>
            <a:normAutofit/>
          </a:bodyPr>
          <a:lstStyle>
            <a:lvl1pPr marL="457200" indent="-457200">
              <a:buClr>
                <a:srgbClr val="004A78"/>
              </a:buClr>
              <a:buFont typeface="+mj-lt"/>
              <a:buAutoNum type="arabicPeriod"/>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endParaRPr lang="en-US" dirty="0"/>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
        <p:nvSpPr>
          <p:cNvPr id="4" name="Content Placeholder 3">
            <a:extLst>
              <a:ext uri="{FF2B5EF4-FFF2-40B4-BE49-F238E27FC236}">
                <a16:creationId xmlns:a16="http://schemas.microsoft.com/office/drawing/2014/main" id="{8FFDCB65-F1DB-42F1-9B83-92D956E437D4}"/>
              </a:ext>
            </a:extLst>
          </p:cNvPr>
          <p:cNvSpPr>
            <a:spLocks noGrp="1"/>
          </p:cNvSpPr>
          <p:nvPr>
            <p:ph sz="quarter" idx="18"/>
          </p:nvPr>
        </p:nvSpPr>
        <p:spPr>
          <a:xfrm>
            <a:off x="5013325" y="1549400"/>
            <a:ext cx="5216525" cy="89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Picture Placeholder 6">
            <a:extLst>
              <a:ext uri="{FF2B5EF4-FFF2-40B4-BE49-F238E27FC236}">
                <a16:creationId xmlns:a16="http://schemas.microsoft.com/office/drawing/2014/main" id="{5E11E7DB-7AA8-4706-A31D-210920808579}"/>
              </a:ext>
            </a:extLst>
          </p:cNvPr>
          <p:cNvSpPr>
            <a:spLocks noGrp="1"/>
          </p:cNvSpPr>
          <p:nvPr>
            <p:ph type="pic" sz="quarter" idx="19"/>
          </p:nvPr>
        </p:nvSpPr>
        <p:spPr>
          <a:xfrm>
            <a:off x="5227638" y="2789238"/>
            <a:ext cx="3571875" cy="1255712"/>
          </a:xfrm>
        </p:spPr>
        <p:txBody>
          <a:bodyPr/>
          <a:lstStyle/>
          <a:p>
            <a:endParaRPr lang="en-IN"/>
          </a:p>
        </p:txBody>
      </p:sp>
      <p:sp>
        <p:nvSpPr>
          <p:cNvPr id="9" name="Picture Placeholder 8">
            <a:extLst>
              <a:ext uri="{FF2B5EF4-FFF2-40B4-BE49-F238E27FC236}">
                <a16:creationId xmlns:a16="http://schemas.microsoft.com/office/drawing/2014/main" id="{88982B0C-A439-458E-A5F0-B5E33BDE00D6}"/>
              </a:ext>
            </a:extLst>
          </p:cNvPr>
          <p:cNvSpPr>
            <a:spLocks noGrp="1"/>
          </p:cNvSpPr>
          <p:nvPr>
            <p:ph type="pic" sz="quarter" idx="20"/>
          </p:nvPr>
        </p:nvSpPr>
        <p:spPr>
          <a:xfrm>
            <a:off x="6842125" y="4416425"/>
            <a:ext cx="2420938" cy="477838"/>
          </a:xfrm>
        </p:spPr>
        <p:txBody>
          <a:bodyPr/>
          <a:lstStyle/>
          <a:p>
            <a:endParaRPr lang="en-IN"/>
          </a:p>
        </p:txBody>
      </p:sp>
      <p:sp>
        <p:nvSpPr>
          <p:cNvPr id="11" name="Table Placeholder 10">
            <a:extLst>
              <a:ext uri="{FF2B5EF4-FFF2-40B4-BE49-F238E27FC236}">
                <a16:creationId xmlns:a16="http://schemas.microsoft.com/office/drawing/2014/main" id="{D222BA84-F27B-4D43-972F-AB5A4B94104D}"/>
              </a:ext>
            </a:extLst>
          </p:cNvPr>
          <p:cNvSpPr>
            <a:spLocks noGrp="1"/>
          </p:cNvSpPr>
          <p:nvPr>
            <p:ph type="tbl" sz="quarter" idx="21"/>
          </p:nvPr>
        </p:nvSpPr>
        <p:spPr>
          <a:xfrm>
            <a:off x="7820025" y="5308600"/>
            <a:ext cx="3044825" cy="671513"/>
          </a:xfrm>
        </p:spPr>
        <p:txBody>
          <a:bodyPr/>
          <a:lstStyle/>
          <a:p>
            <a:endParaRPr lang="en-IN"/>
          </a:p>
        </p:txBody>
      </p:sp>
      <p:sp>
        <p:nvSpPr>
          <p:cNvPr id="6" name="Content Placeholder 5">
            <a:extLst>
              <a:ext uri="{FF2B5EF4-FFF2-40B4-BE49-F238E27FC236}">
                <a16:creationId xmlns:a16="http://schemas.microsoft.com/office/drawing/2014/main" id="{4EE941BF-4F6B-4F04-8468-1BCC1F1A41CC}"/>
              </a:ext>
            </a:extLst>
          </p:cNvPr>
          <p:cNvSpPr>
            <a:spLocks noGrp="1"/>
          </p:cNvSpPr>
          <p:nvPr>
            <p:ph sz="quarter" idx="22"/>
          </p:nvPr>
        </p:nvSpPr>
        <p:spPr>
          <a:xfrm>
            <a:off x="9375775" y="3429000"/>
            <a:ext cx="1671638" cy="1255713"/>
          </a:xfrm>
        </p:spPr>
        <p:txBody>
          <a:bodyPr/>
          <a:lstStyle>
            <a:lvl3pP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78923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Font typeface="Arial" panose="020B0604020202020204" pitchFamily="34" charset="0"/>
              <a:buNone/>
              <a:defRPr sz="24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2653748" y="6323299"/>
            <a:ext cx="9310127"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Miller, Business Law Today Standard Edition Text &amp; Summarized Cases, 13th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0228" y="1737343"/>
            <a:ext cx="10711543" cy="1462674"/>
          </a:xfrm>
        </p:spPr>
        <p:txBody>
          <a:bodyPr>
            <a:noAutofit/>
          </a:bodyPr>
          <a:lstStyle>
            <a:lvl1pPr marL="342900" indent="-342900" algn="l">
              <a:buFont typeface="Arial" panose="020B0604020202020204" pitchFamily="34" charset="0"/>
              <a:buChar char="•"/>
              <a:defRPr sz="2400" b="0" i="0" baseline="0">
                <a:solidFill>
                  <a:srgbClr val="000000"/>
                </a:solidFill>
                <a:latin typeface="Arial" charset="0"/>
                <a:ea typeface="Arial" charset="0"/>
                <a:cs typeface="Arial" charset="0"/>
              </a:defRPr>
            </a:lvl1pPr>
            <a:lvl2pPr marL="457200" indent="0">
              <a:buClr>
                <a:srgbClr val="000000"/>
              </a:buClr>
              <a:buFont typeface="Arial" panose="020B0604020202020204" pitchFamily="34" charset="0"/>
              <a:buNone/>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9184134"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Miller, Business Law Today Standard Edition Text &amp; Summarized Cases, 13th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a:t>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Miller, Business Law Today Standard Edition Text &amp; Summarized Cases, 13</a:t>
            </a:r>
            <a:r>
              <a:rPr kumimoji="0" lang="en-US" sz="14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3029447"/>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1959654"/>
            <a:ext cx="10515600" cy="672105"/>
          </a:xfrm>
        </p:spPr>
        <p:txBody>
          <a:bodyPr anchor="ctr"/>
          <a:lstStyle>
            <a:lvl1pPr>
              <a:defRPr sz="4400">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B9D1292A-4755-41B5-9583-D0EB188CD007}"/>
              </a:ext>
            </a:extLst>
          </p:cNvPr>
          <p:cNvSpPr>
            <a:spLocks noGrp="1"/>
          </p:cNvSpPr>
          <p:nvPr>
            <p:ph sz="quarter" idx="12"/>
          </p:nvPr>
        </p:nvSpPr>
        <p:spPr>
          <a:xfrm>
            <a:off x="2720975" y="6356350"/>
            <a:ext cx="9155113" cy="38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381425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Miller, Business Law Today Standard Edition Text &amp; Summarized Cases, 13</a:t>
            </a:r>
            <a:r>
              <a:rPr lang="en-US" baseline="30000" dirty="0"/>
              <a:t>th</a:t>
            </a:r>
            <a:r>
              <a:rPr lang="en-US" dirty="0"/>
              <a:t> edition. © 2022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14" r:id="rId4"/>
    <p:sldLayoutId id="2147483718" r:id="rId5"/>
    <p:sldLayoutId id="2147483724" r:id="rId6"/>
    <p:sldLayoutId id="2147483725" r:id="rId7"/>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6.sv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0.emf"/><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package" Target="../embeddings/Microsoft_Word_Document.docx"/><Relationship Id="rId5" Type="http://schemas.openxmlformats.org/officeDocument/2006/relationships/image" Target="../media/image29.png"/><Relationship Id="rId4" Type="http://schemas.microsoft.com/office/2017/04/relationships/track" Target="../media/track1.vtt"/></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5400" b="0" dirty="0"/>
              <a:t>Chapter 17</a:t>
            </a:r>
          </a:p>
        </p:txBody>
      </p:sp>
      <p:sp>
        <p:nvSpPr>
          <p:cNvPr id="6" name="Text Placeholder 5"/>
          <p:cNvSpPr>
            <a:spLocks noGrp="1"/>
          </p:cNvSpPr>
          <p:nvPr>
            <p:ph type="body" sz="quarter" idx="11"/>
          </p:nvPr>
        </p:nvSpPr>
        <p:spPr>
          <a:xfrm>
            <a:off x="1274574" y="3029446"/>
            <a:ext cx="9642852" cy="1330797"/>
          </a:xfrm>
        </p:spPr>
        <p:txBody>
          <a:bodyPr/>
          <a:lstStyle/>
          <a:p>
            <a:r>
              <a:rPr lang="en-US" sz="4000" b="1" dirty="0"/>
              <a:t>Breach and Remedies</a:t>
            </a:r>
          </a:p>
        </p:txBody>
      </p:sp>
      <p:sp>
        <p:nvSpPr>
          <p:cNvPr id="2" name="Content Placeholder 1">
            <a:extLst>
              <a:ext uri="{FF2B5EF4-FFF2-40B4-BE49-F238E27FC236}">
                <a16:creationId xmlns:a16="http://schemas.microsoft.com/office/drawing/2014/main" id="{B4CE56DE-F83E-4CE2-BF41-3839DBBA3A64}"/>
              </a:ext>
            </a:extLst>
          </p:cNvPr>
          <p:cNvSpPr>
            <a:spLocks noGrp="1"/>
          </p:cNvSpPr>
          <p:nvPr>
            <p:ph sz="quarter" idx="12"/>
          </p:nvPr>
        </p:nvSpPr>
        <p:spPr/>
        <p:txBody>
          <a:bodyPr/>
          <a:lstStyle/>
          <a:p>
            <a:pPr>
              <a:lnSpc>
                <a:spcPct val="100000"/>
              </a:lnSpc>
            </a:pPr>
            <a:r>
              <a:rPr lang="en-US" sz="1400" dirty="0">
                <a:solidFill>
                  <a:schemeClr val="bg1"/>
                </a:solidFill>
              </a:rPr>
              <a:t>Miller, Business Law Today Comprehensive Edition Text &amp; Cases, 13</a:t>
            </a:r>
            <a:r>
              <a:rPr lang="en-US" sz="1400" baseline="30000" dirty="0">
                <a:solidFill>
                  <a:schemeClr val="bg1"/>
                </a:solidFill>
              </a:rPr>
              <a:t>th</a:t>
            </a:r>
            <a:r>
              <a:rPr lang="en-US" sz="1400" dirty="0">
                <a:solidFill>
                  <a:schemeClr val="bg1"/>
                </a:solidFill>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802233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5BAC-EF18-2149-9E3B-ECF910ABA2F3}"/>
              </a:ext>
            </a:extLst>
          </p:cNvPr>
          <p:cNvSpPr>
            <a:spLocks noGrp="1"/>
          </p:cNvSpPr>
          <p:nvPr>
            <p:ph type="title"/>
          </p:nvPr>
        </p:nvSpPr>
        <p:spPr/>
        <p:txBody>
          <a:bodyPr/>
          <a:lstStyle/>
          <a:p>
            <a:r>
              <a:rPr lang="en-US" dirty="0"/>
              <a:t>Liquidated Damages Versus Penalties</a:t>
            </a:r>
            <a:endParaRPr lang="en-US" sz="3200" dirty="0"/>
          </a:p>
        </p:txBody>
      </p:sp>
      <p:sp>
        <p:nvSpPr>
          <p:cNvPr id="4" name="Text Placeholder 1">
            <a:extLst>
              <a:ext uri="{FF2B5EF4-FFF2-40B4-BE49-F238E27FC236}">
                <a16:creationId xmlns:a16="http://schemas.microsoft.com/office/drawing/2014/main" id="{8251AA55-5C70-A84F-A666-6E447EEE31FD}"/>
              </a:ext>
            </a:extLst>
          </p:cNvPr>
          <p:cNvSpPr>
            <a:spLocks noGrp="1"/>
          </p:cNvSpPr>
          <p:nvPr>
            <p:ph type="body" sz="quarter" idx="17"/>
          </p:nvPr>
        </p:nvSpPr>
        <p:spPr/>
        <p:txBody>
          <a:bodyPr>
            <a:normAutofit/>
          </a:bodyPr>
          <a:lstStyle/>
          <a:p>
            <a:pPr marL="0" indent="0">
              <a:lnSpc>
                <a:spcPct val="100000"/>
              </a:lnSpc>
              <a:buNone/>
            </a:pPr>
            <a:r>
              <a:rPr lang="en-US" sz="2600" b="1" dirty="0">
                <a:solidFill>
                  <a:srgbClr val="004A78"/>
                </a:solidFill>
              </a:rPr>
              <a:t>Enforceability</a:t>
            </a:r>
          </a:p>
          <a:p>
            <a:pPr marL="514350" indent="-514350">
              <a:lnSpc>
                <a:spcPct val="100000"/>
              </a:lnSpc>
              <a:buClr>
                <a:srgbClr val="000000"/>
              </a:buClr>
              <a:buFont typeface="+mj-lt"/>
              <a:buAutoNum type="arabicPeriod"/>
            </a:pPr>
            <a:r>
              <a:rPr lang="en-US" sz="2600" dirty="0"/>
              <a:t>When the contract was formed, it is apparent that damages would be difficult to estimate in the event of a breach.</a:t>
            </a:r>
          </a:p>
          <a:p>
            <a:pPr marL="514350" indent="-514350">
              <a:lnSpc>
                <a:spcPct val="100000"/>
              </a:lnSpc>
              <a:spcAft>
                <a:spcPts val="1200"/>
              </a:spcAft>
              <a:buClr>
                <a:srgbClr val="000000"/>
              </a:buClr>
              <a:buFont typeface="+mj-lt"/>
              <a:buAutoNum type="arabicPeriod"/>
            </a:pPr>
            <a:r>
              <a:rPr lang="en-US" sz="2600" dirty="0"/>
              <a:t>The amount set as damages is reasonable and not excessive.</a:t>
            </a:r>
          </a:p>
          <a:p>
            <a:pPr marL="0" indent="0">
              <a:lnSpc>
                <a:spcPct val="100000"/>
              </a:lnSpc>
              <a:buNone/>
            </a:pPr>
            <a:r>
              <a:rPr lang="en-US" sz="2600" b="1" dirty="0">
                <a:solidFill>
                  <a:srgbClr val="004A78"/>
                </a:solidFill>
              </a:rPr>
              <a:t>Common Uses of Liquidated Damages Provisions</a:t>
            </a:r>
          </a:p>
          <a:p>
            <a:pPr>
              <a:buClr>
                <a:srgbClr val="000000"/>
              </a:buClr>
            </a:pPr>
            <a:r>
              <a:rPr lang="en-US" sz="2600" dirty="0"/>
              <a:t>Construction contracts</a:t>
            </a:r>
          </a:p>
          <a:p>
            <a:pPr>
              <a:buClr>
                <a:srgbClr val="000000"/>
              </a:buClr>
            </a:pPr>
            <a:r>
              <a:rPr lang="en-US" sz="2600" dirty="0"/>
              <a:t>Sale of goods</a:t>
            </a:r>
          </a:p>
          <a:p>
            <a:pPr>
              <a:buClr>
                <a:srgbClr val="000000"/>
              </a:buClr>
            </a:pPr>
            <a:r>
              <a:rPr lang="en-US" sz="2600" dirty="0"/>
              <a:t>Loan contracts</a:t>
            </a:r>
          </a:p>
          <a:p>
            <a:pPr>
              <a:buClr>
                <a:srgbClr val="000000"/>
              </a:buClr>
            </a:pPr>
            <a:r>
              <a:rPr lang="en-US" sz="2600" dirty="0"/>
              <a:t>Contracts with entertainers and professional athletes</a:t>
            </a:r>
          </a:p>
        </p:txBody>
      </p:sp>
    </p:spTree>
    <p:extLst>
      <p:ext uri="{BB962C8B-B14F-4D97-AF65-F5344CB8AC3E}">
        <p14:creationId xmlns:p14="http://schemas.microsoft.com/office/powerpoint/2010/main" val="2001252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5BAC-EF18-2149-9E3B-ECF910ABA2F3}"/>
              </a:ext>
            </a:extLst>
          </p:cNvPr>
          <p:cNvSpPr>
            <a:spLocks noGrp="1"/>
          </p:cNvSpPr>
          <p:nvPr>
            <p:ph type="title"/>
          </p:nvPr>
        </p:nvSpPr>
        <p:spPr/>
        <p:txBody>
          <a:bodyPr/>
          <a:lstStyle/>
          <a:p>
            <a:r>
              <a:rPr lang="en-US" dirty="0"/>
              <a:t>Kent State University v. Ford</a:t>
            </a:r>
            <a:br>
              <a:rPr lang="en-US" dirty="0"/>
            </a:br>
            <a:r>
              <a:rPr lang="en-US" dirty="0"/>
              <a:t>Polling Question</a:t>
            </a:r>
            <a:endParaRPr lang="en-US" sz="3200" dirty="0"/>
          </a:p>
        </p:txBody>
      </p:sp>
      <p:sp>
        <p:nvSpPr>
          <p:cNvPr id="4" name="Text Placeholder 1">
            <a:extLst>
              <a:ext uri="{FF2B5EF4-FFF2-40B4-BE49-F238E27FC236}">
                <a16:creationId xmlns:a16="http://schemas.microsoft.com/office/drawing/2014/main" id="{8251AA55-5C70-A84F-A666-6E447EEE31FD}"/>
              </a:ext>
            </a:extLst>
          </p:cNvPr>
          <p:cNvSpPr>
            <a:spLocks noGrp="1"/>
          </p:cNvSpPr>
          <p:nvPr>
            <p:ph type="body" sz="quarter" idx="17"/>
          </p:nvPr>
        </p:nvSpPr>
        <p:spPr/>
        <p:txBody>
          <a:bodyPr>
            <a:normAutofit/>
          </a:bodyPr>
          <a:lstStyle/>
          <a:p>
            <a:pPr marL="0" indent="0">
              <a:lnSpc>
                <a:spcPct val="100000"/>
              </a:lnSpc>
              <a:buNone/>
            </a:pPr>
            <a:r>
              <a:rPr lang="en-US" sz="2600" dirty="0">
                <a:solidFill>
                  <a:srgbClr val="006298"/>
                </a:solidFill>
              </a:rPr>
              <a:t>Was the liquidated damages clause in Ford’s contract enforceable?</a:t>
            </a:r>
          </a:p>
          <a:p>
            <a:pPr algn="ctr">
              <a:lnSpc>
                <a:spcPct val="100000"/>
              </a:lnSpc>
              <a:buFont typeface="Wingdings" panose="05000000000000000000" pitchFamily="2" charset="2"/>
              <a:buChar char="q"/>
            </a:pPr>
            <a:r>
              <a:rPr lang="en-US" sz="2600" dirty="0">
                <a:solidFill>
                  <a:srgbClr val="006298"/>
                </a:solidFill>
              </a:rPr>
              <a:t>Yes</a:t>
            </a:r>
          </a:p>
          <a:p>
            <a:pPr algn="ctr">
              <a:lnSpc>
                <a:spcPct val="100000"/>
              </a:lnSpc>
              <a:spcAft>
                <a:spcPts val="2400"/>
              </a:spcAft>
              <a:buFont typeface="Wingdings" panose="05000000000000000000" pitchFamily="2" charset="2"/>
              <a:buChar char="q"/>
            </a:pPr>
            <a:r>
              <a:rPr lang="en-US" sz="2600" dirty="0">
                <a:solidFill>
                  <a:srgbClr val="006298"/>
                </a:solidFill>
              </a:rPr>
              <a:t>No</a:t>
            </a:r>
          </a:p>
          <a:p>
            <a:pPr marL="0" indent="0">
              <a:lnSpc>
                <a:spcPct val="100000"/>
              </a:lnSpc>
              <a:buNone/>
            </a:pPr>
            <a:r>
              <a:rPr lang="en-US" sz="2600" dirty="0">
                <a:solidFill>
                  <a:srgbClr val="006298"/>
                </a:solidFill>
              </a:rPr>
              <a:t>Explain your reasoning to another person or classmate.</a:t>
            </a:r>
          </a:p>
        </p:txBody>
      </p:sp>
    </p:spTree>
    <p:extLst>
      <p:ext uri="{BB962C8B-B14F-4D97-AF65-F5344CB8AC3E}">
        <p14:creationId xmlns:p14="http://schemas.microsoft.com/office/powerpoint/2010/main" val="1406767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5BAC-EF18-2149-9E3B-ECF910ABA2F3}"/>
              </a:ext>
            </a:extLst>
          </p:cNvPr>
          <p:cNvSpPr>
            <a:spLocks noGrp="1"/>
          </p:cNvSpPr>
          <p:nvPr>
            <p:ph type="title"/>
          </p:nvPr>
        </p:nvSpPr>
        <p:spPr/>
        <p:txBody>
          <a:bodyPr/>
          <a:lstStyle/>
          <a:p>
            <a:r>
              <a:rPr lang="en-US" dirty="0"/>
              <a:t>Equitable Remedies</a:t>
            </a:r>
            <a:endParaRPr lang="en-US" sz="3200" dirty="0"/>
          </a:p>
        </p:txBody>
      </p:sp>
      <p:sp>
        <p:nvSpPr>
          <p:cNvPr id="4" name="Text Placeholder 1">
            <a:extLst>
              <a:ext uri="{FF2B5EF4-FFF2-40B4-BE49-F238E27FC236}">
                <a16:creationId xmlns:a16="http://schemas.microsoft.com/office/drawing/2014/main" id="{8251AA55-5C70-A84F-A666-6E447EEE31FD}"/>
              </a:ext>
            </a:extLst>
          </p:cNvPr>
          <p:cNvSpPr>
            <a:spLocks noGrp="1"/>
          </p:cNvSpPr>
          <p:nvPr>
            <p:ph type="body" sz="quarter" idx="17"/>
          </p:nvPr>
        </p:nvSpPr>
        <p:spPr/>
        <p:txBody>
          <a:bodyPr>
            <a:normAutofit/>
          </a:bodyPr>
          <a:lstStyle/>
          <a:p>
            <a:pPr marL="0" indent="0">
              <a:lnSpc>
                <a:spcPct val="100000"/>
              </a:lnSpc>
              <a:buNone/>
            </a:pPr>
            <a:r>
              <a:rPr lang="en-US" sz="2600" b="1" dirty="0">
                <a:solidFill>
                  <a:srgbClr val="006298"/>
                </a:solidFill>
              </a:rPr>
              <a:t>Rescission and Restitution</a:t>
            </a:r>
          </a:p>
          <a:p>
            <a:r>
              <a:rPr lang="en-US" sz="2600" dirty="0"/>
              <a:t>The party seeking rescission must show that the contracting parties can be restored to the </a:t>
            </a:r>
            <a:r>
              <a:rPr lang="en-US" sz="2600" i="1" dirty="0"/>
              <a:t>status quo</a:t>
            </a:r>
            <a:r>
              <a:rPr lang="en-US" sz="2600" dirty="0"/>
              <a:t>. </a:t>
            </a:r>
          </a:p>
          <a:p>
            <a:r>
              <a:rPr lang="en-US" sz="2600" b="1" dirty="0"/>
              <a:t>Example 15.8 </a:t>
            </a:r>
            <a:r>
              <a:rPr lang="en-US" sz="2600" dirty="0"/>
              <a:t>Katie</a:t>
            </a:r>
          </a:p>
          <a:p>
            <a:pPr>
              <a:spcAft>
                <a:spcPts val="1200"/>
              </a:spcAft>
            </a:pPr>
            <a:r>
              <a:rPr lang="en-US" sz="2600" b="1" dirty="0"/>
              <a:t>Case Example 15.9 </a:t>
            </a:r>
            <a:r>
              <a:rPr lang="en-US" sz="2600" dirty="0"/>
              <a:t>Lee v. Robles </a:t>
            </a:r>
          </a:p>
          <a:p>
            <a:pPr marL="0" indent="0">
              <a:lnSpc>
                <a:spcPct val="100000"/>
              </a:lnSpc>
              <a:buNone/>
            </a:pPr>
            <a:r>
              <a:rPr lang="en-US" sz="2600" b="1" dirty="0">
                <a:solidFill>
                  <a:srgbClr val="006298"/>
                </a:solidFill>
              </a:rPr>
              <a:t>Specific Performance</a:t>
            </a:r>
          </a:p>
          <a:p>
            <a:r>
              <a:rPr lang="en-US" sz="2600" dirty="0"/>
              <a:t>The party’s legal remedy (monetary damages) must be adequate</a:t>
            </a:r>
          </a:p>
          <a:p>
            <a:pPr lvl="1">
              <a:buClr>
                <a:srgbClr val="004A78"/>
              </a:buClr>
              <a:buSzPct val="100000"/>
              <a:buFont typeface="Calibri" panose="020F0502020204030204" pitchFamily="34" charset="0"/>
              <a:buChar char="–"/>
            </a:pPr>
            <a:r>
              <a:rPr lang="en-US" dirty="0">
                <a:solidFill>
                  <a:srgbClr val="000000"/>
                </a:solidFill>
              </a:rPr>
              <a:t>Sale of land</a:t>
            </a:r>
          </a:p>
          <a:p>
            <a:pPr lvl="1">
              <a:buClr>
                <a:srgbClr val="004A78"/>
              </a:buClr>
              <a:buSzPct val="100000"/>
              <a:buFont typeface="Calibri" panose="020F0502020204030204" pitchFamily="34" charset="0"/>
              <a:buChar char="–"/>
            </a:pPr>
            <a:r>
              <a:rPr lang="en-US" dirty="0">
                <a:solidFill>
                  <a:srgbClr val="000000"/>
                </a:solidFill>
              </a:rPr>
              <a:t>Contracts for personal services</a:t>
            </a:r>
          </a:p>
        </p:txBody>
      </p:sp>
      <p:pic>
        <p:nvPicPr>
          <p:cNvPr id="5" name="Graphic 4">
            <a:extLst>
              <a:ext uri="{FF2B5EF4-FFF2-40B4-BE49-F238E27FC236}">
                <a16:creationId xmlns:a16="http://schemas.microsoft.com/office/drawing/2014/main" id="{D0909112-45EE-46C3-B06A-ED1F836345A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18185" y="2819236"/>
            <a:ext cx="639901" cy="639901"/>
          </a:xfrm>
          <a:prstGeom prst="rect">
            <a:avLst/>
          </a:prstGeom>
        </p:spPr>
      </p:pic>
      <p:pic>
        <p:nvPicPr>
          <p:cNvPr id="6" name="Graphic 5">
            <a:extLst>
              <a:ext uri="{FF2B5EF4-FFF2-40B4-BE49-F238E27FC236}">
                <a16:creationId xmlns:a16="http://schemas.microsoft.com/office/drawing/2014/main" id="{B4632CE8-1917-4ECD-AED1-6B1248119FF1}"/>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53972" y="3225544"/>
            <a:ext cx="774280" cy="774280"/>
          </a:xfrm>
          <a:prstGeom prst="rect">
            <a:avLst/>
          </a:prstGeom>
        </p:spPr>
      </p:pic>
    </p:spTree>
    <p:extLst>
      <p:ext uri="{BB962C8B-B14F-4D97-AF65-F5344CB8AC3E}">
        <p14:creationId xmlns:p14="http://schemas.microsoft.com/office/powerpoint/2010/main" val="2989203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1C4B9EF-518C-47E1-8FB5-6137C503A91C}"/>
              </a:ext>
            </a:extLst>
          </p:cNvPr>
          <p:cNvSpPr>
            <a:spLocks noGrp="1"/>
          </p:cNvSpPr>
          <p:nvPr>
            <p:ph type="title"/>
          </p:nvPr>
        </p:nvSpPr>
        <p:spPr/>
        <p:txBody>
          <a:bodyPr/>
          <a:lstStyle/>
          <a:p>
            <a:r>
              <a:rPr lang="en-US" sz="3200" dirty="0"/>
              <a:t>Business Law Analysis</a:t>
            </a:r>
            <a:br>
              <a:rPr lang="en-US" sz="3200" dirty="0"/>
            </a:br>
            <a:r>
              <a:rPr lang="en-US" sz="3200" dirty="0"/>
              <a:t>Enforceability of Liquidated Damages Provisions</a:t>
            </a:r>
            <a:br>
              <a:rPr lang="en-US" sz="3200" dirty="0"/>
            </a:br>
            <a:r>
              <a:rPr lang="en-US" sz="3200" dirty="0"/>
              <a:t>Polling Question</a:t>
            </a:r>
            <a:endParaRPr lang="en-IN" sz="3200" dirty="0"/>
          </a:p>
        </p:txBody>
      </p:sp>
      <p:sp>
        <p:nvSpPr>
          <p:cNvPr id="9" name="Text Placeholder 8">
            <a:extLst>
              <a:ext uri="{FF2B5EF4-FFF2-40B4-BE49-F238E27FC236}">
                <a16:creationId xmlns:a16="http://schemas.microsoft.com/office/drawing/2014/main" id="{A269793A-C37E-4A72-8956-17B5A646848A}"/>
              </a:ext>
            </a:extLst>
          </p:cNvPr>
          <p:cNvSpPr>
            <a:spLocks noGrp="1"/>
          </p:cNvSpPr>
          <p:nvPr>
            <p:ph type="body" sz="quarter" idx="17"/>
          </p:nvPr>
        </p:nvSpPr>
        <p:spPr/>
        <p:txBody>
          <a:bodyPr/>
          <a:lstStyle/>
          <a:p>
            <a:pPr marL="0" indent="0">
              <a:buNone/>
            </a:pPr>
            <a:r>
              <a:rPr lang="en-US" dirty="0">
                <a:solidFill>
                  <a:srgbClr val="004A78"/>
                </a:solidFill>
              </a:rPr>
              <a:t>Was KeyBank’s loan prepayment penalty clause enforceable?</a:t>
            </a:r>
          </a:p>
          <a:p>
            <a:pPr algn="ctr">
              <a:buFont typeface="Wingdings" panose="05000000000000000000" pitchFamily="2" charset="2"/>
              <a:buChar char="q"/>
            </a:pPr>
            <a:r>
              <a:rPr lang="en-US" dirty="0">
                <a:solidFill>
                  <a:srgbClr val="004A78"/>
                </a:solidFill>
              </a:rPr>
              <a:t>Yes</a:t>
            </a:r>
          </a:p>
          <a:p>
            <a:pPr algn="ctr">
              <a:spcAft>
                <a:spcPts val="1800"/>
              </a:spcAft>
              <a:buFont typeface="Wingdings" panose="05000000000000000000" pitchFamily="2" charset="2"/>
              <a:buChar char="q"/>
            </a:pPr>
            <a:r>
              <a:rPr lang="en-US" dirty="0">
                <a:solidFill>
                  <a:srgbClr val="004A78"/>
                </a:solidFill>
              </a:rPr>
              <a:t>No</a:t>
            </a:r>
          </a:p>
          <a:p>
            <a:pPr marL="0" indent="0">
              <a:buNone/>
            </a:pPr>
            <a:r>
              <a:rPr lang="en-US" dirty="0">
                <a:solidFill>
                  <a:srgbClr val="004A78"/>
                </a:solidFill>
              </a:rPr>
              <a:t>Explain your reasoning to another person or classmate.</a:t>
            </a:r>
          </a:p>
        </p:txBody>
      </p:sp>
    </p:spTree>
    <p:extLst>
      <p:ext uri="{BB962C8B-B14F-4D97-AF65-F5344CB8AC3E}">
        <p14:creationId xmlns:p14="http://schemas.microsoft.com/office/powerpoint/2010/main" val="2307380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1C4B9EF-518C-47E1-8FB5-6137C503A91C}"/>
              </a:ext>
            </a:extLst>
          </p:cNvPr>
          <p:cNvSpPr>
            <a:spLocks noGrp="1"/>
          </p:cNvSpPr>
          <p:nvPr>
            <p:ph type="title"/>
          </p:nvPr>
        </p:nvSpPr>
        <p:spPr/>
        <p:txBody>
          <a:bodyPr/>
          <a:lstStyle/>
          <a:p>
            <a:r>
              <a:rPr lang="en-US" sz="3200" dirty="0"/>
              <a:t>Reformation</a:t>
            </a:r>
            <a:endParaRPr lang="en-IN" sz="3200" dirty="0"/>
          </a:p>
        </p:txBody>
      </p:sp>
      <p:sp>
        <p:nvSpPr>
          <p:cNvPr id="9" name="Text Placeholder 8">
            <a:extLst>
              <a:ext uri="{FF2B5EF4-FFF2-40B4-BE49-F238E27FC236}">
                <a16:creationId xmlns:a16="http://schemas.microsoft.com/office/drawing/2014/main" id="{A269793A-C37E-4A72-8956-17B5A646848A}"/>
              </a:ext>
            </a:extLst>
          </p:cNvPr>
          <p:cNvSpPr>
            <a:spLocks noGrp="1"/>
          </p:cNvSpPr>
          <p:nvPr>
            <p:ph type="body" sz="quarter" idx="17"/>
          </p:nvPr>
        </p:nvSpPr>
        <p:spPr/>
        <p:txBody>
          <a:bodyPr/>
          <a:lstStyle/>
          <a:p>
            <a:r>
              <a:rPr lang="en-US" dirty="0"/>
              <a:t>Fraud or Mutual Mistake</a:t>
            </a:r>
          </a:p>
          <a:p>
            <a:r>
              <a:rPr lang="en-US" b="1" dirty="0"/>
              <a:t>Example 15.12 </a:t>
            </a:r>
            <a:r>
              <a:rPr lang="en-US" dirty="0"/>
              <a:t>Carson</a:t>
            </a:r>
          </a:p>
          <a:p>
            <a:r>
              <a:rPr lang="en-US" dirty="0"/>
              <a:t>Incorrect Written Statement of the Parties' Oral Agreement</a:t>
            </a:r>
          </a:p>
          <a:p>
            <a:r>
              <a:rPr lang="en-US" dirty="0"/>
              <a:t>Covenants Not to Compete</a:t>
            </a:r>
          </a:p>
        </p:txBody>
      </p:sp>
      <p:pic>
        <p:nvPicPr>
          <p:cNvPr id="4" name="Graphic 3">
            <a:extLst>
              <a:ext uri="{FF2B5EF4-FFF2-40B4-BE49-F238E27FC236}">
                <a16:creationId xmlns:a16="http://schemas.microsoft.com/office/drawing/2014/main" id="{FEB9B157-A36B-4D1D-950C-1D6A05377E7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84034" y="1811642"/>
            <a:ext cx="914400" cy="914400"/>
          </a:xfrm>
          <a:prstGeom prst="rect">
            <a:avLst/>
          </a:prstGeom>
        </p:spPr>
      </p:pic>
    </p:spTree>
    <p:extLst>
      <p:ext uri="{BB962C8B-B14F-4D97-AF65-F5344CB8AC3E}">
        <p14:creationId xmlns:p14="http://schemas.microsoft.com/office/powerpoint/2010/main" val="2506037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D7F2D-068E-403B-BF42-3522FAC8E93A}"/>
              </a:ext>
            </a:extLst>
          </p:cNvPr>
          <p:cNvSpPr>
            <a:spLocks noGrp="1"/>
          </p:cNvSpPr>
          <p:nvPr>
            <p:ph type="title"/>
          </p:nvPr>
        </p:nvSpPr>
        <p:spPr/>
        <p:txBody>
          <a:bodyPr/>
          <a:lstStyle/>
          <a:p>
            <a:r>
              <a:rPr lang="en-US" dirty="0"/>
              <a:t>Exhibit 15-2 Remedies for Breach of Contract</a:t>
            </a:r>
            <a:endParaRPr lang="en-IN" dirty="0"/>
          </a:p>
        </p:txBody>
      </p:sp>
      <p:pic>
        <p:nvPicPr>
          <p:cNvPr id="5" name="Picture Placeholder 4" descr="A flow chart summarizes four different remedies available to nonbreaching party. They are as follows. Damages: Compensatory, consequential, punitive (rare), nominal, and liquidated; rescission and restitution, specific performance, and reformation.">
            <a:extLst>
              <a:ext uri="{FF2B5EF4-FFF2-40B4-BE49-F238E27FC236}">
                <a16:creationId xmlns:a16="http://schemas.microsoft.com/office/drawing/2014/main" id="{317443C3-950A-40BD-BF66-DC5A9AFCADA8}"/>
              </a:ext>
            </a:extLst>
          </p:cNvPr>
          <p:cNvPicPr>
            <a:picLocks noGrp="1" noChangeAspect="1"/>
          </p:cNvPicPr>
          <p:nvPr>
            <p:ph type="pic" sz="quarter" idx="20"/>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1759492" y="1733762"/>
            <a:ext cx="8673016" cy="3390476"/>
          </a:xfrm>
          <a:prstGeom prst="rect">
            <a:avLst/>
          </a:prstGeom>
          <a:effectLst>
            <a:softEdge rad="88900"/>
          </a:effectLst>
        </p:spPr>
      </p:pic>
    </p:spTree>
    <p:extLst>
      <p:ext uri="{BB962C8B-B14F-4D97-AF65-F5344CB8AC3E}">
        <p14:creationId xmlns:p14="http://schemas.microsoft.com/office/powerpoint/2010/main" val="1363287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BC0567-FE81-48DF-84A8-317414700C71}"/>
              </a:ext>
            </a:extLst>
          </p:cNvPr>
          <p:cNvSpPr>
            <a:spLocks noGrp="1"/>
          </p:cNvSpPr>
          <p:nvPr>
            <p:ph type="title"/>
          </p:nvPr>
        </p:nvSpPr>
        <p:spPr/>
        <p:txBody>
          <a:bodyPr/>
          <a:lstStyle/>
          <a:p>
            <a:r>
              <a:rPr lang="en-US" dirty="0"/>
              <a:t>Knowledge Check 2</a:t>
            </a:r>
            <a:endParaRPr lang="en-IN" dirty="0"/>
          </a:p>
        </p:txBody>
      </p:sp>
      <p:sp>
        <p:nvSpPr>
          <p:cNvPr id="9" name="Text Placeholder 8">
            <a:extLst>
              <a:ext uri="{FF2B5EF4-FFF2-40B4-BE49-F238E27FC236}">
                <a16:creationId xmlns:a16="http://schemas.microsoft.com/office/drawing/2014/main" id="{35A8D2FB-CE8F-4F96-9813-89F6BE345F81}"/>
              </a:ext>
            </a:extLst>
          </p:cNvPr>
          <p:cNvSpPr>
            <a:spLocks noGrp="1"/>
          </p:cNvSpPr>
          <p:nvPr>
            <p:ph type="body" sz="quarter" idx="17"/>
          </p:nvPr>
        </p:nvSpPr>
        <p:spPr/>
        <p:txBody>
          <a:bodyPr>
            <a:normAutofit/>
          </a:bodyPr>
          <a:lstStyle/>
          <a:p>
            <a:pPr marL="0" indent="0">
              <a:buNone/>
            </a:pPr>
            <a:r>
              <a:rPr lang="en-US" dirty="0">
                <a:solidFill>
                  <a:srgbClr val="006298"/>
                </a:solidFill>
              </a:rPr>
              <a:t>When fraud, mistake, duress, undue influence, lack of capacity, or failure of consideration is present, rescission is available.  </a:t>
            </a:r>
          </a:p>
          <a:p>
            <a:pPr marL="5018088">
              <a:buFont typeface="Wingdings" panose="05000000000000000000" pitchFamily="2" charset="2"/>
              <a:buChar char="q"/>
            </a:pPr>
            <a:r>
              <a:rPr lang="en-US" dirty="0">
                <a:solidFill>
                  <a:srgbClr val="006298"/>
                </a:solidFill>
              </a:rPr>
              <a:t>True</a:t>
            </a:r>
          </a:p>
          <a:p>
            <a:pPr marL="5018088">
              <a:buFont typeface="Wingdings" panose="05000000000000000000" pitchFamily="2" charset="2"/>
              <a:buChar char="q"/>
            </a:pPr>
            <a:r>
              <a:rPr lang="en-US" dirty="0">
                <a:solidFill>
                  <a:srgbClr val="006298"/>
                </a:solidFill>
              </a:rPr>
              <a:t>False</a:t>
            </a:r>
          </a:p>
        </p:txBody>
      </p:sp>
    </p:spTree>
    <p:extLst>
      <p:ext uri="{BB962C8B-B14F-4D97-AF65-F5344CB8AC3E}">
        <p14:creationId xmlns:p14="http://schemas.microsoft.com/office/powerpoint/2010/main" val="1107491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41A8BEE-0E36-47B6-AC0F-B7A82233BB15}"/>
              </a:ext>
            </a:extLst>
          </p:cNvPr>
          <p:cNvSpPr>
            <a:spLocks noGrp="1"/>
          </p:cNvSpPr>
          <p:nvPr>
            <p:ph type="title"/>
          </p:nvPr>
        </p:nvSpPr>
        <p:spPr/>
        <p:txBody>
          <a:bodyPr/>
          <a:lstStyle/>
          <a:p>
            <a:r>
              <a:rPr lang="en-US" dirty="0"/>
              <a:t>Recovery Based on a Quasi Contract</a:t>
            </a:r>
            <a:endParaRPr lang="en-IN" dirty="0"/>
          </a:p>
        </p:txBody>
      </p:sp>
      <p:sp>
        <p:nvSpPr>
          <p:cNvPr id="9" name="Text Placeholder 8">
            <a:extLst>
              <a:ext uri="{FF2B5EF4-FFF2-40B4-BE49-F238E27FC236}">
                <a16:creationId xmlns:a16="http://schemas.microsoft.com/office/drawing/2014/main" id="{CF60DCD0-20F7-419F-9B20-D9FB378EC6ED}"/>
              </a:ext>
            </a:extLst>
          </p:cNvPr>
          <p:cNvSpPr>
            <a:spLocks noGrp="1"/>
          </p:cNvSpPr>
          <p:nvPr>
            <p:ph type="body" sz="quarter" idx="17"/>
          </p:nvPr>
        </p:nvSpPr>
        <p:spPr/>
        <p:txBody>
          <a:bodyPr/>
          <a:lstStyle/>
          <a:p>
            <a:pPr marL="0" indent="0">
              <a:buClr>
                <a:srgbClr val="000000"/>
              </a:buClr>
              <a:buNone/>
            </a:pPr>
            <a:r>
              <a:rPr lang="en-US" b="1" dirty="0">
                <a:solidFill>
                  <a:srgbClr val="006298"/>
                </a:solidFill>
              </a:rPr>
              <a:t>Requirements of a Quasi Contract</a:t>
            </a:r>
          </a:p>
          <a:p>
            <a:pPr marL="514350" indent="-514350">
              <a:buClr>
                <a:srgbClr val="000000"/>
              </a:buClr>
              <a:buFont typeface="+mj-lt"/>
              <a:buAutoNum type="arabicPeriod"/>
            </a:pPr>
            <a:r>
              <a:rPr lang="en-US" dirty="0"/>
              <a:t>The party conferred a benefit on other party.</a:t>
            </a:r>
          </a:p>
          <a:p>
            <a:pPr marL="514350" indent="-514350">
              <a:buClr>
                <a:srgbClr val="000000"/>
              </a:buClr>
              <a:buFont typeface="+mj-lt"/>
              <a:buAutoNum type="arabicPeriod"/>
            </a:pPr>
            <a:r>
              <a:rPr lang="en-US" dirty="0"/>
              <a:t>The party conferred a benefit with a reasonable expectation of being paid.</a:t>
            </a:r>
          </a:p>
          <a:p>
            <a:pPr marL="514350" indent="-514350">
              <a:buClr>
                <a:srgbClr val="000000"/>
              </a:buClr>
              <a:buFont typeface="+mj-lt"/>
              <a:buAutoNum type="arabicPeriod"/>
            </a:pPr>
            <a:r>
              <a:rPr lang="en-US" dirty="0"/>
              <a:t>The party did not act as volunteer in conferring the benefit.</a:t>
            </a:r>
          </a:p>
          <a:p>
            <a:pPr marL="514350" indent="-514350">
              <a:buClr>
                <a:srgbClr val="000000"/>
              </a:buClr>
              <a:buFont typeface="+mj-lt"/>
              <a:buAutoNum type="arabicPeriod"/>
            </a:pPr>
            <a:r>
              <a:rPr lang="en-US" dirty="0"/>
              <a:t>The party receiving benefit could be unjustly enriched if allowed to retain the benefit without paying for it.</a:t>
            </a:r>
          </a:p>
        </p:txBody>
      </p:sp>
    </p:spTree>
    <p:extLst>
      <p:ext uri="{BB962C8B-B14F-4D97-AF65-F5344CB8AC3E}">
        <p14:creationId xmlns:p14="http://schemas.microsoft.com/office/powerpoint/2010/main" val="4096194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41A8BEE-0E36-47B6-AC0F-B7A82233BB15}"/>
              </a:ext>
            </a:extLst>
          </p:cNvPr>
          <p:cNvSpPr>
            <a:spLocks noGrp="1"/>
          </p:cNvSpPr>
          <p:nvPr>
            <p:ph type="title"/>
          </p:nvPr>
        </p:nvSpPr>
        <p:spPr/>
        <p:txBody>
          <a:bodyPr/>
          <a:lstStyle/>
          <a:p>
            <a:r>
              <a:rPr lang="en-US" dirty="0"/>
              <a:t>Contract Provisions Limiting Remedies</a:t>
            </a:r>
            <a:endParaRPr lang="en-IN" dirty="0"/>
          </a:p>
        </p:txBody>
      </p:sp>
      <p:sp>
        <p:nvSpPr>
          <p:cNvPr id="9" name="Text Placeholder 8">
            <a:extLst>
              <a:ext uri="{FF2B5EF4-FFF2-40B4-BE49-F238E27FC236}">
                <a16:creationId xmlns:a16="http://schemas.microsoft.com/office/drawing/2014/main" id="{CF60DCD0-20F7-419F-9B20-D9FB378EC6ED}"/>
              </a:ext>
            </a:extLst>
          </p:cNvPr>
          <p:cNvSpPr>
            <a:spLocks noGrp="1"/>
          </p:cNvSpPr>
          <p:nvPr>
            <p:ph type="body" sz="quarter" idx="17"/>
          </p:nvPr>
        </p:nvSpPr>
        <p:spPr/>
        <p:txBody>
          <a:bodyPr/>
          <a:lstStyle/>
          <a:p>
            <a:pPr marL="0" indent="0">
              <a:buClr>
                <a:srgbClr val="000000"/>
              </a:buClr>
              <a:buNone/>
            </a:pPr>
            <a:r>
              <a:rPr lang="en-US" b="1" dirty="0">
                <a:solidFill>
                  <a:srgbClr val="006298"/>
                </a:solidFill>
              </a:rPr>
              <a:t>Sales Contracts</a:t>
            </a:r>
          </a:p>
          <a:p>
            <a:pPr lvl="1">
              <a:spcAft>
                <a:spcPts val="1800"/>
              </a:spcAft>
              <a:buClr>
                <a:srgbClr val="004A78"/>
              </a:buClr>
              <a:buSzPct val="100000"/>
              <a:buFont typeface="Arial" panose="020B0604020202020204" pitchFamily="34" charset="0"/>
              <a:buChar char="•"/>
            </a:pPr>
            <a:r>
              <a:rPr lang="en-US" dirty="0">
                <a:solidFill>
                  <a:srgbClr val="000000"/>
                </a:solidFill>
              </a:rPr>
              <a:t>Regulated by the Uniform Commercial Code (UCC)</a:t>
            </a:r>
          </a:p>
          <a:p>
            <a:pPr marL="0" indent="0">
              <a:buClr>
                <a:srgbClr val="000000"/>
              </a:buClr>
              <a:buNone/>
            </a:pPr>
            <a:r>
              <a:rPr lang="en-US" b="1" dirty="0">
                <a:solidFill>
                  <a:srgbClr val="006298"/>
                </a:solidFill>
              </a:rPr>
              <a:t>Enforceability of Limitation-of-Liability Clauses</a:t>
            </a:r>
          </a:p>
          <a:p>
            <a:pPr lvl="1">
              <a:buClr>
                <a:srgbClr val="004A78"/>
              </a:buClr>
              <a:buSzPct val="100000"/>
              <a:buFont typeface="Arial" panose="020B0604020202020204" pitchFamily="34" charset="0"/>
              <a:buChar char="•"/>
            </a:pPr>
            <a:r>
              <a:rPr lang="en-US" b="1" dirty="0">
                <a:solidFill>
                  <a:srgbClr val="000000"/>
                </a:solidFill>
              </a:rPr>
              <a:t>Case Example 15.15 </a:t>
            </a:r>
            <a:r>
              <a:rPr lang="en-US" dirty="0">
                <a:solidFill>
                  <a:srgbClr val="000000"/>
                </a:solidFill>
              </a:rPr>
              <a:t>Lee Bank &amp; Trust Co. v. SFG Venture, LLC</a:t>
            </a:r>
          </a:p>
          <a:p>
            <a:pPr marL="0" indent="0">
              <a:buClr>
                <a:srgbClr val="000000"/>
              </a:buClr>
              <a:buNone/>
            </a:pPr>
            <a:endParaRPr lang="en-US" dirty="0">
              <a:solidFill>
                <a:srgbClr val="006298"/>
              </a:solidFill>
            </a:endParaRPr>
          </a:p>
        </p:txBody>
      </p:sp>
      <p:pic>
        <p:nvPicPr>
          <p:cNvPr id="4" name="Graphic 3">
            <a:extLst>
              <a:ext uri="{FF2B5EF4-FFF2-40B4-BE49-F238E27FC236}">
                <a16:creationId xmlns:a16="http://schemas.microsoft.com/office/drawing/2014/main" id="{7BA88370-3EC0-4DC5-A5F0-EE45E03A340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92460" y="3078678"/>
            <a:ext cx="831273" cy="831273"/>
          </a:xfrm>
          <a:prstGeom prst="rect">
            <a:avLst/>
          </a:prstGeom>
        </p:spPr>
      </p:pic>
    </p:spTree>
    <p:extLst>
      <p:ext uri="{BB962C8B-B14F-4D97-AF65-F5344CB8AC3E}">
        <p14:creationId xmlns:p14="http://schemas.microsoft.com/office/powerpoint/2010/main" val="1574995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41A8BEE-0E36-47B6-AC0F-B7A82233BB15}"/>
              </a:ext>
            </a:extLst>
          </p:cNvPr>
          <p:cNvSpPr>
            <a:spLocks noGrp="1"/>
          </p:cNvSpPr>
          <p:nvPr>
            <p:ph type="title"/>
          </p:nvPr>
        </p:nvSpPr>
        <p:spPr/>
        <p:txBody>
          <a:bodyPr/>
          <a:lstStyle/>
          <a:p>
            <a:r>
              <a:rPr lang="en-US" dirty="0"/>
              <a:t>Group Breakout Discussion: Ethical Issue</a:t>
            </a:r>
            <a:endParaRPr lang="en-IN" dirty="0"/>
          </a:p>
        </p:txBody>
      </p:sp>
      <p:sp>
        <p:nvSpPr>
          <p:cNvPr id="9" name="Text Placeholder 8">
            <a:extLst>
              <a:ext uri="{FF2B5EF4-FFF2-40B4-BE49-F238E27FC236}">
                <a16:creationId xmlns:a16="http://schemas.microsoft.com/office/drawing/2014/main" id="{CF60DCD0-20F7-419F-9B20-D9FB378EC6ED}"/>
              </a:ext>
            </a:extLst>
          </p:cNvPr>
          <p:cNvSpPr>
            <a:spLocks noGrp="1"/>
          </p:cNvSpPr>
          <p:nvPr>
            <p:ph type="body" sz="quarter" idx="17"/>
          </p:nvPr>
        </p:nvSpPr>
        <p:spPr/>
        <p:txBody>
          <a:bodyPr/>
          <a:lstStyle/>
          <a:p>
            <a:pPr>
              <a:buClr>
                <a:srgbClr val="000000"/>
              </a:buClr>
            </a:pPr>
            <a:r>
              <a:rPr lang="en-US" b="1" dirty="0"/>
              <a:t>Scenario: </a:t>
            </a:r>
            <a:r>
              <a:rPr lang="en-US" dirty="0"/>
              <a:t>The Ultimate Fighting Championship (UFC) is the highest league for mixed martial artists (MMA), but their parent company, </a:t>
            </a:r>
            <a:r>
              <a:rPr lang="en-US" dirty="0" err="1"/>
              <a:t>Zuffa</a:t>
            </a:r>
            <a:r>
              <a:rPr lang="en-US" dirty="0"/>
              <a:t>, LLC, places numerous restrictions on fighters such as working with other promoters, profiting from marketing deals, and outside sponsors.</a:t>
            </a:r>
          </a:p>
          <a:p>
            <a:pPr>
              <a:buClr>
                <a:srgbClr val="000000"/>
              </a:buClr>
            </a:pPr>
            <a:r>
              <a:rPr lang="en-US" dirty="0"/>
              <a:t>A group of current and former MMA fighters filed a suit against </a:t>
            </a:r>
            <a:r>
              <a:rPr lang="en-US" dirty="0" err="1"/>
              <a:t>Zuffa</a:t>
            </a:r>
            <a:r>
              <a:rPr lang="en-US" dirty="0"/>
              <a:t> claiming these contract limitations are unjust.  Litigation is ongoing.</a:t>
            </a:r>
          </a:p>
          <a:p>
            <a:pPr>
              <a:buClr>
                <a:srgbClr val="000000"/>
              </a:buClr>
            </a:pPr>
            <a:r>
              <a:rPr lang="en-US" dirty="0"/>
              <a:t>Can contracts for MMA fighters limit a fighter’s right to stop fighting?</a:t>
            </a:r>
          </a:p>
        </p:txBody>
      </p:sp>
      <p:pic>
        <p:nvPicPr>
          <p:cNvPr id="4" name="Graphic 3">
            <a:extLst>
              <a:ext uri="{FF2B5EF4-FFF2-40B4-BE49-F238E27FC236}">
                <a16:creationId xmlns:a16="http://schemas.microsoft.com/office/drawing/2014/main" id="{07B61A3A-6B36-4AD0-83E0-594DD7783B3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06278" y="5059151"/>
            <a:ext cx="1179444" cy="1179444"/>
          </a:xfrm>
          <a:prstGeom prst="rect">
            <a:avLst/>
          </a:prstGeom>
        </p:spPr>
      </p:pic>
    </p:spTree>
    <p:extLst>
      <p:ext uri="{BB962C8B-B14F-4D97-AF65-F5344CB8AC3E}">
        <p14:creationId xmlns:p14="http://schemas.microsoft.com/office/powerpoint/2010/main" val="1672414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4EA49-EAC3-433C-AF92-67F546BAD276}"/>
              </a:ext>
            </a:extLst>
          </p:cNvPr>
          <p:cNvSpPr>
            <a:spLocks noGrp="1"/>
          </p:cNvSpPr>
          <p:nvPr>
            <p:ph type="title"/>
          </p:nvPr>
        </p:nvSpPr>
        <p:spPr/>
        <p:txBody>
          <a:bodyPr/>
          <a:lstStyle/>
          <a:p>
            <a:r>
              <a:rPr lang="en-US" dirty="0"/>
              <a:t>Chapter Objectives</a:t>
            </a:r>
          </a:p>
        </p:txBody>
      </p:sp>
      <p:sp>
        <p:nvSpPr>
          <p:cNvPr id="5" name="Text Placeholder 2">
            <a:extLst>
              <a:ext uri="{FF2B5EF4-FFF2-40B4-BE49-F238E27FC236}">
                <a16:creationId xmlns:a16="http://schemas.microsoft.com/office/drawing/2014/main" id="{2A5A2322-3624-C04F-BAF5-89A7EB7BA032}"/>
              </a:ext>
            </a:extLst>
          </p:cNvPr>
          <p:cNvSpPr>
            <a:spLocks noGrp="1"/>
          </p:cNvSpPr>
          <p:nvPr>
            <p:ph type="body" sz="quarter" idx="17"/>
          </p:nvPr>
        </p:nvSpPr>
        <p:spPr/>
        <p:txBody>
          <a:bodyPr>
            <a:normAutofit/>
          </a:bodyPr>
          <a:lstStyle/>
          <a:p>
            <a:pPr marL="0" indent="0">
              <a:lnSpc>
                <a:spcPct val="100000"/>
              </a:lnSpc>
              <a:buNone/>
            </a:pPr>
            <a:r>
              <a:rPr lang="en-US" sz="2800" dirty="0"/>
              <a:t>By the end of this chapter, you should be able to:</a:t>
            </a:r>
          </a:p>
          <a:p>
            <a:r>
              <a:rPr lang="en-US" sz="2800" dirty="0"/>
              <a:t>Describe remedies available to the seller in case of a buyer’s breach.</a:t>
            </a:r>
          </a:p>
          <a:p>
            <a:r>
              <a:rPr lang="en-US" sz="2800" dirty="0"/>
              <a:t>Compare legal remedies and equitable remedies for breaches of contract.</a:t>
            </a:r>
          </a:p>
          <a:p>
            <a:r>
              <a:rPr lang="en-US" sz="2800" dirty="0"/>
              <a:t>Describe the remedy of specific performance as it applies to contract law.</a:t>
            </a:r>
          </a:p>
          <a:p>
            <a:r>
              <a:rPr lang="en-US" sz="2800" dirty="0"/>
              <a:t>Describe the measure of recovery on a quasi-contract theory.</a:t>
            </a:r>
          </a:p>
          <a:p>
            <a:r>
              <a:rPr lang="en-US" sz="2800" dirty="0"/>
              <a:t>Describe when reformation is an appropriate remedy.</a:t>
            </a:r>
          </a:p>
        </p:txBody>
      </p:sp>
    </p:spTree>
    <p:extLst>
      <p:ext uri="{BB962C8B-B14F-4D97-AF65-F5344CB8AC3E}">
        <p14:creationId xmlns:p14="http://schemas.microsoft.com/office/powerpoint/2010/main" val="1027923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0EAA5-FD97-4353-8152-A542D4891220}"/>
              </a:ext>
            </a:extLst>
          </p:cNvPr>
          <p:cNvSpPr>
            <a:spLocks noGrp="1"/>
          </p:cNvSpPr>
          <p:nvPr>
            <p:ph type="title"/>
          </p:nvPr>
        </p:nvSpPr>
        <p:spPr/>
        <p:txBody>
          <a:bodyPr/>
          <a:lstStyle/>
          <a:p>
            <a:r>
              <a:rPr lang="en-US" dirty="0"/>
              <a:t>Knowledge Check Video: Specific Performance</a:t>
            </a:r>
            <a:endParaRPr lang="en-IN" dirty="0"/>
          </a:p>
        </p:txBody>
      </p:sp>
      <p:pic>
        <p:nvPicPr>
          <p:cNvPr id="7" name="Specific Performance" descr="Knowledge Check Video: Specific Performance">
            <a:hlinkClick r:id="" action="ppaction://media"/>
            <a:extLst>
              <a:ext uri="{FF2B5EF4-FFF2-40B4-BE49-F238E27FC236}">
                <a16:creationId xmlns:a16="http://schemas.microsoft.com/office/drawing/2014/main" id="{FBE2FAB1-CF07-4B7D-BEFF-DE3FF57B6BD8}"/>
              </a:ext>
            </a:extLst>
          </p:cNvPr>
          <p:cNvPicPr>
            <a:picLocks noGrp="1" noChangeAspect="1"/>
          </p:cNvPicPr>
          <p:nvPr>
            <p:ph type="pic" sz="quarter" idx="20"/>
            <a:videoFile r:link="rId2"/>
            <p:extLst>
              <p:ext uri="{DAA4B4D4-6D71-4841-9C94-3DE7FCFB9230}">
                <p14:media xmlns:p14="http://schemas.microsoft.com/office/powerpoint/2010/main" r:embed="rId1">
                  <p14:extLst>
                    <p:ext uri="{3AFAAA56-56D3-431D-BCD4-E75A35582382}">
                      <p173:tracksInfo xmlns:p173="http://schemas.microsoft.com/office/powerpoint/2017/3/main" displayLoc="media">
                        <p173:trackLst>
                          <p173:track id="{D78ADA09-AAD1-4742-BCEC-2E3DDBECB538}" label="specific_performance" lang="" r:embed="rId4"/>
                        </p173:trackLst>
                      </p173:tracksInfo>
                    </p:ext>
                  </p14:extLst>
                </p14:media>
              </p:ext>
            </p:extLst>
          </p:nvPr>
        </p:nvPicPr>
        <p:blipFill>
          <a:blip r:embed="rId5"/>
          <a:stretch>
            <a:fillRect/>
          </a:stretch>
        </p:blipFill>
        <p:spPr>
          <a:xfrm>
            <a:off x="2436661" y="1368721"/>
            <a:ext cx="6298400" cy="4723800"/>
          </a:xfrm>
          <a:prstGeom prst="rect">
            <a:avLst/>
          </a:prstGeom>
        </p:spPr>
      </p:pic>
      <p:graphicFrame>
        <p:nvGraphicFramePr>
          <p:cNvPr id="8" name="Object 7" descr="Specific Performance transcripts">
            <a:extLst>
              <a:ext uri="{FF2B5EF4-FFF2-40B4-BE49-F238E27FC236}">
                <a16:creationId xmlns:a16="http://schemas.microsoft.com/office/drawing/2014/main" id="{78C4B54A-53C5-4D29-A249-9FC6AA4B9DAA}"/>
              </a:ext>
            </a:extLst>
          </p:cNvPr>
          <p:cNvGraphicFramePr>
            <a:graphicFrameLocks noChangeAspect="1"/>
          </p:cNvGraphicFramePr>
          <p:nvPr>
            <p:extLst>
              <p:ext uri="{D42A27DB-BD31-4B8C-83A1-F6EECF244321}">
                <p14:modId xmlns:p14="http://schemas.microsoft.com/office/powerpoint/2010/main" val="1302803595"/>
              </p:ext>
            </p:extLst>
          </p:nvPr>
        </p:nvGraphicFramePr>
        <p:xfrm>
          <a:off x="9402278" y="2483385"/>
          <a:ext cx="914400" cy="771525"/>
        </p:xfrm>
        <a:graphic>
          <a:graphicData uri="http://schemas.openxmlformats.org/presentationml/2006/ole">
            <mc:AlternateContent xmlns:mc="http://schemas.openxmlformats.org/markup-compatibility/2006">
              <mc:Choice xmlns:v="urn:schemas-microsoft-com:vml" Requires="v">
                <p:oleObj name="Document" showAsIcon="1" r:id="rId6" imgW="914545" imgH="771380" progId="Word.Document.12">
                  <p:embed/>
                </p:oleObj>
              </mc:Choice>
              <mc:Fallback>
                <p:oleObj name="Document" showAsIcon="1" r:id="rId6" imgW="914545" imgH="771380" progId="Word.Document.12">
                  <p:embed/>
                  <p:pic>
                    <p:nvPicPr>
                      <p:cNvPr id="0" name=""/>
                      <p:cNvPicPr/>
                      <p:nvPr/>
                    </p:nvPicPr>
                    <p:blipFill>
                      <a:blip r:embed="rId7"/>
                      <a:stretch>
                        <a:fillRect/>
                      </a:stretch>
                    </p:blipFill>
                    <p:spPr>
                      <a:xfrm>
                        <a:off x="9402278" y="248338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83887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67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038CA6-CEAB-4D10-8CE1-B65891AE065E}"/>
              </a:ext>
            </a:extLst>
          </p:cNvPr>
          <p:cNvSpPr>
            <a:spLocks noGrp="1"/>
          </p:cNvSpPr>
          <p:nvPr>
            <p:ph type="title"/>
          </p:nvPr>
        </p:nvSpPr>
        <p:spPr/>
        <p:txBody>
          <a:bodyPr/>
          <a:lstStyle/>
          <a:p>
            <a:r>
              <a:rPr lang="en-US" dirty="0"/>
              <a:t>Knowledge Check Video Question</a:t>
            </a:r>
            <a:endParaRPr lang="en-IN" dirty="0"/>
          </a:p>
        </p:txBody>
      </p:sp>
      <p:sp>
        <p:nvSpPr>
          <p:cNvPr id="9" name="Text Placeholder 8">
            <a:extLst>
              <a:ext uri="{FF2B5EF4-FFF2-40B4-BE49-F238E27FC236}">
                <a16:creationId xmlns:a16="http://schemas.microsoft.com/office/drawing/2014/main" id="{755693E5-FC83-4AB2-BCDA-B478811575D3}"/>
              </a:ext>
            </a:extLst>
          </p:cNvPr>
          <p:cNvSpPr>
            <a:spLocks noGrp="1"/>
          </p:cNvSpPr>
          <p:nvPr>
            <p:ph type="body" sz="quarter" idx="17"/>
          </p:nvPr>
        </p:nvSpPr>
        <p:spPr/>
        <p:txBody>
          <a:bodyPr/>
          <a:lstStyle/>
          <a:p>
            <a:pPr marL="0" indent="0">
              <a:spcAft>
                <a:spcPts val="1800"/>
              </a:spcAft>
              <a:buNone/>
            </a:pPr>
            <a:r>
              <a:rPr lang="en-US" dirty="0">
                <a:solidFill>
                  <a:srgbClr val="006298"/>
                </a:solidFill>
              </a:rPr>
              <a:t>Specific performance is an equitable remedy that requires the party that breached the contract to fulfill its obligation under the contract.</a:t>
            </a:r>
          </a:p>
          <a:p>
            <a:pPr marL="4859338">
              <a:buFont typeface="Wingdings" panose="05000000000000000000" pitchFamily="2" charset="2"/>
              <a:buChar char="q"/>
            </a:pPr>
            <a:r>
              <a:rPr lang="en-US" dirty="0">
                <a:solidFill>
                  <a:srgbClr val="006298"/>
                </a:solidFill>
              </a:rPr>
              <a:t>True</a:t>
            </a:r>
          </a:p>
          <a:p>
            <a:pPr marL="4859338">
              <a:buFont typeface="Wingdings" panose="05000000000000000000" pitchFamily="2" charset="2"/>
              <a:buChar char="q"/>
            </a:pPr>
            <a:r>
              <a:rPr lang="en-US" dirty="0">
                <a:solidFill>
                  <a:srgbClr val="006298"/>
                </a:solidFill>
              </a:rPr>
              <a:t>False</a:t>
            </a:r>
          </a:p>
        </p:txBody>
      </p:sp>
    </p:spTree>
    <p:extLst>
      <p:ext uri="{BB962C8B-B14F-4D97-AF65-F5344CB8AC3E}">
        <p14:creationId xmlns:p14="http://schemas.microsoft.com/office/powerpoint/2010/main" val="2294437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038CA6-CEAB-4D10-8CE1-B65891AE065E}"/>
              </a:ext>
            </a:extLst>
          </p:cNvPr>
          <p:cNvSpPr>
            <a:spLocks noGrp="1"/>
          </p:cNvSpPr>
          <p:nvPr>
            <p:ph type="title"/>
          </p:nvPr>
        </p:nvSpPr>
        <p:spPr/>
        <p:txBody>
          <a:bodyPr/>
          <a:lstStyle/>
          <a:p>
            <a:r>
              <a:rPr lang="en-US" dirty="0"/>
              <a:t>Video Debrief: Specific Performance</a:t>
            </a:r>
            <a:endParaRPr lang="en-IN" dirty="0"/>
          </a:p>
        </p:txBody>
      </p:sp>
      <p:sp>
        <p:nvSpPr>
          <p:cNvPr id="9" name="Text Placeholder 8">
            <a:extLst>
              <a:ext uri="{FF2B5EF4-FFF2-40B4-BE49-F238E27FC236}">
                <a16:creationId xmlns:a16="http://schemas.microsoft.com/office/drawing/2014/main" id="{755693E5-FC83-4AB2-BCDA-B478811575D3}"/>
              </a:ext>
            </a:extLst>
          </p:cNvPr>
          <p:cNvSpPr>
            <a:spLocks noGrp="1"/>
          </p:cNvSpPr>
          <p:nvPr>
            <p:ph type="body" sz="quarter" idx="17"/>
          </p:nvPr>
        </p:nvSpPr>
        <p:spPr/>
        <p:txBody>
          <a:bodyPr/>
          <a:lstStyle/>
          <a:p>
            <a:pPr marL="0" indent="0">
              <a:lnSpc>
                <a:spcPct val="200000"/>
              </a:lnSpc>
              <a:buClr>
                <a:srgbClr val="000000"/>
              </a:buClr>
              <a:buNone/>
            </a:pPr>
            <a:r>
              <a:rPr lang="en-US" dirty="0">
                <a:solidFill>
                  <a:srgbClr val="004A78"/>
                </a:solidFill>
              </a:rPr>
              <a:t>What is your opinion on specific performance?</a:t>
            </a:r>
          </a:p>
          <a:p>
            <a:pPr marL="0" indent="0">
              <a:lnSpc>
                <a:spcPct val="200000"/>
              </a:lnSpc>
              <a:buClr>
                <a:srgbClr val="000000"/>
              </a:buClr>
              <a:buNone/>
            </a:pPr>
            <a:r>
              <a:rPr lang="en-US" dirty="0">
                <a:solidFill>
                  <a:srgbClr val="004A78"/>
                </a:solidFill>
              </a:rPr>
              <a:t>Do you think it’s fair?</a:t>
            </a:r>
          </a:p>
        </p:txBody>
      </p:sp>
    </p:spTree>
    <p:extLst>
      <p:ext uri="{BB962C8B-B14F-4D97-AF65-F5344CB8AC3E}">
        <p14:creationId xmlns:p14="http://schemas.microsoft.com/office/powerpoint/2010/main" val="2322917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038CA6-CEAB-4D10-8CE1-B65891AE065E}"/>
              </a:ext>
            </a:extLst>
          </p:cNvPr>
          <p:cNvSpPr>
            <a:spLocks noGrp="1"/>
          </p:cNvSpPr>
          <p:nvPr>
            <p:ph type="title"/>
          </p:nvPr>
        </p:nvSpPr>
        <p:spPr/>
        <p:txBody>
          <a:bodyPr/>
          <a:lstStyle/>
          <a:p>
            <a:r>
              <a:rPr lang="en-US" dirty="0"/>
              <a:t>Self-Assessment</a:t>
            </a:r>
            <a:endParaRPr lang="en-IN" dirty="0"/>
          </a:p>
        </p:txBody>
      </p:sp>
      <p:sp>
        <p:nvSpPr>
          <p:cNvPr id="9" name="Text Placeholder 8">
            <a:extLst>
              <a:ext uri="{FF2B5EF4-FFF2-40B4-BE49-F238E27FC236}">
                <a16:creationId xmlns:a16="http://schemas.microsoft.com/office/drawing/2014/main" id="{755693E5-FC83-4AB2-BCDA-B478811575D3}"/>
              </a:ext>
            </a:extLst>
          </p:cNvPr>
          <p:cNvSpPr>
            <a:spLocks noGrp="1"/>
          </p:cNvSpPr>
          <p:nvPr>
            <p:ph type="body" sz="quarter" idx="17"/>
          </p:nvPr>
        </p:nvSpPr>
        <p:spPr/>
        <p:txBody>
          <a:bodyPr/>
          <a:lstStyle/>
          <a:p>
            <a:pPr marL="514350" indent="-514350">
              <a:buFont typeface="+mj-lt"/>
              <a:buAutoNum type="arabicPeriod"/>
            </a:pPr>
            <a:r>
              <a:rPr lang="en-US" dirty="0"/>
              <a:t>What concepts did you find difficult, and thus need to review?</a:t>
            </a:r>
          </a:p>
          <a:p>
            <a:pPr marL="514350" indent="-514350">
              <a:buFont typeface="+mj-lt"/>
              <a:buAutoNum type="arabicPeriod"/>
            </a:pPr>
            <a:r>
              <a:rPr lang="en-US" dirty="0"/>
              <a:t>How might the topics in this chapter come up in the future in your personal (or work) life?</a:t>
            </a:r>
          </a:p>
          <a:p>
            <a:pPr marL="514350" indent="-514350">
              <a:buFont typeface="+mj-lt"/>
              <a:buAutoNum type="arabicPeriod"/>
            </a:pPr>
            <a:r>
              <a:rPr lang="en-US" dirty="0"/>
              <a:t>How can you use your personal (or work) experience to contribute for a class discussion on the topics in this chapter?</a:t>
            </a:r>
          </a:p>
          <a:p>
            <a:pPr marL="514350" indent="-514350">
              <a:buFont typeface="+mj-lt"/>
              <a:buAutoNum type="arabicPeriod"/>
            </a:pPr>
            <a:r>
              <a:rPr lang="en-US" dirty="0"/>
              <a:t>Which topics would you like to independently learn more about?</a:t>
            </a:r>
          </a:p>
        </p:txBody>
      </p:sp>
    </p:spTree>
    <p:extLst>
      <p:ext uri="{BB962C8B-B14F-4D97-AF65-F5344CB8AC3E}">
        <p14:creationId xmlns:p14="http://schemas.microsoft.com/office/powerpoint/2010/main" val="2118694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038CA6-CEAB-4D10-8CE1-B65891AE065E}"/>
              </a:ext>
            </a:extLst>
          </p:cNvPr>
          <p:cNvSpPr>
            <a:spLocks noGrp="1"/>
          </p:cNvSpPr>
          <p:nvPr>
            <p:ph type="title"/>
          </p:nvPr>
        </p:nvSpPr>
        <p:spPr/>
        <p:txBody>
          <a:bodyPr/>
          <a:lstStyle/>
          <a:p>
            <a:r>
              <a:rPr lang="en-US" dirty="0"/>
              <a:t>Summary</a:t>
            </a:r>
            <a:endParaRPr lang="en-IN" dirty="0"/>
          </a:p>
        </p:txBody>
      </p:sp>
      <p:sp>
        <p:nvSpPr>
          <p:cNvPr id="9" name="Text Placeholder 8">
            <a:extLst>
              <a:ext uri="{FF2B5EF4-FFF2-40B4-BE49-F238E27FC236}">
                <a16:creationId xmlns:a16="http://schemas.microsoft.com/office/drawing/2014/main" id="{755693E5-FC83-4AB2-BCDA-B478811575D3}"/>
              </a:ext>
            </a:extLst>
          </p:cNvPr>
          <p:cNvSpPr>
            <a:spLocks noGrp="1"/>
          </p:cNvSpPr>
          <p:nvPr>
            <p:ph type="body" sz="quarter" idx="17"/>
          </p:nvPr>
        </p:nvSpPr>
        <p:spPr/>
        <p:txBody>
          <a:bodyPr/>
          <a:lstStyle/>
          <a:p>
            <a:pPr marL="0" indent="0">
              <a:buNone/>
            </a:pPr>
            <a:r>
              <a:rPr lang="en-US" dirty="0"/>
              <a:t>Now that the lesson has ended, you should have learned how to:</a:t>
            </a:r>
          </a:p>
          <a:p>
            <a:r>
              <a:rPr lang="en-US" dirty="0"/>
              <a:t>Describe remedies available to the seller in case of a buyer’s breach.</a:t>
            </a:r>
          </a:p>
          <a:p>
            <a:r>
              <a:rPr lang="en-US" dirty="0"/>
              <a:t>Compare legal remedies and equitable remedies for breaches of contract.</a:t>
            </a:r>
          </a:p>
          <a:p>
            <a:r>
              <a:rPr lang="en-US" dirty="0"/>
              <a:t>Describe the remedy of specific performance as it applies to contract law.</a:t>
            </a:r>
          </a:p>
          <a:p>
            <a:r>
              <a:rPr lang="en-US" dirty="0"/>
              <a:t>Describe the measure of recovery on a quasi-contract theory.</a:t>
            </a:r>
          </a:p>
          <a:p>
            <a:r>
              <a:rPr lang="en-US" dirty="0"/>
              <a:t>Describe when reformation is an appropriate remedy.</a:t>
            </a:r>
          </a:p>
        </p:txBody>
      </p:sp>
    </p:spTree>
    <p:extLst>
      <p:ext uri="{BB962C8B-B14F-4D97-AF65-F5344CB8AC3E}">
        <p14:creationId xmlns:p14="http://schemas.microsoft.com/office/powerpoint/2010/main" val="1924374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31E58-4707-4E11-88A0-41B84C11DEEF}"/>
              </a:ext>
            </a:extLst>
          </p:cNvPr>
          <p:cNvSpPr>
            <a:spLocks noGrp="1"/>
          </p:cNvSpPr>
          <p:nvPr>
            <p:ph type="title"/>
          </p:nvPr>
        </p:nvSpPr>
        <p:spPr>
          <a:xfrm>
            <a:off x="1316182" y="974727"/>
            <a:ext cx="9559636" cy="672105"/>
          </a:xfrm>
        </p:spPr>
        <p:txBody>
          <a:bodyPr/>
          <a:lstStyle/>
          <a:p>
            <a:r>
              <a:rPr lang="en-US" dirty="0">
                <a:solidFill>
                  <a:schemeClr val="bg1"/>
                </a:solidFill>
                <a:latin typeface="Arial" panose="020B0604020202020204" pitchFamily="34" charset="0"/>
                <a:ea typeface="Open Sans" panose="020B0606030504020204" pitchFamily="34" charset="0"/>
                <a:cs typeface="Arial" panose="020B0604020202020204" pitchFamily="34" charset="0"/>
              </a:rPr>
              <a:t>Why Do Breach and Remedies Matter?</a:t>
            </a:r>
          </a:p>
        </p:txBody>
      </p:sp>
      <p:sp>
        <p:nvSpPr>
          <p:cNvPr id="8" name="Text Placeholder 7">
            <a:extLst>
              <a:ext uri="{FF2B5EF4-FFF2-40B4-BE49-F238E27FC236}">
                <a16:creationId xmlns:a16="http://schemas.microsoft.com/office/drawing/2014/main" id="{0382209C-8C31-4192-BBD6-6B31AA6A5352}"/>
              </a:ext>
            </a:extLst>
          </p:cNvPr>
          <p:cNvSpPr>
            <a:spLocks noGrp="1"/>
          </p:cNvSpPr>
          <p:nvPr>
            <p:ph type="body" sz="quarter" idx="17"/>
          </p:nvPr>
        </p:nvSpPr>
        <p:spPr>
          <a:xfrm>
            <a:off x="4346028" y="1605959"/>
            <a:ext cx="3499945" cy="3631570"/>
          </a:xfrm>
        </p:spPr>
        <p:txBody>
          <a:bodyPr/>
          <a:lstStyle/>
          <a:p>
            <a:pPr marL="0" indent="0" algn="ctr">
              <a:lnSpc>
                <a:spcPct val="200000"/>
              </a:lnSpc>
              <a:buNone/>
            </a:pPr>
            <a:r>
              <a:rPr lang="en-US" b="1" dirty="0">
                <a:solidFill>
                  <a:schemeClr val="bg1"/>
                </a:solidFill>
                <a:latin typeface="Arial" panose="020B0604020202020204" pitchFamily="34" charset="0"/>
                <a:ea typeface="Open Sans" panose="020B0606030504020204" pitchFamily="34" charset="0"/>
                <a:cs typeface="Arial" panose="020B0604020202020204" pitchFamily="34" charset="0"/>
              </a:rPr>
              <a:t>DAMAGES</a:t>
            </a:r>
          </a:p>
          <a:p>
            <a:pPr marL="0" indent="0" algn="ctr">
              <a:lnSpc>
                <a:spcPct val="200000"/>
              </a:lnSpc>
              <a:buNone/>
            </a:pPr>
            <a:r>
              <a:rPr lang="en-US" b="1" dirty="0">
                <a:solidFill>
                  <a:schemeClr val="bg1"/>
                </a:solidFill>
                <a:latin typeface="Arial" panose="020B0604020202020204" pitchFamily="34" charset="0"/>
                <a:ea typeface="Open Sans" panose="020B0606030504020204" pitchFamily="34" charset="0"/>
                <a:cs typeface="Arial" panose="020B0604020202020204" pitchFamily="34" charset="0"/>
              </a:rPr>
              <a:t>RESCISSION</a:t>
            </a:r>
          </a:p>
          <a:p>
            <a:pPr marL="0" indent="0" algn="ctr">
              <a:lnSpc>
                <a:spcPct val="200000"/>
              </a:lnSpc>
              <a:buNone/>
            </a:pPr>
            <a:r>
              <a:rPr lang="en-US" b="1" dirty="0">
                <a:solidFill>
                  <a:schemeClr val="bg1"/>
                </a:solidFill>
                <a:latin typeface="Arial" panose="020B0604020202020204" pitchFamily="34" charset="0"/>
                <a:ea typeface="Open Sans" panose="020B0606030504020204" pitchFamily="34" charset="0"/>
                <a:cs typeface="Arial" panose="020B0604020202020204" pitchFamily="34" charset="0"/>
              </a:rPr>
              <a:t>RESTITUTION</a:t>
            </a:r>
          </a:p>
          <a:p>
            <a:pPr marL="0" indent="0" algn="ctr">
              <a:lnSpc>
                <a:spcPct val="200000"/>
              </a:lnSpc>
              <a:buNone/>
            </a:pPr>
            <a:r>
              <a:rPr lang="en-US" b="1" dirty="0">
                <a:solidFill>
                  <a:schemeClr val="bg1"/>
                </a:solidFill>
                <a:latin typeface="Arial" panose="020B0604020202020204" pitchFamily="34" charset="0"/>
                <a:ea typeface="Open Sans" panose="020B0606030504020204" pitchFamily="34" charset="0"/>
                <a:cs typeface="Arial" panose="020B0604020202020204" pitchFamily="34" charset="0"/>
              </a:rPr>
              <a:t>REFORMATION</a:t>
            </a:r>
          </a:p>
          <a:p>
            <a:pPr marL="0" indent="0" algn="ctr">
              <a:lnSpc>
                <a:spcPct val="200000"/>
              </a:lnSpc>
              <a:buNone/>
            </a:pPr>
            <a:r>
              <a:rPr lang="en-US" b="1" dirty="0">
                <a:solidFill>
                  <a:schemeClr val="bg1"/>
                </a:solidFill>
                <a:latin typeface="Arial" panose="020B0604020202020204" pitchFamily="34" charset="0"/>
                <a:ea typeface="Open Sans" panose="020B0606030504020204" pitchFamily="34" charset="0"/>
                <a:cs typeface="Arial" panose="020B0604020202020204" pitchFamily="34" charset="0"/>
              </a:rPr>
              <a:t>SPECIFIC PERFORMANCE</a:t>
            </a:r>
          </a:p>
        </p:txBody>
      </p:sp>
      <p:pic>
        <p:nvPicPr>
          <p:cNvPr id="14" name="Graphic 13">
            <a:extLst>
              <a:ext uri="{FF2B5EF4-FFF2-40B4-BE49-F238E27FC236}">
                <a16:creationId xmlns:a16="http://schemas.microsoft.com/office/drawing/2014/main" id="{F2FD8605-414B-4D6A-BE80-ABA83241F5E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20555" y="1851892"/>
            <a:ext cx="2824023" cy="2824023"/>
          </a:xfrm>
          <a:prstGeom prst="rect">
            <a:avLst/>
          </a:prstGeom>
          <a:effectLst>
            <a:outerShdw blurRad="50800" dist="38100" dir="2700000" algn="tl" rotWithShape="0">
              <a:prstClr val="black">
                <a:alpha val="40000"/>
              </a:prstClr>
            </a:outerShdw>
          </a:effectLst>
        </p:spPr>
      </p:pic>
      <p:pic>
        <p:nvPicPr>
          <p:cNvPr id="15" name="Graphic 14">
            <a:extLst>
              <a:ext uri="{FF2B5EF4-FFF2-40B4-BE49-F238E27FC236}">
                <a16:creationId xmlns:a16="http://schemas.microsoft.com/office/drawing/2014/main" id="{1784A11F-20A3-477E-B232-04D701BEEF47}"/>
              </a:ext>
              <a:ext uri="{C183D7F6-B498-43B3-948B-1728B52AA6E4}">
                <adec:decorative xmlns:adec="http://schemas.microsoft.com/office/drawing/2017/decorative" val="1"/>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35814"/>
          <a:stretch/>
        </p:blipFill>
        <p:spPr>
          <a:xfrm>
            <a:off x="7584178" y="1787956"/>
            <a:ext cx="2278106" cy="1462218"/>
          </a:xfrm>
          <a:prstGeom prst="rect">
            <a:avLst/>
          </a:prstGeom>
          <a:effectLst>
            <a:outerShdw blurRad="50800" dist="38100" dir="2700000" algn="tl" rotWithShape="0">
              <a:prstClr val="black">
                <a:alpha val="40000"/>
              </a:prstClr>
            </a:outerShdw>
          </a:effectLst>
        </p:spPr>
      </p:pic>
      <p:pic>
        <p:nvPicPr>
          <p:cNvPr id="16" name="Graphic 15">
            <a:extLst>
              <a:ext uri="{FF2B5EF4-FFF2-40B4-BE49-F238E27FC236}">
                <a16:creationId xmlns:a16="http://schemas.microsoft.com/office/drawing/2014/main" id="{30254F22-6AC9-459B-AAEE-94909EE22F34}"/>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8757956" y="2957763"/>
            <a:ext cx="1462217" cy="1462217"/>
          </a:xfrm>
          <a:prstGeom prst="rect">
            <a:avLst/>
          </a:prstGeom>
          <a:effectLst>
            <a:outerShdw blurRad="50800" dist="38100" dir="2700000" algn="tl" rotWithShape="0">
              <a:prstClr val="black">
                <a:alpha val="40000"/>
              </a:prstClr>
            </a:outerShdw>
          </a:effectLst>
        </p:spPr>
      </p:pic>
      <p:pic>
        <p:nvPicPr>
          <p:cNvPr id="17" name="Graphic 16">
            <a:extLst>
              <a:ext uri="{FF2B5EF4-FFF2-40B4-BE49-F238E27FC236}">
                <a16:creationId xmlns:a16="http://schemas.microsoft.com/office/drawing/2014/main" id="{B33195A2-0BB5-428E-86E6-78A9AE4089EC}"/>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32151" y="3286871"/>
            <a:ext cx="1300754" cy="1300754"/>
          </a:xfrm>
          <a:prstGeom prst="rect">
            <a:avLst/>
          </a:prstGeom>
          <a:effectLst>
            <a:outerShdw blurRad="50800" dist="38100" dir="2700000" algn="tl" rotWithShape="0">
              <a:prstClr val="black">
                <a:alpha val="40000"/>
              </a:prstClr>
            </a:outerShdw>
          </a:effectLst>
        </p:spPr>
      </p:pic>
      <p:pic>
        <p:nvPicPr>
          <p:cNvPr id="18" name="Graphic 17">
            <a:extLst>
              <a:ext uri="{FF2B5EF4-FFF2-40B4-BE49-F238E27FC236}">
                <a16:creationId xmlns:a16="http://schemas.microsoft.com/office/drawing/2014/main" id="{BE023DF5-671E-4ADA-870D-312A09839975}"/>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365562">
            <a:off x="8624353" y="4026404"/>
            <a:ext cx="1522463" cy="1522463"/>
          </a:xfrm>
          <a:prstGeom prst="rect">
            <a:avLst/>
          </a:prstGeom>
        </p:spPr>
      </p:pic>
    </p:spTree>
    <p:extLst>
      <p:ext uri="{BB962C8B-B14F-4D97-AF65-F5344CB8AC3E}">
        <p14:creationId xmlns:p14="http://schemas.microsoft.com/office/powerpoint/2010/main" val="130637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CE4E8-B94D-9D4D-BBAB-CFAB1DE24270}"/>
              </a:ext>
            </a:extLst>
          </p:cNvPr>
          <p:cNvSpPr>
            <a:spLocks noGrp="1"/>
          </p:cNvSpPr>
          <p:nvPr>
            <p:ph type="title"/>
          </p:nvPr>
        </p:nvSpPr>
        <p:spPr/>
        <p:txBody>
          <a:bodyPr/>
          <a:lstStyle/>
          <a:p>
            <a:pPr>
              <a:lnSpc>
                <a:spcPct val="100000"/>
              </a:lnSpc>
            </a:pPr>
            <a:r>
              <a:rPr lang="en-US" dirty="0"/>
              <a:t>Damages</a:t>
            </a:r>
          </a:p>
        </p:txBody>
      </p:sp>
      <p:sp>
        <p:nvSpPr>
          <p:cNvPr id="3" name="Text Placeholder 2">
            <a:extLst>
              <a:ext uri="{FF2B5EF4-FFF2-40B4-BE49-F238E27FC236}">
                <a16:creationId xmlns:a16="http://schemas.microsoft.com/office/drawing/2014/main" id="{16255EDA-8790-2643-AEBC-090038DD4B58}"/>
              </a:ext>
            </a:extLst>
          </p:cNvPr>
          <p:cNvSpPr>
            <a:spLocks noGrp="1"/>
          </p:cNvSpPr>
          <p:nvPr>
            <p:ph type="body" sz="quarter" idx="17"/>
          </p:nvPr>
        </p:nvSpPr>
        <p:spPr/>
        <p:txBody>
          <a:bodyPr>
            <a:normAutofit/>
          </a:bodyPr>
          <a:lstStyle/>
          <a:p>
            <a:pPr marL="0" indent="0">
              <a:lnSpc>
                <a:spcPct val="100000"/>
              </a:lnSpc>
              <a:spcBef>
                <a:spcPts val="624"/>
              </a:spcBef>
              <a:spcAft>
                <a:spcPts val="0"/>
              </a:spcAft>
              <a:buNone/>
            </a:pPr>
            <a:r>
              <a:rPr lang="en-US" sz="2800" b="1" dirty="0">
                <a:solidFill>
                  <a:srgbClr val="004A78"/>
                </a:solidFill>
              </a:rPr>
              <a:t>Types of Damages</a:t>
            </a:r>
          </a:p>
          <a:p>
            <a:pPr marL="971550" lvl="1" indent="-514350">
              <a:spcAft>
                <a:spcPts val="0"/>
              </a:spcAft>
              <a:buClr>
                <a:srgbClr val="000000"/>
              </a:buClr>
              <a:buSzPct val="100000"/>
              <a:buFont typeface="+mj-lt"/>
              <a:buAutoNum type="arabicPeriod"/>
            </a:pPr>
            <a:r>
              <a:rPr lang="en-US" sz="2600" dirty="0">
                <a:solidFill>
                  <a:srgbClr val="000000"/>
                </a:solidFill>
              </a:rPr>
              <a:t>Compensatory</a:t>
            </a:r>
          </a:p>
          <a:p>
            <a:pPr marL="971550" lvl="1" indent="-514350">
              <a:spcAft>
                <a:spcPts val="0"/>
              </a:spcAft>
              <a:buClr>
                <a:srgbClr val="000000"/>
              </a:buClr>
              <a:buSzPct val="100000"/>
              <a:buFont typeface="+mj-lt"/>
              <a:buAutoNum type="arabicPeriod"/>
            </a:pPr>
            <a:r>
              <a:rPr lang="en-US" sz="2600" dirty="0">
                <a:solidFill>
                  <a:srgbClr val="000000"/>
                </a:solidFill>
              </a:rPr>
              <a:t>Consequential</a:t>
            </a:r>
          </a:p>
          <a:p>
            <a:pPr marL="971550" lvl="1" indent="-514350">
              <a:spcAft>
                <a:spcPts val="0"/>
              </a:spcAft>
              <a:buClr>
                <a:srgbClr val="000000"/>
              </a:buClr>
              <a:buSzPct val="100000"/>
              <a:buFont typeface="+mj-lt"/>
              <a:buAutoNum type="arabicPeriod"/>
            </a:pPr>
            <a:r>
              <a:rPr lang="en-US" sz="2600" dirty="0">
                <a:solidFill>
                  <a:srgbClr val="000000"/>
                </a:solidFill>
              </a:rPr>
              <a:t>Punitive</a:t>
            </a:r>
          </a:p>
          <a:p>
            <a:pPr marL="971550" lvl="1" indent="-514350">
              <a:spcAft>
                <a:spcPts val="0"/>
              </a:spcAft>
              <a:buClr>
                <a:srgbClr val="000000"/>
              </a:buClr>
              <a:buSzPct val="100000"/>
              <a:buFont typeface="+mj-lt"/>
              <a:buAutoNum type="arabicPeriod"/>
            </a:pPr>
            <a:r>
              <a:rPr lang="en-US" sz="2600" dirty="0">
                <a:solidFill>
                  <a:srgbClr val="000000"/>
                </a:solidFill>
              </a:rPr>
              <a:t>Nominal</a:t>
            </a:r>
          </a:p>
        </p:txBody>
      </p:sp>
    </p:spTree>
    <p:extLst>
      <p:ext uri="{BB962C8B-B14F-4D97-AF65-F5344CB8AC3E}">
        <p14:creationId xmlns:p14="http://schemas.microsoft.com/office/powerpoint/2010/main" val="3397869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Compensatory Damages</a:t>
            </a:r>
          </a:p>
        </p:txBody>
      </p:sp>
      <p:sp>
        <p:nvSpPr>
          <p:cNvPr id="2" name="Text Placeholder 1"/>
          <p:cNvSpPr>
            <a:spLocks noGrp="1"/>
          </p:cNvSpPr>
          <p:nvPr>
            <p:ph type="body" sz="quarter" idx="17"/>
          </p:nvPr>
        </p:nvSpPr>
        <p:spPr/>
        <p:txBody>
          <a:bodyPr>
            <a:normAutofit/>
          </a:bodyPr>
          <a:lstStyle/>
          <a:p>
            <a:r>
              <a:rPr lang="en-US" sz="2600" b="1" dirty="0"/>
              <a:t>Example 15.1 </a:t>
            </a:r>
            <a:r>
              <a:rPr lang="en-US" sz="2600" dirty="0"/>
              <a:t>Jane v. Roy</a:t>
            </a:r>
          </a:p>
          <a:p>
            <a:r>
              <a:rPr lang="en-US" sz="2600" b="1" dirty="0"/>
              <a:t>Case Example 15.2 </a:t>
            </a:r>
            <a:r>
              <a:rPr lang="en-US" sz="2600" dirty="0"/>
              <a:t>Baird v. Owens</a:t>
            </a:r>
          </a:p>
          <a:p>
            <a:pPr lvl="1">
              <a:buClr>
                <a:srgbClr val="004A78"/>
              </a:buClr>
              <a:buSzPct val="100000"/>
              <a:buFont typeface="Calibri" panose="020F0502020204030204" pitchFamily="34" charset="0"/>
              <a:buChar char="–"/>
            </a:pPr>
            <a:r>
              <a:rPr lang="en-US" dirty="0">
                <a:solidFill>
                  <a:srgbClr val="000000"/>
                </a:solidFill>
              </a:rPr>
              <a:t>Standard Measure (varies by type of contract)</a:t>
            </a:r>
          </a:p>
          <a:p>
            <a:pPr lvl="1">
              <a:buClr>
                <a:srgbClr val="004A78"/>
              </a:buClr>
              <a:buSzPct val="100000"/>
              <a:buFont typeface="Calibri" panose="020F0502020204030204" pitchFamily="34" charset="0"/>
              <a:buChar char="–"/>
            </a:pPr>
            <a:r>
              <a:rPr lang="en-US" dirty="0">
                <a:solidFill>
                  <a:srgbClr val="000000"/>
                </a:solidFill>
              </a:rPr>
              <a:t>Sale of Goods (contract price v. market price)</a:t>
            </a:r>
          </a:p>
          <a:p>
            <a:pPr lvl="1">
              <a:buClr>
                <a:srgbClr val="004A78"/>
              </a:buClr>
              <a:buSzPct val="100000"/>
              <a:buFont typeface="Calibri" panose="020F0502020204030204" pitchFamily="34" charset="0"/>
              <a:buChar char="–"/>
            </a:pPr>
            <a:r>
              <a:rPr lang="en-US" dirty="0">
                <a:solidFill>
                  <a:srgbClr val="000000"/>
                </a:solidFill>
              </a:rPr>
              <a:t>Sale of Land</a:t>
            </a:r>
          </a:p>
          <a:p>
            <a:pPr lvl="1">
              <a:buClr>
                <a:srgbClr val="004A78"/>
              </a:buClr>
              <a:buSzPct val="100000"/>
              <a:buFont typeface="Calibri" panose="020F0502020204030204" pitchFamily="34" charset="0"/>
              <a:buChar char="–"/>
            </a:pPr>
            <a:r>
              <a:rPr lang="en-US" dirty="0">
                <a:solidFill>
                  <a:srgbClr val="000000"/>
                </a:solidFill>
              </a:rPr>
              <a:t>Construction Contracts</a:t>
            </a:r>
          </a:p>
        </p:txBody>
      </p:sp>
    </p:spTree>
    <p:extLst>
      <p:ext uri="{BB962C8B-B14F-4D97-AF65-F5344CB8AC3E}">
        <p14:creationId xmlns:p14="http://schemas.microsoft.com/office/powerpoint/2010/main" val="803303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Consequential Damages</a:t>
            </a:r>
          </a:p>
        </p:txBody>
      </p:sp>
      <p:sp>
        <p:nvSpPr>
          <p:cNvPr id="2" name="Text Placeholder 1"/>
          <p:cNvSpPr>
            <a:spLocks noGrp="1"/>
          </p:cNvSpPr>
          <p:nvPr>
            <p:ph type="body" sz="quarter" idx="17"/>
          </p:nvPr>
        </p:nvSpPr>
        <p:spPr/>
        <p:txBody>
          <a:bodyPr>
            <a:normAutofit/>
          </a:bodyPr>
          <a:lstStyle/>
          <a:p>
            <a:pPr>
              <a:lnSpc>
                <a:spcPct val="150000"/>
              </a:lnSpc>
            </a:pPr>
            <a:r>
              <a:rPr lang="en-US" sz="2600" dirty="0"/>
              <a:t>Also known as Special Damages</a:t>
            </a:r>
          </a:p>
          <a:p>
            <a:pPr>
              <a:lnSpc>
                <a:spcPct val="150000"/>
              </a:lnSpc>
            </a:pPr>
            <a:r>
              <a:rPr lang="en-US" sz="2600" dirty="0"/>
              <a:t>Punitive Damages</a:t>
            </a:r>
          </a:p>
          <a:p>
            <a:pPr>
              <a:lnSpc>
                <a:spcPct val="150000"/>
              </a:lnSpc>
            </a:pPr>
            <a:r>
              <a:rPr lang="en-US" sz="2600" dirty="0"/>
              <a:t>Nominal Damages</a:t>
            </a:r>
          </a:p>
          <a:p>
            <a:pPr lvl="1">
              <a:buClr>
                <a:srgbClr val="004A78"/>
              </a:buClr>
              <a:buSzPct val="100000"/>
              <a:buFont typeface="Calibri" panose="020F0502020204030204" pitchFamily="34" charset="0"/>
              <a:buChar char="–"/>
            </a:pPr>
            <a:r>
              <a:rPr lang="en-US" b="1" dirty="0">
                <a:solidFill>
                  <a:srgbClr val="000000"/>
                </a:solidFill>
              </a:rPr>
              <a:t>Example 15.6 </a:t>
            </a:r>
            <a:r>
              <a:rPr lang="en-US" dirty="0">
                <a:solidFill>
                  <a:srgbClr val="000000"/>
                </a:solidFill>
              </a:rPr>
              <a:t>Hernandez v. Stanley</a:t>
            </a:r>
          </a:p>
        </p:txBody>
      </p:sp>
      <p:pic>
        <p:nvPicPr>
          <p:cNvPr id="5" name="Graphic 4">
            <a:extLst>
              <a:ext uri="{FF2B5EF4-FFF2-40B4-BE49-F238E27FC236}">
                <a16:creationId xmlns:a16="http://schemas.microsoft.com/office/drawing/2014/main" id="{21DF9195-52F5-443B-9DAC-5758DDAFE2C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63745" y="3205921"/>
            <a:ext cx="1258957" cy="1258957"/>
          </a:xfrm>
          <a:prstGeom prst="rect">
            <a:avLst/>
          </a:prstGeom>
        </p:spPr>
      </p:pic>
    </p:spTree>
    <p:extLst>
      <p:ext uri="{BB962C8B-B14F-4D97-AF65-F5344CB8AC3E}">
        <p14:creationId xmlns:p14="http://schemas.microsoft.com/office/powerpoint/2010/main" val="3365805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199" y="365125"/>
            <a:ext cx="10711543" cy="672105"/>
          </a:xfrm>
        </p:spPr>
        <p:txBody>
          <a:bodyPr/>
          <a:lstStyle/>
          <a:p>
            <a:pPr>
              <a:lnSpc>
                <a:spcPct val="100000"/>
              </a:lnSpc>
              <a:spcBef>
                <a:spcPts val="600"/>
              </a:spcBef>
              <a:spcAft>
                <a:spcPts val="1200"/>
              </a:spcAft>
            </a:pPr>
            <a:r>
              <a:rPr lang="en-US" dirty="0"/>
              <a:t>Landmark in the Law: Hadley v. Baxendale (1854) Discussion</a:t>
            </a:r>
          </a:p>
        </p:txBody>
      </p:sp>
      <p:sp>
        <p:nvSpPr>
          <p:cNvPr id="2" name="Text Placeholder 1"/>
          <p:cNvSpPr>
            <a:spLocks noGrp="1"/>
          </p:cNvSpPr>
          <p:nvPr>
            <p:ph type="body" sz="quarter" idx="17"/>
          </p:nvPr>
        </p:nvSpPr>
        <p:spPr/>
        <p:txBody>
          <a:bodyPr>
            <a:normAutofit/>
          </a:bodyPr>
          <a:lstStyle/>
          <a:p>
            <a:pPr>
              <a:buClr>
                <a:srgbClr val="000000"/>
              </a:buClr>
            </a:pPr>
            <a:r>
              <a:rPr lang="en-US" sz="2600" dirty="0"/>
              <a:t>When damages are awarded, compensation is given only for those injuries that the defendant could reasonably have foreseen as a probable result of the usual course of events following a breach.</a:t>
            </a:r>
          </a:p>
          <a:p>
            <a:pPr>
              <a:buClr>
                <a:srgbClr val="000000"/>
              </a:buClr>
            </a:pPr>
            <a:r>
              <a:rPr lang="en-US" sz="2600" dirty="0"/>
              <a:t>If the alleged injury is outside the usual and foreseeable course of events, the plaintiff must show specifically that the defendant had reason to know the facts and foresee the injury.</a:t>
            </a:r>
          </a:p>
          <a:p>
            <a:pPr>
              <a:buClr>
                <a:srgbClr val="000000"/>
              </a:buClr>
            </a:pPr>
            <a:r>
              <a:rPr lang="en-US" sz="2600" dirty="0"/>
              <a:t>Does the rule of consequential damages apply to contracts in the online environment as well?</a:t>
            </a:r>
          </a:p>
        </p:txBody>
      </p:sp>
    </p:spTree>
    <p:extLst>
      <p:ext uri="{BB962C8B-B14F-4D97-AF65-F5344CB8AC3E}">
        <p14:creationId xmlns:p14="http://schemas.microsoft.com/office/powerpoint/2010/main" val="4285601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Mitigation of Damages</a:t>
            </a:r>
          </a:p>
        </p:txBody>
      </p:sp>
      <p:sp>
        <p:nvSpPr>
          <p:cNvPr id="2" name="Text Placeholder 1"/>
          <p:cNvSpPr>
            <a:spLocks noGrp="1"/>
          </p:cNvSpPr>
          <p:nvPr>
            <p:ph type="body" sz="quarter" idx="17"/>
          </p:nvPr>
        </p:nvSpPr>
        <p:spPr/>
        <p:txBody>
          <a:bodyPr>
            <a:normAutofit/>
          </a:bodyPr>
          <a:lstStyle/>
          <a:p>
            <a:pPr marL="0" indent="0">
              <a:buClr>
                <a:srgbClr val="000000"/>
              </a:buClr>
              <a:buNone/>
            </a:pPr>
            <a:r>
              <a:rPr lang="en-US" sz="2600" b="1" dirty="0">
                <a:solidFill>
                  <a:srgbClr val="006298"/>
                </a:solidFill>
              </a:rPr>
              <a:t>Employment Contracts</a:t>
            </a:r>
          </a:p>
          <a:p>
            <a:pPr lvl="1">
              <a:buClr>
                <a:srgbClr val="000000"/>
              </a:buClr>
              <a:buFont typeface="Arial" panose="020B0604020202020204" pitchFamily="34" charset="0"/>
              <a:buChar char="•"/>
            </a:pPr>
            <a:r>
              <a:rPr lang="en-US" b="1" dirty="0">
                <a:solidFill>
                  <a:srgbClr val="000000"/>
                </a:solidFill>
              </a:rPr>
              <a:t>Example 15.7</a:t>
            </a:r>
            <a:r>
              <a:rPr lang="en-US" dirty="0">
                <a:solidFill>
                  <a:srgbClr val="000000"/>
                </a:solidFill>
              </a:rPr>
              <a:t> Susan </a:t>
            </a:r>
          </a:p>
          <a:p>
            <a:pPr marL="0" indent="0">
              <a:buClr>
                <a:srgbClr val="000000"/>
              </a:buClr>
              <a:buNone/>
            </a:pPr>
            <a:r>
              <a:rPr lang="en-US" sz="2600" b="1" dirty="0">
                <a:solidFill>
                  <a:srgbClr val="006298"/>
                </a:solidFill>
              </a:rPr>
              <a:t>Rental Agreements</a:t>
            </a:r>
          </a:p>
          <a:p>
            <a:pPr lvl="1">
              <a:buClr>
                <a:srgbClr val="000000"/>
              </a:buClr>
              <a:buFont typeface="Arial" panose="020B0604020202020204" pitchFamily="34" charset="0"/>
              <a:buChar char="•"/>
            </a:pPr>
            <a:r>
              <a:rPr lang="en-US" dirty="0">
                <a:solidFill>
                  <a:srgbClr val="000000"/>
                </a:solidFill>
              </a:rPr>
              <a:t>Landlord is responsible to take a reasonable action</a:t>
            </a:r>
          </a:p>
        </p:txBody>
      </p:sp>
      <p:pic>
        <p:nvPicPr>
          <p:cNvPr id="5" name="Graphic 4">
            <a:extLst>
              <a:ext uri="{FF2B5EF4-FFF2-40B4-BE49-F238E27FC236}">
                <a16:creationId xmlns:a16="http://schemas.microsoft.com/office/drawing/2014/main" id="{DBA11FAC-9D3E-411B-83F2-06977A0987B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36089" y="1699569"/>
            <a:ext cx="914400" cy="914400"/>
          </a:xfrm>
          <a:prstGeom prst="rect">
            <a:avLst/>
          </a:prstGeom>
        </p:spPr>
      </p:pic>
    </p:spTree>
    <p:extLst>
      <p:ext uri="{BB962C8B-B14F-4D97-AF65-F5344CB8AC3E}">
        <p14:creationId xmlns:p14="http://schemas.microsoft.com/office/powerpoint/2010/main" val="4162263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FE8DF-2B56-4151-B6AD-4924EC50FE87}"/>
              </a:ext>
            </a:extLst>
          </p:cNvPr>
          <p:cNvSpPr>
            <a:spLocks noGrp="1"/>
          </p:cNvSpPr>
          <p:nvPr>
            <p:ph type="title"/>
          </p:nvPr>
        </p:nvSpPr>
        <p:spPr/>
        <p:txBody>
          <a:bodyPr/>
          <a:lstStyle/>
          <a:p>
            <a:r>
              <a:rPr lang="en-IN" dirty="0"/>
              <a:t>Knowledge Check 1</a:t>
            </a:r>
          </a:p>
        </p:txBody>
      </p:sp>
      <p:sp>
        <p:nvSpPr>
          <p:cNvPr id="8" name="Text Placeholder 7">
            <a:extLst>
              <a:ext uri="{FF2B5EF4-FFF2-40B4-BE49-F238E27FC236}">
                <a16:creationId xmlns:a16="http://schemas.microsoft.com/office/drawing/2014/main" id="{BA494F85-3DB8-4FC0-AEC0-C9977B2C87A3}"/>
              </a:ext>
            </a:extLst>
          </p:cNvPr>
          <p:cNvSpPr>
            <a:spLocks noGrp="1"/>
          </p:cNvSpPr>
          <p:nvPr>
            <p:ph type="body" sz="quarter" idx="17"/>
          </p:nvPr>
        </p:nvSpPr>
        <p:spPr>
          <a:xfrm>
            <a:off x="743576" y="1638300"/>
            <a:ext cx="10704848" cy="535274"/>
          </a:xfrm>
        </p:spPr>
        <p:txBody>
          <a:bodyPr>
            <a:normAutofit/>
          </a:bodyPr>
          <a:lstStyle/>
          <a:p>
            <a:pPr marL="0" indent="0">
              <a:buNone/>
            </a:pPr>
            <a:r>
              <a:rPr lang="en-US" sz="2600" b="1" dirty="0">
                <a:solidFill>
                  <a:srgbClr val="004A78"/>
                </a:solidFill>
              </a:rPr>
              <a:t>What are the four broad categories of damages?</a:t>
            </a:r>
          </a:p>
        </p:txBody>
      </p:sp>
      <p:sp>
        <p:nvSpPr>
          <p:cNvPr id="9" name="Content Placeholder 8">
            <a:extLst>
              <a:ext uri="{FF2B5EF4-FFF2-40B4-BE49-F238E27FC236}">
                <a16:creationId xmlns:a16="http://schemas.microsoft.com/office/drawing/2014/main" id="{EDEB532B-619F-46A8-8E73-309D73E62F3F}"/>
              </a:ext>
            </a:extLst>
          </p:cNvPr>
          <p:cNvSpPr>
            <a:spLocks noGrp="1"/>
          </p:cNvSpPr>
          <p:nvPr>
            <p:ph sz="quarter" idx="18"/>
          </p:nvPr>
        </p:nvSpPr>
        <p:spPr>
          <a:xfrm>
            <a:off x="743576" y="2557228"/>
            <a:ext cx="5216525" cy="3408857"/>
          </a:xfrm>
        </p:spPr>
        <p:txBody>
          <a:bodyPr/>
          <a:lstStyle/>
          <a:p>
            <a:pPr marL="457200" indent="-457200">
              <a:lnSpc>
                <a:spcPct val="100000"/>
              </a:lnSpc>
              <a:spcBef>
                <a:spcPts val="624"/>
              </a:spcBef>
              <a:buClr>
                <a:srgbClr val="006298"/>
              </a:buClr>
              <a:buFont typeface="+mj-lt"/>
              <a:buAutoNum type="arabicPeriod"/>
            </a:pPr>
            <a:r>
              <a:rPr lang="en-US" sz="2400" dirty="0"/>
              <a:t>Compensatory</a:t>
            </a:r>
          </a:p>
          <a:p>
            <a:pPr marL="457200" indent="-457200">
              <a:lnSpc>
                <a:spcPct val="100000"/>
              </a:lnSpc>
              <a:spcBef>
                <a:spcPts val="624"/>
              </a:spcBef>
              <a:buClr>
                <a:srgbClr val="006298"/>
              </a:buClr>
              <a:buFont typeface="+mj-lt"/>
              <a:buAutoNum type="arabicPeriod"/>
            </a:pPr>
            <a:r>
              <a:rPr lang="en-US" sz="2400" dirty="0"/>
              <a:t>Fraud</a:t>
            </a:r>
          </a:p>
          <a:p>
            <a:pPr marL="457200" indent="-457200">
              <a:lnSpc>
                <a:spcPct val="100000"/>
              </a:lnSpc>
              <a:spcBef>
                <a:spcPts val="624"/>
              </a:spcBef>
              <a:buClr>
                <a:srgbClr val="006298"/>
              </a:buClr>
              <a:buFont typeface="+mj-lt"/>
              <a:buAutoNum type="arabicPeriod"/>
            </a:pPr>
            <a:r>
              <a:rPr lang="en-US" sz="2400" dirty="0"/>
              <a:t>Consequential</a:t>
            </a:r>
          </a:p>
          <a:p>
            <a:pPr marL="457200" indent="-457200">
              <a:lnSpc>
                <a:spcPct val="100000"/>
              </a:lnSpc>
              <a:spcBef>
                <a:spcPts val="624"/>
              </a:spcBef>
              <a:buClr>
                <a:srgbClr val="006298"/>
              </a:buClr>
              <a:buFont typeface="+mj-lt"/>
              <a:buAutoNum type="arabicPeriod"/>
            </a:pPr>
            <a:r>
              <a:rPr lang="en-US" sz="2400" dirty="0"/>
              <a:t>Punitive</a:t>
            </a:r>
          </a:p>
          <a:p>
            <a:pPr marL="457200" indent="-457200">
              <a:lnSpc>
                <a:spcPct val="100000"/>
              </a:lnSpc>
              <a:spcBef>
                <a:spcPts val="624"/>
              </a:spcBef>
              <a:buClr>
                <a:srgbClr val="006298"/>
              </a:buClr>
              <a:buFont typeface="+mj-lt"/>
              <a:buAutoNum type="arabicPeriod"/>
            </a:pPr>
            <a:r>
              <a:rPr lang="en-US" sz="2400" dirty="0"/>
              <a:t>Provisions</a:t>
            </a:r>
          </a:p>
          <a:p>
            <a:pPr marL="457200" indent="-457200">
              <a:lnSpc>
                <a:spcPct val="100000"/>
              </a:lnSpc>
              <a:spcBef>
                <a:spcPts val="624"/>
              </a:spcBef>
              <a:buClr>
                <a:srgbClr val="006298"/>
              </a:buClr>
              <a:buFont typeface="+mj-lt"/>
              <a:buAutoNum type="arabicPeriod"/>
            </a:pPr>
            <a:r>
              <a:rPr lang="en-US" sz="2400" dirty="0"/>
              <a:t>Nominal</a:t>
            </a:r>
          </a:p>
          <a:p>
            <a:pPr marL="457200" indent="-457200">
              <a:lnSpc>
                <a:spcPct val="100000"/>
              </a:lnSpc>
              <a:spcBef>
                <a:spcPts val="624"/>
              </a:spcBef>
              <a:buClr>
                <a:srgbClr val="006298"/>
              </a:buClr>
              <a:buFont typeface="+mj-lt"/>
              <a:buAutoNum type="arabicPeriod"/>
            </a:pPr>
            <a:r>
              <a:rPr lang="en-US" sz="2400" dirty="0"/>
              <a:t>Remedies</a:t>
            </a:r>
          </a:p>
        </p:txBody>
      </p:sp>
      <p:sp>
        <p:nvSpPr>
          <p:cNvPr id="19" name="Content Placeholder 18">
            <a:extLst>
              <a:ext uri="{FF2B5EF4-FFF2-40B4-BE49-F238E27FC236}">
                <a16:creationId xmlns:a16="http://schemas.microsoft.com/office/drawing/2014/main" id="{9A9D3AD9-D978-43FD-84CB-1FBC297CB059}"/>
              </a:ext>
            </a:extLst>
          </p:cNvPr>
          <p:cNvSpPr>
            <a:spLocks noGrp="1"/>
          </p:cNvSpPr>
          <p:nvPr>
            <p:ph sz="quarter" idx="22"/>
          </p:nvPr>
        </p:nvSpPr>
        <p:spPr>
          <a:xfrm>
            <a:off x="4659086" y="2960914"/>
            <a:ext cx="6789337" cy="1723514"/>
          </a:xfrm>
        </p:spPr>
        <p:txBody>
          <a:bodyPr/>
          <a:lstStyle/>
          <a:p>
            <a:pPr marL="457200" indent="-457200">
              <a:lnSpc>
                <a:spcPct val="100000"/>
              </a:lnSpc>
              <a:spcBef>
                <a:spcPts val="624"/>
              </a:spcBef>
              <a:buClr>
                <a:srgbClr val="006298"/>
              </a:buClr>
              <a:buFont typeface="+mj-lt"/>
              <a:buAutoNum type="alphaUcPeriod"/>
            </a:pPr>
            <a:r>
              <a:rPr lang="en-US" sz="2000" dirty="0"/>
              <a:t>Compensatory, Consequential, Provisions, Fraud</a:t>
            </a:r>
          </a:p>
          <a:p>
            <a:pPr marL="457200" indent="-457200">
              <a:lnSpc>
                <a:spcPct val="100000"/>
              </a:lnSpc>
              <a:spcBef>
                <a:spcPts val="624"/>
              </a:spcBef>
              <a:buClr>
                <a:srgbClr val="006298"/>
              </a:buClr>
              <a:buFont typeface="+mj-lt"/>
              <a:buAutoNum type="alphaUcPeriod"/>
            </a:pPr>
            <a:r>
              <a:rPr lang="en-US" sz="2000" dirty="0"/>
              <a:t>Compensatory, Consequential, Punitive, Nominal</a:t>
            </a:r>
          </a:p>
          <a:p>
            <a:pPr marL="457200" indent="-457200">
              <a:lnSpc>
                <a:spcPct val="100000"/>
              </a:lnSpc>
              <a:spcBef>
                <a:spcPts val="624"/>
              </a:spcBef>
              <a:buClr>
                <a:srgbClr val="006298"/>
              </a:buClr>
              <a:buFont typeface="+mj-lt"/>
              <a:buAutoNum type="alphaUcPeriod"/>
            </a:pPr>
            <a:r>
              <a:rPr lang="en-US" sz="2000" dirty="0"/>
              <a:t>Compensatory, Provisions, Punitive, Remedies</a:t>
            </a:r>
          </a:p>
          <a:p>
            <a:pPr marL="457200" indent="-457200">
              <a:lnSpc>
                <a:spcPct val="100000"/>
              </a:lnSpc>
              <a:spcBef>
                <a:spcPts val="624"/>
              </a:spcBef>
              <a:buClr>
                <a:srgbClr val="006298"/>
              </a:buClr>
              <a:buFont typeface="+mj-lt"/>
              <a:buAutoNum type="alphaUcPeriod"/>
            </a:pPr>
            <a:r>
              <a:rPr lang="en-US" sz="2000" dirty="0"/>
              <a:t>Compensatory, Provisions, Nominal, Remedies</a:t>
            </a:r>
          </a:p>
        </p:txBody>
      </p:sp>
    </p:spTree>
    <p:extLst>
      <p:ext uri="{BB962C8B-B14F-4D97-AF65-F5344CB8AC3E}">
        <p14:creationId xmlns:p14="http://schemas.microsoft.com/office/powerpoint/2010/main" val="1593824280"/>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Accessible_PPT_Cengage.potx" id="{8657E95E-D601-4622-93AD-E122BF442589}" vid="{BBF71559-ED4F-42B5-98FD-480A317797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8fa25a7-52b6-4e1f-81c8-80356bf0725f">
      <UserInfo>
        <DisplayName/>
        <AccountId xsi:nil="true"/>
        <AccountType/>
      </UserInfo>
    </SharedWithUsers>
    <Status xmlns="0f302c04-584d-4df5-8948-8b6dd1f3c1a5">1. In development</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689A9510EA35640BFF9AA65172B1243" ma:contentTypeVersion="10" ma:contentTypeDescription="Create a new document." ma:contentTypeScope="" ma:versionID="320cf9d96ba60ad326f31ca465b90014">
  <xsd:schema xmlns:xsd="http://www.w3.org/2001/XMLSchema" xmlns:xs="http://www.w3.org/2001/XMLSchema" xmlns:p="http://schemas.microsoft.com/office/2006/metadata/properties" xmlns:ns2="0f302c04-584d-4df5-8948-8b6dd1f3c1a5" xmlns:ns3="48fa25a7-52b6-4e1f-81c8-80356bf0725f" targetNamespace="http://schemas.microsoft.com/office/2006/metadata/properties" ma:root="true" ma:fieldsID="b2b56c629f8f824a699d99d0a50051e2" ns2:_="" ns3:_="">
    <xsd:import namespace="0f302c04-584d-4df5-8948-8b6dd1f3c1a5"/>
    <xsd:import namespace="48fa25a7-52b6-4e1f-81c8-80356bf072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302c04-584d-4df5-8948-8b6dd1f3c1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Status" ma:index="15" nillable="true" ma:displayName="Status" ma:default="1. In development" ma:format="Dropdown" ma:internalName="Status">
      <xsd:simpleType>
        <xsd:restriction base="dms:Choice">
          <xsd:enumeration value="1. In development"/>
          <xsd:enumeration value="2. COH complete"/>
          <xsd:enumeration value="3. Under LCoE Review"/>
          <xsd:enumeration value="4. Ingested into Atlas"/>
        </xsd:restriction>
      </xsd:simpleType>
    </xsd:element>
  </xsd:schema>
  <xsd:schema xmlns:xsd="http://www.w3.org/2001/XMLSchema" xmlns:xs="http://www.w3.org/2001/XMLSchema" xmlns:dms="http://schemas.microsoft.com/office/2006/documentManagement/types" xmlns:pc="http://schemas.microsoft.com/office/infopath/2007/PartnerControls" targetNamespace="48fa25a7-52b6-4e1f-81c8-80356bf072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9BA192-EF86-48DF-982C-2C526A268392}">
  <ds:schemaRefs>
    <ds:schemaRef ds:uri="http://schemas.microsoft.com/office/2006/metadata/properties"/>
    <ds:schemaRef ds:uri="http://schemas.microsoft.com/office/infopath/2007/PartnerControls"/>
    <ds:schemaRef ds:uri="48fa25a7-52b6-4e1f-81c8-80356bf0725f"/>
    <ds:schemaRef ds:uri="0f302c04-584d-4df5-8948-8b6dd1f3c1a5"/>
  </ds:schemaRefs>
</ds:datastoreItem>
</file>

<file path=customXml/itemProps2.xml><?xml version="1.0" encoding="utf-8"?>
<ds:datastoreItem xmlns:ds="http://schemas.openxmlformats.org/officeDocument/2006/customXml" ds:itemID="{385D83D5-733A-4FD2-B124-BEA55F840D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302c04-584d-4df5-8948-8b6dd1f3c1a5"/>
    <ds:schemaRef ds:uri="48fa25a7-52b6-4e1f-81c8-80356bf072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2CFAA7-E308-4DCB-89CD-C84C20E90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7216</TotalTime>
  <Words>2307</Words>
  <Application>Microsoft Office PowerPoint</Application>
  <PresentationFormat>Widescreen</PresentationFormat>
  <Paragraphs>191</Paragraphs>
  <Slides>24</Slides>
  <Notes>22</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Arial</vt:lpstr>
      <vt:lpstr>Arial</vt:lpstr>
      <vt:lpstr>Calibri</vt:lpstr>
      <vt:lpstr>Helvetica</vt:lpstr>
      <vt:lpstr>Open Sans</vt:lpstr>
      <vt:lpstr>Summer Font</vt:lpstr>
      <vt:lpstr>Wingdings</vt:lpstr>
      <vt:lpstr>Office Theme</vt:lpstr>
      <vt:lpstr>Document</vt:lpstr>
      <vt:lpstr>Chapter 17</vt:lpstr>
      <vt:lpstr>Chapter Objectives</vt:lpstr>
      <vt:lpstr>Why Do Breach and Remedies Matter?</vt:lpstr>
      <vt:lpstr>Damages</vt:lpstr>
      <vt:lpstr>Compensatory Damages</vt:lpstr>
      <vt:lpstr>Consequential Damages</vt:lpstr>
      <vt:lpstr>Landmark in the Law: Hadley v. Baxendale (1854) Discussion</vt:lpstr>
      <vt:lpstr>Mitigation of Damages</vt:lpstr>
      <vt:lpstr>Knowledge Check 1</vt:lpstr>
      <vt:lpstr>Liquidated Damages Versus Penalties</vt:lpstr>
      <vt:lpstr>Kent State University v. Ford Polling Question</vt:lpstr>
      <vt:lpstr>Equitable Remedies</vt:lpstr>
      <vt:lpstr>Business Law Analysis Enforceability of Liquidated Damages Provisions Polling Question</vt:lpstr>
      <vt:lpstr>Reformation</vt:lpstr>
      <vt:lpstr>Exhibit 15-2 Remedies for Breach of Contract</vt:lpstr>
      <vt:lpstr>Knowledge Check 2</vt:lpstr>
      <vt:lpstr>Recovery Based on a Quasi Contract</vt:lpstr>
      <vt:lpstr>Contract Provisions Limiting Remedies</vt:lpstr>
      <vt:lpstr>Group Breakout Discussion: Ethical Issue</vt:lpstr>
      <vt:lpstr>Knowledge Check Video: Specific Performance</vt:lpstr>
      <vt:lpstr>Knowledge Check Video Question</vt:lpstr>
      <vt:lpstr>Video Debrief: Specific Performance</vt:lpstr>
      <vt:lpstr>Self-Assessment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Internet Law, Social Media, and Privacy </dc:title>
  <dc:creator>Gordner, Eliza</dc:creator>
  <cp:lastModifiedBy>LAVANYA K Kasirajan</cp:lastModifiedBy>
  <cp:revision>316</cp:revision>
  <dcterms:created xsi:type="dcterms:W3CDTF">2020-10-19T17:21:24Z</dcterms:created>
  <dcterms:modified xsi:type="dcterms:W3CDTF">2021-02-08T11:30:02Z</dcterms:modified>
</cp:coreProperties>
</file>