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ml" ContentType="application/vnd.openxmlformats-officedocument.vmlDrawing"/>
  <Default Extension="vtt" ContentType="text/vtt"/>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66" r:id="rId5"/>
    <p:sldId id="367" r:id="rId6"/>
    <p:sldId id="370" r:id="rId7"/>
    <p:sldId id="421" r:id="rId8"/>
    <p:sldId id="414" r:id="rId9"/>
    <p:sldId id="369" r:id="rId10"/>
    <p:sldId id="397" r:id="rId11"/>
    <p:sldId id="398" r:id="rId12"/>
    <p:sldId id="412" r:id="rId13"/>
    <p:sldId id="431" r:id="rId14"/>
    <p:sldId id="425" r:id="rId15"/>
    <p:sldId id="432" r:id="rId16"/>
    <p:sldId id="423" r:id="rId17"/>
    <p:sldId id="433" r:id="rId18"/>
    <p:sldId id="422" r:id="rId19"/>
    <p:sldId id="434" r:id="rId20"/>
    <p:sldId id="435" r:id="rId21"/>
    <p:sldId id="390" r:id="rId22"/>
    <p:sldId id="436" r:id="rId23"/>
    <p:sldId id="437" r:id="rId24"/>
    <p:sldId id="430" r:id="rId25"/>
    <p:sldId id="389" r:id="rId26"/>
    <p:sldId id="438" r:id="rId27"/>
    <p:sldId id="411" r:id="rId28"/>
    <p:sldId id="406" r:id="rId29"/>
    <p:sldId id="407"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98D4"/>
    <a:srgbClr val="81D0ED"/>
    <a:srgbClr val="006298"/>
    <a:srgbClr val="FF6300"/>
    <a:srgbClr val="E9255F"/>
    <a:srgbClr val="00B8E7"/>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1" autoAdjust="0"/>
    <p:restoredTop sz="86122" autoAdjust="0"/>
  </p:normalViewPr>
  <p:slideViewPr>
    <p:cSldViewPr snapToGrid="0" snapToObjects="1">
      <p:cViewPr varScale="1">
        <p:scale>
          <a:sx n="107" d="100"/>
          <a:sy n="107" d="100"/>
        </p:scale>
        <p:origin x="176" y="216"/>
      </p:cViewPr>
      <p:guideLst/>
    </p:cSldViewPr>
  </p:slideViewPr>
  <p:outlineViewPr>
    <p:cViewPr>
      <p:scale>
        <a:sx n="33" d="100"/>
        <a:sy n="33" d="100"/>
      </p:scale>
      <p:origin x="0" y="-8"/>
    </p:cViewPr>
  </p:outlineViewPr>
  <p:notesTextViewPr>
    <p:cViewPr>
      <p:scale>
        <a:sx n="1" d="1"/>
        <a:sy n="1" d="1"/>
      </p:scale>
      <p:origin x="0" y="0"/>
    </p:cViewPr>
  </p:notesTextViewPr>
  <p:notesViewPr>
    <p:cSldViewPr snapToGrid="0" snapToObjects="1">
      <p:cViewPr varScale="1">
        <p:scale>
          <a:sx n="81" d="100"/>
          <a:sy n="81" d="100"/>
        </p:scale>
        <p:origin x="273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2/22/21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18.7 </a:t>
            </a:r>
            <a:r>
              <a:rPr lang="en-US" sz="1200" kern="1200" dirty="0">
                <a:solidFill>
                  <a:schemeClr val="tx1"/>
                </a:solidFill>
                <a:effectLst/>
                <a:latin typeface="+mn-lt"/>
                <a:ea typeface="+mn-ea"/>
                <a:cs typeface="+mn-cs"/>
              </a:rPr>
              <a:t>Jason owes Alexis $5,000 under a contract. Alexis first assigns the claim to Louisa, who does not give notice to Jason. Then Alexis assigns it to Dorman, who notifies Jason. In most states, Louisa would have priority because the assignment to her was first in time. In some states, however, Dorman would have priority because he gave first notice.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18.8 </a:t>
            </a:r>
            <a:r>
              <a:rPr lang="en-US" sz="1200" kern="1200" dirty="0">
                <a:solidFill>
                  <a:schemeClr val="tx1"/>
                </a:solidFill>
                <a:effectLst/>
                <a:latin typeface="+mn-lt"/>
                <a:ea typeface="+mn-ea"/>
                <a:cs typeface="+mn-cs"/>
              </a:rPr>
              <a:t>Recall that Alexis, the </a:t>
            </a:r>
            <a:r>
              <a:rPr lang="en-US" sz="1200" kern="1200" dirty="0" err="1">
                <a:solidFill>
                  <a:schemeClr val="tx1"/>
                </a:solidFill>
                <a:effectLst/>
                <a:latin typeface="+mn-lt"/>
                <a:ea typeface="+mn-ea"/>
                <a:cs typeface="+mn-cs"/>
              </a:rPr>
              <a:t>obligee</a:t>
            </a:r>
            <a:r>
              <a:rPr lang="en-US" sz="1200" kern="1200" dirty="0">
                <a:solidFill>
                  <a:schemeClr val="tx1"/>
                </a:solidFill>
                <a:effectLst/>
                <a:latin typeface="+mn-lt"/>
                <a:ea typeface="+mn-ea"/>
                <a:cs typeface="+mn-cs"/>
              </a:rPr>
              <a:t> in </a:t>
            </a:r>
            <a:r>
              <a:rPr lang="en-US" sz="1200" i="1" kern="1200" dirty="0">
                <a:solidFill>
                  <a:schemeClr val="tx1"/>
                </a:solidFill>
                <a:effectLst/>
                <a:latin typeface="+mn-lt"/>
                <a:ea typeface="+mn-ea"/>
                <a:cs typeface="+mn-cs"/>
              </a:rPr>
              <a:t>Example 18.7</a:t>
            </a:r>
            <a:r>
              <a:rPr lang="en-US" sz="1200" kern="1200" dirty="0">
                <a:solidFill>
                  <a:schemeClr val="tx1"/>
                </a:solidFill>
                <a:effectLst/>
                <a:latin typeface="+mn-lt"/>
                <a:ea typeface="+mn-ea"/>
                <a:cs typeface="+mn-cs"/>
              </a:rPr>
              <a:t>, assigned to Louisa her right to collect $5,000 from Jason, and Louisa did not give notice to Jason. What will happen if Jason later pays Alexis the $5,000? Although the assignment was valid, Jason’s payment to Alexis will discharge the debt. Louisa’s failure to notify Jason of the assignment will cause her to lose the right to collect the $5,000 from Jason. Note that Louisa will still have a claim against Alexis for the $5,000. If Louisa had given Jason notice of the assignment, Jason’s payment to Alexis would not have discharged the debt.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208687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318465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37126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review Case 18.2 </a:t>
            </a:r>
            <a:r>
              <a:rPr lang="en-US" sz="1200" b="0" kern="1200" dirty="0" err="1">
                <a:solidFill>
                  <a:schemeClr val="tx1"/>
                </a:solidFill>
                <a:effectLst/>
                <a:latin typeface="+mn-lt"/>
                <a:ea typeface="+mn-ea"/>
                <a:cs typeface="+mn-cs"/>
              </a:rPr>
              <a:t>Mirandette</a:t>
            </a:r>
            <a:r>
              <a:rPr lang="en-US" sz="1200" b="0" kern="1200" dirty="0">
                <a:solidFill>
                  <a:schemeClr val="tx1"/>
                </a:solidFill>
                <a:effectLst/>
                <a:latin typeface="+mn-lt"/>
                <a:ea typeface="+mn-ea"/>
                <a:cs typeface="+mn-cs"/>
              </a:rPr>
              <a:t> v. Nelnet, Inc., and answer the question on the slide. Students should discuss the decision and remedy of the case, and apply the reasoning of delegation and its effects.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According to the defendants’ reasoning, borrowers would have no contract remedies if loan servicers overcharged them. What effect might this circumstance have in the market for credit? Discuss. </a:t>
            </a:r>
          </a:p>
          <a:p>
            <a:r>
              <a:rPr lang="en-US" sz="1200" kern="1200" dirty="0">
                <a:solidFill>
                  <a:schemeClr val="tx1"/>
                </a:solidFill>
                <a:effectLst/>
                <a:latin typeface="+mn-lt"/>
                <a:ea typeface="+mn-ea"/>
                <a:cs typeface="+mn-cs"/>
              </a:rPr>
              <a: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Responses may vary.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80910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research the UCC 2-210(1), (4); and Restatement (Second) of Contracts, Section 328 to learn more about the restatement rule.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3863068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Classic Case Example 18.14 </a:t>
            </a:r>
            <a:r>
              <a:rPr lang="en-US" sz="1200" b="0" kern="1200" dirty="0">
                <a:solidFill>
                  <a:schemeClr val="tx1"/>
                </a:solidFill>
                <a:effectLst/>
                <a:latin typeface="+mn-lt"/>
                <a:ea typeface="+mn-ea"/>
                <a:cs typeface="+mn-cs"/>
              </a:rPr>
              <a:t>The classic case that gave third party beneficiaries the right to bring a suit directly against a promisor was decided in 1859. The case involved three parties—Holly, Lawrence, and Fox. Holly had borrowed $300 from Lawrence. Shortly thereafter, Holly loaned $300 to Fox, who in return promised Holly that he would pay Holly’s debt to Lawrence on the following day. When Lawrence failed to obtain the $300 from Fox, he sued Fox to recover the funds. The court had to decide whether Lawrence could sue Fox directly (rather than suing Holly). The court held that when “a promise [is] made for the benefit of another, he for whose benefit it is made may bring an action for its breach.” </a:t>
            </a:r>
          </a:p>
          <a:p>
            <a:r>
              <a:rPr lang="en-US" sz="120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339876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review Case 18.3 </a:t>
            </a:r>
            <a:r>
              <a:rPr lang="en-US" sz="1200" b="0" kern="1200" dirty="0" err="1">
                <a:solidFill>
                  <a:schemeClr val="tx1"/>
                </a:solidFill>
                <a:effectLst/>
                <a:latin typeface="+mn-lt"/>
                <a:ea typeface="+mn-ea"/>
                <a:cs typeface="+mn-cs"/>
              </a:rPr>
              <a:t>Bozzio</a:t>
            </a:r>
            <a:r>
              <a:rPr lang="en-US" sz="1200" b="0" kern="1200" dirty="0">
                <a:solidFill>
                  <a:schemeClr val="tx1"/>
                </a:solidFill>
                <a:effectLst/>
                <a:latin typeface="+mn-lt"/>
                <a:ea typeface="+mn-ea"/>
                <a:cs typeface="+mn-cs"/>
              </a:rPr>
              <a:t> v. EMI Group, Ltd., and answer the question on the slide. Students should discuss the decision and remedy of the case, and apply the reasoning of third-party beneficiaries suing for breach of contract identifying the promisor and </a:t>
            </a:r>
            <a:r>
              <a:rPr lang="en-US" sz="1200" b="0" kern="1200" dirty="0" err="1">
                <a:solidFill>
                  <a:schemeClr val="tx1"/>
                </a:solidFill>
                <a:effectLst/>
                <a:latin typeface="+mn-lt"/>
                <a:ea typeface="+mn-ea"/>
                <a:cs typeface="+mn-cs"/>
              </a:rPr>
              <a:t>promisee</a:t>
            </a:r>
            <a:r>
              <a:rPr lang="en-US" sz="1200" b="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Responses may vary.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83440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18.15 </a:t>
            </a:r>
            <a:r>
              <a:rPr lang="en-US" sz="1200" b="0" kern="1200" dirty="0" err="1">
                <a:solidFill>
                  <a:schemeClr val="tx1"/>
                </a:solidFill>
                <a:effectLst/>
                <a:latin typeface="+mn-lt"/>
                <a:ea typeface="+mn-ea"/>
                <a:cs typeface="+mn-cs"/>
              </a:rPr>
              <a:t>Sharmalee</a:t>
            </a:r>
            <a:r>
              <a:rPr lang="en-US" sz="1200" b="0" kern="1200" dirty="0">
                <a:solidFill>
                  <a:schemeClr val="tx1"/>
                </a:solidFill>
                <a:effectLst/>
                <a:latin typeface="+mn-lt"/>
                <a:ea typeface="+mn-ea"/>
                <a:cs typeface="+mn-cs"/>
              </a:rPr>
              <a:t> Goonewardene filed a breach of contract lawsuit against ADP, a company that provided payroll services to her ex-employer, a travel agency called </a:t>
            </a:r>
            <a:r>
              <a:rPr lang="en-US" sz="1200" b="0" kern="1200" dirty="0" err="1">
                <a:solidFill>
                  <a:schemeClr val="tx1"/>
                </a:solidFill>
                <a:effectLst/>
                <a:latin typeface="+mn-lt"/>
                <a:ea typeface="+mn-ea"/>
                <a:cs typeface="+mn-cs"/>
              </a:rPr>
              <a:t>Altour</a:t>
            </a:r>
            <a:r>
              <a:rPr lang="en-US" sz="1200" b="0" kern="1200" dirty="0">
                <a:solidFill>
                  <a:schemeClr val="tx1"/>
                </a:solidFill>
                <a:effectLst/>
                <a:latin typeface="+mn-lt"/>
                <a:ea typeface="+mn-ea"/>
                <a:cs typeface="+mn-cs"/>
              </a:rPr>
              <a:t>. Goonewardene claimed that ADP was potentially liable for her unpaid wages under the third-party beneficiary doctrine. A California appeals court concurred by reasoning that ADP had contracted with </a:t>
            </a:r>
            <a:r>
              <a:rPr lang="en-US" sz="1200" b="0" kern="1200" dirty="0" err="1">
                <a:solidFill>
                  <a:schemeClr val="tx1"/>
                </a:solidFill>
                <a:effectLst/>
                <a:latin typeface="+mn-lt"/>
                <a:ea typeface="+mn-ea"/>
                <a:cs typeface="+mn-cs"/>
              </a:rPr>
              <a:t>Altour</a:t>
            </a:r>
            <a:r>
              <a:rPr lang="en-US" sz="1200" b="0" kern="1200" dirty="0">
                <a:solidFill>
                  <a:schemeClr val="tx1"/>
                </a:solidFill>
                <a:effectLst/>
                <a:latin typeface="+mn-lt"/>
                <a:ea typeface="+mn-ea"/>
                <a:cs typeface="+mn-cs"/>
              </a:rPr>
              <a:t> to perform a duty—the payment of salary— which was owed to Goonewardene. Therefore, she could sue ADP as a third-party beneficiary.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18.16 </a:t>
            </a:r>
            <a:r>
              <a:rPr lang="en-US" sz="1200" b="0" kern="1200" dirty="0">
                <a:solidFill>
                  <a:schemeClr val="tx1"/>
                </a:solidFill>
                <a:effectLst/>
                <a:latin typeface="+mn-lt"/>
                <a:ea typeface="+mn-ea"/>
                <a:cs typeface="+mn-cs"/>
              </a:rPr>
              <a:t>Ben (the </a:t>
            </a:r>
            <a:r>
              <a:rPr lang="en-US" sz="1200" b="0" kern="1200" dirty="0" err="1">
                <a:solidFill>
                  <a:schemeClr val="tx1"/>
                </a:solidFill>
                <a:effectLst/>
                <a:latin typeface="+mn-lt"/>
                <a:ea typeface="+mn-ea"/>
                <a:cs typeface="+mn-cs"/>
              </a:rPr>
              <a:t>promisee</a:t>
            </a:r>
            <a:r>
              <a:rPr lang="en-US" sz="1200" b="0" kern="1200" dirty="0">
                <a:solidFill>
                  <a:schemeClr val="tx1"/>
                </a:solidFill>
                <a:effectLst/>
                <a:latin typeface="+mn-lt"/>
                <a:ea typeface="+mn-ea"/>
                <a:cs typeface="+mn-cs"/>
              </a:rPr>
              <a:t>) pays premiums to Standard Life, a life insurance company, and Standard Life (the promisor) promises to pay a certain amount on Ben’s death to anyone Ben designates as a beneficiary. The designated beneficiary is a </a:t>
            </a:r>
            <a:r>
              <a:rPr lang="en-US" sz="1200" b="0" kern="1200" dirty="0" err="1">
                <a:solidFill>
                  <a:schemeClr val="tx1"/>
                </a:solidFill>
                <a:effectLst/>
                <a:latin typeface="+mn-lt"/>
                <a:ea typeface="+mn-ea"/>
                <a:cs typeface="+mn-cs"/>
              </a:rPr>
              <a:t>donee</a:t>
            </a:r>
            <a:r>
              <a:rPr lang="en-US" sz="1200" b="0" kern="1200" dirty="0">
                <a:solidFill>
                  <a:schemeClr val="tx1"/>
                </a:solidFill>
                <a:effectLst/>
                <a:latin typeface="+mn-lt"/>
                <a:ea typeface="+mn-ea"/>
                <a:cs typeface="+mn-cs"/>
              </a:rPr>
              <a:t> beneficiary under the life insurance policy, and can enforce the payout promise made by the insurance company on Ben’s death.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2035976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Break students into small groups, and have them review the 18-3c section on When the Rights of an Intended Beneficiary Vest. Ask students to create scenario examples for each of the reasons listed on the slide.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instructor can also provide examples and feedback.</a:t>
            </a:r>
          </a:p>
          <a:p>
            <a:r>
              <a:rPr lang="en-US" sz="1200" b="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190779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Classic Case Example </a:t>
            </a:r>
            <a:r>
              <a:rPr lang="en-US" sz="1200" b="0" kern="1200" dirty="0">
                <a:solidFill>
                  <a:schemeClr val="tx1"/>
                </a:solidFill>
                <a:effectLst/>
                <a:latin typeface="+mn-lt"/>
                <a:ea typeface="+mn-ea"/>
                <a:cs typeface="+mn-cs"/>
              </a:rPr>
              <a:t>18.17 Spectators who attended an automobile race (the Grand Prix) sued the organizations that presented the event. The spectators were upset because fourteen of the twenty cars that were supposed to race, dropped out at the last minute due to tire failures. The plaintiffs claimed that they were third party beneficiaries of the contract, between the teams of drivers and the race promoters. They sought compensation for traveling to and attending the race. However, the court dismissed the plaintiffs’ claims. “A failure to satisfy the subjective expectations of spectators at a sporting event is not actionable.” The defendants did not have a contract with the spectators, and the spectators could not sue as third-party beneficiaries.</a:t>
            </a:r>
          </a:p>
          <a:p>
            <a:r>
              <a:rPr lang="en-US" sz="1200" b="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222068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2556195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18.18 </a:t>
            </a:r>
            <a:r>
              <a:rPr lang="en-US" sz="1200" kern="1200" dirty="0">
                <a:solidFill>
                  <a:schemeClr val="tx1"/>
                </a:solidFill>
                <a:effectLst/>
                <a:latin typeface="+mn-lt"/>
                <a:ea typeface="+mn-ea"/>
                <a:cs typeface="+mn-cs"/>
              </a:rPr>
              <a:t>New York City decided to build a fifteen-story forensic biology (DNA testing) laboratory next to Bellevue Hospital in Manhattan. The city turned the project over to the Dormitory Authority of the State of New York (DASNY), which oversees public projects. DASNY contracted with Perkins Eastman Architects, P.C., which hired Samson Construction Company to excavate the site and lay the foundation. Unfortunately, Samson’s excavation of the site caused adjacent structures, including a building, sidewalks, roadbeds, sewers, and water systems, to “settle,” causing about $37 million in damage.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DASNY and the city, sued Samson and Perkins, alleging breach of contract. Even though the city was not named in the contract between Samson and Perkins, a state appellate court held that the city was an intended third-party beneficiary. “The contract expressly states that a City agency will operate the DNA laboratory, and the City retained control over various aspects of the project.” </a:t>
            </a:r>
          </a:p>
          <a:p>
            <a:r>
              <a:rPr lang="en-US" sz="120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3945314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0" dirty="0"/>
              <a:t> B</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2773809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0" dirty="0"/>
              <a:t> False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111568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Students are welcome to conduct further research on their devices to produce examples of third party beneficiary cases.</a:t>
            </a:r>
          </a:p>
          <a:p>
            <a:endParaRPr lang="en-US" b="0" dirty="0"/>
          </a:p>
          <a:p>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3622646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393762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students review the concept of privity of contract and assignment, and answer the scenario question on the slide. Students should also provide legal reasoning for their solution.</a:t>
            </a:r>
          </a:p>
          <a:p>
            <a:r>
              <a:rPr lang="en-US" sz="1200" kern="1200" dirty="0">
                <a:solidFill>
                  <a:schemeClr val="tx1"/>
                </a:solidFill>
                <a:effectLst/>
                <a:latin typeface="+mn-lt"/>
                <a:ea typeface="+mn-ea"/>
                <a:cs typeface="+mn-cs"/>
              </a:rPr>
              <a:t> </a:t>
            </a:r>
          </a:p>
          <a:p>
            <a:endParaRPr lang="en-US" dirty="0"/>
          </a:p>
          <a:p>
            <a:r>
              <a:rPr lang="en-US" b="1" dirty="0"/>
              <a:t>Answer:  </a:t>
            </a:r>
            <a:r>
              <a:rPr lang="en-US" b="0" dirty="0"/>
              <a:t>Responses will vary.</a:t>
            </a:r>
          </a:p>
          <a:p>
            <a:endParaRPr lang="en-US" b="0" noProof="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19232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18.1 </a:t>
            </a:r>
            <a:r>
              <a:rPr lang="en-US" sz="1200" kern="1200" dirty="0">
                <a:solidFill>
                  <a:schemeClr val="tx1"/>
                </a:solidFill>
                <a:effectLst/>
                <a:latin typeface="+mn-lt"/>
                <a:ea typeface="+mn-ea"/>
                <a:cs typeface="+mn-cs"/>
              </a:rPr>
              <a:t>Kendra obtains a loan from a bank to finance an online business venture. Later, she receives a notice from the bank stating that it has transferred (assigned) its rights to receive payments on the loan to another firm. When it is time to repay the loan, Kendra must make the payments to that other firm.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151630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312501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review Case 18.1 JP Morgan Chase Bank N.A. v. McNeill, and answer the question on the slide. Students should discuss the decision and remedy of the case, and apply the concept of assignment of rights under a contract.  </a:t>
            </a:r>
          </a:p>
          <a:p>
            <a:r>
              <a:rPr lang="en-US" sz="1200" kern="1200" dirty="0">
                <a:solidFill>
                  <a:schemeClr val="tx1"/>
                </a:solidFill>
                <a:effectLst/>
                <a:latin typeface="+mn-lt"/>
                <a:ea typeface="+mn-ea"/>
                <a:cs typeface="+mn-cs"/>
              </a:rPr>
              <a: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Responses may vary.</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284736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18.4 </a:t>
            </a:r>
            <a:r>
              <a:rPr lang="en-US" sz="1200" kern="1200" dirty="0">
                <a:solidFill>
                  <a:schemeClr val="tx1"/>
                </a:solidFill>
                <a:effectLst/>
                <a:latin typeface="+mn-lt"/>
                <a:ea typeface="+mn-ea"/>
                <a:cs typeface="+mn-cs"/>
              </a:rPr>
              <a:t>Anton signs a contract to be a tutor for Marisa’s children. Marisa then attempts to assign to Roberto her right to Anton’s services. Roberto cannot enforce the contract against Anton. Roberto’s children may be more difficult to tutor than Marisa’s. Thus, if Marisa could assign her rights to Anton’s services to Roberto, it would change the nature of Anton’s obligation. Because personal services are unique to the person rendering them, rights to receive personal services are likewise unique and cannot be assigned.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18.5 </a:t>
            </a:r>
            <a:r>
              <a:rPr lang="en-US" sz="1200" kern="1200" dirty="0">
                <a:solidFill>
                  <a:schemeClr val="tx1"/>
                </a:solidFill>
                <a:effectLst/>
                <a:latin typeface="+mn-lt"/>
                <a:ea typeface="+mn-ea"/>
                <a:cs typeface="+mn-cs"/>
              </a:rPr>
              <a:t>Alice has a hotel, and to insure it, she takes out a policy with Northwest Insurance Company. The policy insures against fire, theft, floods, and vandalism. Alice attempts to assign the insurance policy to Carmen, who owns a hotel in another city. The attempted reassignment is ineffective because it may substantially alter the insurance company’s duty of performance, and the risk that the company undertakes. An insurance company evaluates the particular risk associated with a specific party, and tailors its policy to fit that risk. If the policy were assigned to a third party, the insurance risk could be materially altered.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97831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True.</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285164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18.6 </a:t>
            </a:r>
            <a:r>
              <a:rPr lang="en-US" sz="1200" b="0" kern="1200" dirty="0">
                <a:solidFill>
                  <a:schemeClr val="tx1"/>
                </a:solidFill>
                <a:effectLst/>
                <a:latin typeface="+mn-lt"/>
                <a:ea typeface="+mn-ea"/>
                <a:cs typeface="+mn-cs"/>
              </a:rPr>
              <a:t>Ramirez agrees to build a house for Amy. Their contract states, “This contract cannot be assigned by Amy without Ramirez’s consent. Any assignment without such consent renders the contract void.” This anti-assignment clause is effective, and Amy cannot assign her rights without obtaining Ramirez’s consent. </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38401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Comprehensive Edition Text &amp;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10711543" cy="4394200"/>
          </a:xfrm>
        </p:spPr>
        <p:txBody>
          <a:bodyPr>
            <a:normAutofit/>
          </a:bodyPr>
          <a:lstStyle>
            <a:lvl1pPr marL="0" indent="0">
              <a:buClr>
                <a:srgbClr val="004A78"/>
              </a:buClr>
              <a:buFont typeface="+mj-lt"/>
              <a:buNone/>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DD2FCEF2-0838-7244-90B5-A380886DC5FA}"/>
              </a:ext>
            </a:extLst>
          </p:cNvPr>
          <p:cNvSpPr txBox="1"/>
          <p:nvPr userDrawn="1"/>
        </p:nvSpPr>
        <p:spPr>
          <a:xfrm>
            <a:off x="2720975" y="6366388"/>
            <a:ext cx="9184134" cy="433965"/>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4106329" cy="4394200"/>
          </a:xfrm>
        </p:spPr>
        <p:txBody>
          <a:bodyPr>
            <a:normAutofit/>
          </a:bodyPr>
          <a:lstStyle>
            <a:lvl1pPr marL="0" indent="0">
              <a:buClr>
                <a:srgbClr val="004A78"/>
              </a:buClr>
              <a:buFont typeface="+mj-lt"/>
              <a:buNone/>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DD2FCEF2-0838-7244-90B5-A380886DC5FA}"/>
              </a:ext>
            </a:extLst>
          </p:cNvPr>
          <p:cNvSpPr txBox="1"/>
          <p:nvPr userDrawn="1"/>
        </p:nvSpPr>
        <p:spPr>
          <a:xfrm>
            <a:off x="2720975" y="6366388"/>
            <a:ext cx="9184134" cy="433965"/>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B92A540B-C35D-41E3-9D47-AA81D0EE24E8}"/>
              </a:ext>
            </a:extLst>
          </p:cNvPr>
          <p:cNvSpPr>
            <a:spLocks noGrp="1"/>
          </p:cNvSpPr>
          <p:nvPr>
            <p:ph sz="quarter" idx="18"/>
          </p:nvPr>
        </p:nvSpPr>
        <p:spPr>
          <a:xfrm>
            <a:off x="5405438" y="1560513"/>
            <a:ext cx="4106862" cy="833437"/>
          </a:xfrm>
        </p:spPr>
        <p:txBody>
          <a:bodyPr/>
          <a:lstStyle/>
          <a:p>
            <a:pPr lvl="0"/>
            <a:endParaRPr lang="en-IN" dirty="0"/>
          </a:p>
        </p:txBody>
      </p:sp>
      <p:sp>
        <p:nvSpPr>
          <p:cNvPr id="7" name="Picture Placeholder 6">
            <a:extLst>
              <a:ext uri="{FF2B5EF4-FFF2-40B4-BE49-F238E27FC236}">
                <a16:creationId xmlns:a16="http://schemas.microsoft.com/office/drawing/2014/main" id="{3F749029-D3F1-40F8-94F8-AFFD8DE0562D}"/>
              </a:ext>
            </a:extLst>
          </p:cNvPr>
          <p:cNvSpPr>
            <a:spLocks noGrp="1"/>
          </p:cNvSpPr>
          <p:nvPr>
            <p:ph type="pic" sz="quarter" idx="19"/>
          </p:nvPr>
        </p:nvSpPr>
        <p:spPr>
          <a:xfrm>
            <a:off x="5594350" y="2779713"/>
            <a:ext cx="1631950" cy="914400"/>
          </a:xfrm>
        </p:spPr>
        <p:txBody>
          <a:bodyPr/>
          <a:lstStyle/>
          <a:p>
            <a:endParaRPr lang="en-IN"/>
          </a:p>
        </p:txBody>
      </p:sp>
      <p:sp>
        <p:nvSpPr>
          <p:cNvPr id="9" name="Picture Placeholder 8">
            <a:extLst>
              <a:ext uri="{FF2B5EF4-FFF2-40B4-BE49-F238E27FC236}">
                <a16:creationId xmlns:a16="http://schemas.microsoft.com/office/drawing/2014/main" id="{10633C19-4691-4803-9A04-D061CA62E015}"/>
              </a:ext>
            </a:extLst>
          </p:cNvPr>
          <p:cNvSpPr>
            <a:spLocks noGrp="1"/>
          </p:cNvSpPr>
          <p:nvPr>
            <p:ph type="pic" sz="quarter" idx="20"/>
          </p:nvPr>
        </p:nvSpPr>
        <p:spPr>
          <a:xfrm>
            <a:off x="5872163" y="4159250"/>
            <a:ext cx="1631950" cy="762000"/>
          </a:xfrm>
        </p:spPr>
        <p:txBody>
          <a:bodyPr/>
          <a:lstStyle/>
          <a:p>
            <a:endParaRPr lang="en-IN"/>
          </a:p>
        </p:txBody>
      </p:sp>
      <p:sp>
        <p:nvSpPr>
          <p:cNvPr id="13" name="Table Placeholder 12">
            <a:extLst>
              <a:ext uri="{FF2B5EF4-FFF2-40B4-BE49-F238E27FC236}">
                <a16:creationId xmlns:a16="http://schemas.microsoft.com/office/drawing/2014/main" id="{2CF86C7D-4E28-49AF-B9AB-89CE36751D0E}"/>
              </a:ext>
            </a:extLst>
          </p:cNvPr>
          <p:cNvSpPr>
            <a:spLocks noGrp="1"/>
          </p:cNvSpPr>
          <p:nvPr>
            <p:ph type="tbl" sz="quarter" idx="22"/>
          </p:nvPr>
        </p:nvSpPr>
        <p:spPr>
          <a:xfrm>
            <a:off x="8526463" y="2859088"/>
            <a:ext cx="922337" cy="646112"/>
          </a:xfrm>
        </p:spPr>
        <p:txBody>
          <a:bodyPr/>
          <a:lstStyle/>
          <a:p>
            <a:endParaRPr lang="en-IN"/>
          </a:p>
        </p:txBody>
      </p:sp>
      <p:sp>
        <p:nvSpPr>
          <p:cNvPr id="5" name="Media Placeholder 4">
            <a:extLst>
              <a:ext uri="{FF2B5EF4-FFF2-40B4-BE49-F238E27FC236}">
                <a16:creationId xmlns:a16="http://schemas.microsoft.com/office/drawing/2014/main" id="{7900C27D-A6AB-40A0-9A7B-7552BBA8119D}"/>
              </a:ext>
            </a:extLst>
          </p:cNvPr>
          <p:cNvSpPr>
            <a:spLocks noGrp="1"/>
          </p:cNvSpPr>
          <p:nvPr>
            <p:ph type="media" sz="quarter" idx="23"/>
          </p:nvPr>
        </p:nvSpPr>
        <p:spPr>
          <a:xfrm>
            <a:off x="8526463" y="4464050"/>
            <a:ext cx="804862" cy="601663"/>
          </a:xfrm>
        </p:spPr>
        <p:txBody>
          <a:bodyPr/>
          <a:lstStyle/>
          <a:p>
            <a:endParaRPr lang="en-US"/>
          </a:p>
        </p:txBody>
      </p:sp>
      <p:sp>
        <p:nvSpPr>
          <p:cNvPr id="10" name="Picture Placeholder 8">
            <a:extLst>
              <a:ext uri="{FF2B5EF4-FFF2-40B4-BE49-F238E27FC236}">
                <a16:creationId xmlns:a16="http://schemas.microsoft.com/office/drawing/2014/main" id="{01E80FF7-D754-4BBE-B782-D79D0539EF3C}"/>
              </a:ext>
            </a:extLst>
          </p:cNvPr>
          <p:cNvSpPr>
            <a:spLocks noGrp="1"/>
          </p:cNvSpPr>
          <p:nvPr>
            <p:ph type="pic" sz="quarter" idx="24"/>
          </p:nvPr>
        </p:nvSpPr>
        <p:spPr>
          <a:xfrm>
            <a:off x="6024563" y="4311650"/>
            <a:ext cx="1631950" cy="762000"/>
          </a:xfrm>
        </p:spPr>
        <p:txBody>
          <a:bodyPr/>
          <a:lstStyle/>
          <a:p>
            <a:endParaRPr lang="en-IN"/>
          </a:p>
        </p:txBody>
      </p:sp>
      <p:sp>
        <p:nvSpPr>
          <p:cNvPr id="11" name="Picture Placeholder 8">
            <a:extLst>
              <a:ext uri="{FF2B5EF4-FFF2-40B4-BE49-F238E27FC236}">
                <a16:creationId xmlns:a16="http://schemas.microsoft.com/office/drawing/2014/main" id="{62427A06-1D03-4E7C-8452-6CE76BB64BA7}"/>
              </a:ext>
            </a:extLst>
          </p:cNvPr>
          <p:cNvSpPr>
            <a:spLocks noGrp="1"/>
          </p:cNvSpPr>
          <p:nvPr>
            <p:ph type="pic" sz="quarter" idx="25"/>
          </p:nvPr>
        </p:nvSpPr>
        <p:spPr>
          <a:xfrm>
            <a:off x="6176963" y="4464050"/>
            <a:ext cx="1631950" cy="762000"/>
          </a:xfrm>
        </p:spPr>
        <p:txBody>
          <a:bodyPr/>
          <a:lstStyle/>
          <a:p>
            <a:endParaRPr lang="en-IN"/>
          </a:p>
        </p:txBody>
      </p:sp>
      <p:sp>
        <p:nvSpPr>
          <p:cNvPr id="14" name="Content Placeholder 3">
            <a:extLst>
              <a:ext uri="{FF2B5EF4-FFF2-40B4-BE49-F238E27FC236}">
                <a16:creationId xmlns:a16="http://schemas.microsoft.com/office/drawing/2014/main" id="{B924F580-6F93-46B8-BCEB-0FB64473713A}"/>
              </a:ext>
            </a:extLst>
          </p:cNvPr>
          <p:cNvSpPr>
            <a:spLocks noGrp="1"/>
          </p:cNvSpPr>
          <p:nvPr>
            <p:ph sz="quarter" idx="26"/>
          </p:nvPr>
        </p:nvSpPr>
        <p:spPr>
          <a:xfrm>
            <a:off x="5557838" y="1712913"/>
            <a:ext cx="4106862" cy="833437"/>
          </a:xfrm>
        </p:spPr>
        <p:txBody>
          <a:bodyPr/>
          <a:lstStyle/>
          <a:p>
            <a:pPr lvl="0"/>
            <a:endParaRPr lang="en-IN" dirty="0"/>
          </a:p>
        </p:txBody>
      </p:sp>
      <p:sp>
        <p:nvSpPr>
          <p:cNvPr id="15" name="Content Placeholder 3">
            <a:extLst>
              <a:ext uri="{FF2B5EF4-FFF2-40B4-BE49-F238E27FC236}">
                <a16:creationId xmlns:a16="http://schemas.microsoft.com/office/drawing/2014/main" id="{56E0F4D0-07B9-494E-ACD2-09BF70BBFFA4}"/>
              </a:ext>
            </a:extLst>
          </p:cNvPr>
          <p:cNvSpPr>
            <a:spLocks noGrp="1"/>
          </p:cNvSpPr>
          <p:nvPr>
            <p:ph sz="quarter" idx="27"/>
          </p:nvPr>
        </p:nvSpPr>
        <p:spPr>
          <a:xfrm>
            <a:off x="5710238" y="1865313"/>
            <a:ext cx="4106862" cy="833437"/>
          </a:xfrm>
        </p:spPr>
        <p:txBody>
          <a:bodyPr/>
          <a:lstStyle/>
          <a:p>
            <a:pPr lvl="0"/>
            <a:endParaRPr lang="en-IN" dirty="0"/>
          </a:p>
        </p:txBody>
      </p:sp>
      <p:sp>
        <p:nvSpPr>
          <p:cNvPr id="16" name="Content Placeholder 3">
            <a:extLst>
              <a:ext uri="{FF2B5EF4-FFF2-40B4-BE49-F238E27FC236}">
                <a16:creationId xmlns:a16="http://schemas.microsoft.com/office/drawing/2014/main" id="{39F8D61E-66A7-4B37-9FC1-3FE355760E5E}"/>
              </a:ext>
            </a:extLst>
          </p:cNvPr>
          <p:cNvSpPr>
            <a:spLocks noGrp="1"/>
          </p:cNvSpPr>
          <p:nvPr>
            <p:ph sz="quarter" idx="28"/>
          </p:nvPr>
        </p:nvSpPr>
        <p:spPr>
          <a:xfrm>
            <a:off x="5862638" y="2017713"/>
            <a:ext cx="4106862" cy="833437"/>
          </a:xfrm>
        </p:spPr>
        <p:txBody>
          <a:bodyPr/>
          <a:lstStyle/>
          <a:p>
            <a:pPr lvl="0"/>
            <a:endParaRPr lang="en-IN" dirty="0"/>
          </a:p>
        </p:txBody>
      </p:sp>
    </p:spTree>
    <p:extLst>
      <p:ext uri="{BB962C8B-B14F-4D97-AF65-F5344CB8AC3E}">
        <p14:creationId xmlns:p14="http://schemas.microsoft.com/office/powerpoint/2010/main" val="307024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50663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Comprehensive Edition Text &amp;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24" r:id="rId4"/>
    <p:sldLayoutId id="2147483726" r:id="rId5"/>
    <p:sldLayoutId id="2147483725" r:id="rId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video" Target="../media/media1.mp4"/><Relationship Id="rId7" Type="http://schemas.openxmlformats.org/officeDocument/2006/relationships/package" Target="../embeddings/Microsoft_Word_Document.docx"/><Relationship Id="rId2" Type="http://schemas.microsoft.com/office/2007/relationships/media" Target="../media/media1.mp4"/><Relationship Id="rId1" Type="http://schemas.openxmlformats.org/officeDocument/2006/relationships/vmlDrawing" Target="../drawings/vmlDrawing1.vml"/><Relationship Id="rId6" Type="http://schemas.openxmlformats.org/officeDocument/2006/relationships/image" Target="../media/image30.png"/><Relationship Id="rId5" Type="http://schemas.microsoft.com/office/2017/04/relationships/track" Target="../media/track1.vtt"/><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18</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Third Party Rights</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Notice of Assignment</a:t>
            </a:r>
          </a:p>
        </p:txBody>
      </p:sp>
      <p:sp>
        <p:nvSpPr>
          <p:cNvPr id="6" name="Text Placeholder 5">
            <a:extLst>
              <a:ext uri="{FF2B5EF4-FFF2-40B4-BE49-F238E27FC236}">
                <a16:creationId xmlns:a16="http://schemas.microsoft.com/office/drawing/2014/main" id="{09BC9674-00AE-434D-9FA6-E3A3AFAB8BA0}"/>
              </a:ext>
            </a:extLst>
          </p:cNvPr>
          <p:cNvSpPr>
            <a:spLocks noGrp="1"/>
          </p:cNvSpPr>
          <p:nvPr>
            <p:ph type="body" sz="quarter" idx="17"/>
          </p:nvPr>
        </p:nvSpPr>
        <p:spPr>
          <a:xfrm>
            <a:off x="743576" y="1638300"/>
            <a:ext cx="10061058" cy="1313178"/>
          </a:xfrm>
        </p:spPr>
        <p:txBody>
          <a:bodyPr/>
          <a:lstStyle/>
          <a:p>
            <a:pPr marL="461963" indent="-461963">
              <a:lnSpc>
                <a:spcPct val="100000"/>
              </a:lnSpc>
              <a:spcBef>
                <a:spcPts val="624"/>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Priority issues</a:t>
            </a:r>
          </a:p>
          <a:p>
            <a:pPr marL="914400" lvl="1" indent="-452438">
              <a:lnSpc>
                <a:spcPct val="100000"/>
              </a:lnSpc>
              <a:spcBef>
                <a:spcPts val="624"/>
              </a:spcBef>
              <a:spcAft>
                <a:spcPts val="1200"/>
              </a:spcAft>
              <a:buFont typeface="Calibri" panose="020F0502020204030204" pitchFamily="34" charset="0"/>
              <a:buChar char="–"/>
            </a:pPr>
            <a:r>
              <a:rPr lang="en-US" sz="2400" b="1" dirty="0">
                <a:solidFill>
                  <a:srgbClr val="000000"/>
                </a:solidFill>
                <a:latin typeface="Arial" panose="020B0604020202020204" pitchFamily="34" charset="0"/>
                <a:cs typeface="Arial" panose="020B0604020202020204" pitchFamily="34" charset="0"/>
              </a:rPr>
              <a:t>Example 18.7 </a:t>
            </a:r>
            <a:r>
              <a:rPr lang="en-US" sz="2400" dirty="0">
                <a:solidFill>
                  <a:srgbClr val="000000"/>
                </a:solidFill>
                <a:latin typeface="Arial" panose="020B0604020202020204" pitchFamily="34" charset="0"/>
                <a:cs typeface="Arial" panose="020B0604020202020204" pitchFamily="34" charset="0"/>
              </a:rPr>
              <a:t>Jason</a:t>
            </a:r>
          </a:p>
        </p:txBody>
      </p:sp>
      <p:pic>
        <p:nvPicPr>
          <p:cNvPr id="9" name="Picture Placeholder 8">
            <a:extLst>
              <a:ext uri="{FF2B5EF4-FFF2-40B4-BE49-F238E27FC236}">
                <a16:creationId xmlns:a16="http://schemas.microsoft.com/office/drawing/2014/main" id="{807F0583-60EA-4598-A983-2D1EC1D6E15C}"/>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4679950" y="2037078"/>
            <a:ext cx="914400" cy="914400"/>
          </a:xfrm>
          <a:prstGeom prst="rect">
            <a:avLst/>
          </a:prstGeom>
        </p:spPr>
      </p:pic>
      <p:sp>
        <p:nvSpPr>
          <p:cNvPr id="8" name="Content Placeholder 7">
            <a:extLst>
              <a:ext uri="{FF2B5EF4-FFF2-40B4-BE49-F238E27FC236}">
                <a16:creationId xmlns:a16="http://schemas.microsoft.com/office/drawing/2014/main" id="{E420B73B-8DC5-4D9C-94B6-24FDB3D95DDB}"/>
              </a:ext>
            </a:extLst>
          </p:cNvPr>
          <p:cNvSpPr>
            <a:spLocks noGrp="1"/>
          </p:cNvSpPr>
          <p:nvPr>
            <p:ph sz="quarter" idx="18"/>
          </p:nvPr>
        </p:nvSpPr>
        <p:spPr>
          <a:xfrm>
            <a:off x="743574" y="2951478"/>
            <a:ext cx="10610225" cy="1501087"/>
          </a:xfrm>
        </p:spPr>
        <p:txBody>
          <a:bodyPr/>
          <a:lstStyle/>
          <a:p>
            <a:pPr marL="461963" indent="-461963">
              <a:lnSpc>
                <a:spcPct val="100000"/>
              </a:lnSpc>
              <a:spcBef>
                <a:spcPts val="624"/>
              </a:spcBef>
              <a:spcAft>
                <a:spcPts val="1200"/>
              </a:spcAft>
              <a:buClr>
                <a:srgbClr val="004A78"/>
              </a:buClr>
              <a:buFont typeface="Arial" panose="020B0604020202020204" pitchFamily="34" charset="0"/>
              <a:buChar char="•"/>
            </a:pPr>
            <a:r>
              <a:rPr lang="en-US" sz="2600" dirty="0">
                <a:latin typeface="Arial" panose="020B0604020202020204" pitchFamily="34" charset="0"/>
                <a:cs typeface="Arial" panose="020B0604020202020204" pitchFamily="34" charset="0"/>
              </a:rPr>
              <a:t>Potential for discharge by performance to wrong party</a:t>
            </a:r>
          </a:p>
          <a:p>
            <a:pPr marL="914400" lvl="1" indent="-452438">
              <a:lnSpc>
                <a:spcPct val="100000"/>
              </a:lnSpc>
              <a:spcBef>
                <a:spcPts val="624"/>
              </a:spcBef>
              <a:spcAft>
                <a:spcPts val="1200"/>
              </a:spcAft>
              <a:buClr>
                <a:srgbClr val="004A78"/>
              </a:buClr>
              <a:buFont typeface="Calibri" panose="020F0502020204030204" pitchFamily="34" charset="0"/>
              <a:buChar char="–"/>
            </a:pPr>
            <a:r>
              <a:rPr lang="en-US" b="1" dirty="0">
                <a:solidFill>
                  <a:srgbClr val="000000"/>
                </a:solidFill>
                <a:latin typeface="Arial" panose="020B0604020202020204" pitchFamily="34" charset="0"/>
                <a:cs typeface="Arial" panose="020B0604020202020204" pitchFamily="34" charset="0"/>
              </a:rPr>
              <a:t>Example 18.8 </a:t>
            </a:r>
            <a:r>
              <a:rPr lang="en-US" dirty="0">
                <a:solidFill>
                  <a:srgbClr val="000000"/>
                </a:solidFill>
                <a:latin typeface="Arial" panose="020B0604020202020204" pitchFamily="34" charset="0"/>
                <a:cs typeface="Arial" panose="020B0604020202020204" pitchFamily="34" charset="0"/>
              </a:rPr>
              <a:t>Alexis</a:t>
            </a:r>
          </a:p>
        </p:txBody>
      </p:sp>
      <p:pic>
        <p:nvPicPr>
          <p:cNvPr id="10" name="Picture Placeholder 9">
            <a:extLst>
              <a:ext uri="{FF2B5EF4-FFF2-40B4-BE49-F238E27FC236}">
                <a16:creationId xmlns:a16="http://schemas.microsoft.com/office/drawing/2014/main" id="{4C7D16BD-C6B9-4FEC-AD8D-0E15ADEDC568}"/>
              </a:ext>
              <a:ext uri="{C183D7F6-B498-43B3-948B-1728B52AA6E4}">
                <adec:decorative xmlns:adec="http://schemas.microsoft.com/office/drawing/2017/decorative" val="1"/>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tretch>
            <a:fillRect/>
          </a:stretch>
        </p:blipFill>
        <p:spPr>
          <a:xfrm>
            <a:off x="4679950" y="3429000"/>
            <a:ext cx="914400" cy="914400"/>
          </a:xfrm>
          <a:prstGeom prst="rect">
            <a:avLst/>
          </a:prstGeom>
        </p:spPr>
      </p:pic>
    </p:spTree>
    <p:extLst>
      <p:ext uri="{BB962C8B-B14F-4D97-AF65-F5344CB8AC3E}">
        <p14:creationId xmlns:p14="http://schemas.microsoft.com/office/powerpoint/2010/main" val="141105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Delegations</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975945"/>
            <a:ext cx="10848656" cy="4204138"/>
          </a:xfrm>
        </p:spPr>
        <p:txBody>
          <a:bodyPr>
            <a:noAutofit/>
          </a:bodyPr>
          <a:lstStyle/>
          <a:p>
            <a:pPr marL="461963" lvl="1" indent="-455613">
              <a:lnSpc>
                <a:spcPct val="100000"/>
              </a:lnSpc>
              <a:spcBef>
                <a:spcPts val="624"/>
              </a:spcBef>
              <a:spcAft>
                <a:spcPts val="18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Parties can transfer delegated duties.</a:t>
            </a:r>
          </a:p>
          <a:p>
            <a:pPr marL="461963" lvl="1" indent="-455613">
              <a:lnSpc>
                <a:spcPct val="100000"/>
              </a:lnSpc>
              <a:spcBef>
                <a:spcPts val="624"/>
              </a:spcBef>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But some duties cannot be delegated when:</a:t>
            </a:r>
          </a:p>
          <a:p>
            <a:pPr marL="914400" lvl="2" indent="-452438">
              <a:lnSpc>
                <a:spcPct val="100000"/>
              </a:lnSpc>
              <a:spcBef>
                <a:spcPts val="624"/>
              </a:spcBef>
              <a:spcAft>
                <a:spcPts val="600"/>
              </a:spcAft>
              <a:buClr>
                <a:srgbClr val="004A78"/>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Performance depends on personal skill or talents of obligor.</a:t>
            </a:r>
          </a:p>
          <a:p>
            <a:pPr marL="914400" lvl="2" indent="-452438">
              <a:lnSpc>
                <a:spcPct val="100000"/>
              </a:lnSpc>
              <a:spcBef>
                <a:spcPts val="624"/>
              </a:spcBef>
              <a:spcAft>
                <a:spcPts val="600"/>
              </a:spcAft>
              <a:buClr>
                <a:srgbClr val="004A78"/>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Special trust has been placed in the obligor.</a:t>
            </a:r>
          </a:p>
          <a:p>
            <a:pPr marL="914400" lvl="2" indent="-452438">
              <a:lnSpc>
                <a:spcPct val="100000"/>
              </a:lnSpc>
              <a:spcBef>
                <a:spcPts val="624"/>
              </a:spcBef>
              <a:spcAft>
                <a:spcPts val="600"/>
              </a:spcAft>
              <a:buClr>
                <a:srgbClr val="004A78"/>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Performance by third party will vary materially from </a:t>
            </a:r>
            <a:r>
              <a:rPr lang="en-US" sz="2200" dirty="0" err="1">
                <a:solidFill>
                  <a:srgbClr val="000000"/>
                </a:solidFill>
                <a:latin typeface="Arial" panose="020B0604020202020204" pitchFamily="34" charset="0"/>
                <a:cs typeface="Arial" panose="020B0604020202020204" pitchFamily="34" charset="0"/>
              </a:rPr>
              <a:t>obligee’s</a:t>
            </a:r>
            <a:r>
              <a:rPr lang="en-US" sz="2200" dirty="0">
                <a:solidFill>
                  <a:srgbClr val="000000"/>
                </a:solidFill>
                <a:latin typeface="Arial" panose="020B0604020202020204" pitchFamily="34" charset="0"/>
                <a:cs typeface="Arial" panose="020B0604020202020204" pitchFamily="34" charset="0"/>
              </a:rPr>
              <a:t> expectations.</a:t>
            </a:r>
          </a:p>
          <a:p>
            <a:pPr marL="914400" lvl="2" indent="-452438">
              <a:lnSpc>
                <a:spcPct val="100000"/>
              </a:lnSpc>
              <a:spcBef>
                <a:spcPts val="624"/>
              </a:spcBef>
              <a:spcAft>
                <a:spcPts val="600"/>
              </a:spcAft>
              <a:buClr>
                <a:srgbClr val="004A78"/>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Contract expressly prohibits delegation.</a:t>
            </a:r>
          </a:p>
        </p:txBody>
      </p:sp>
    </p:spTree>
    <p:extLst>
      <p:ext uri="{BB962C8B-B14F-4D97-AF65-F5344CB8AC3E}">
        <p14:creationId xmlns:p14="http://schemas.microsoft.com/office/powerpoint/2010/main" val="70676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Exhibit 18-2 Delegation Relationships</a:t>
            </a:r>
          </a:p>
        </p:txBody>
      </p:sp>
      <p:pic>
        <p:nvPicPr>
          <p:cNvPr id="5" name="Picture Placeholder 4" descr="An illustration shows a triangular flow between an obligee, Horton; an obligator-delegator, Brower; and a delegatee, Kuhn. Step 1. Original contract is formed between Horton and Brower. Step 2. Brower delegates contract duties to Kuhn. Performance owed after delegation between Kuhn and Horton. ">
            <a:extLst>
              <a:ext uri="{FF2B5EF4-FFF2-40B4-BE49-F238E27FC236}">
                <a16:creationId xmlns:a16="http://schemas.microsoft.com/office/drawing/2014/main" id="{ABFC3892-BCE5-4146-AEDE-071DDAD7C48A}"/>
              </a:ext>
            </a:extLst>
          </p:cNvPr>
          <p:cNvPicPr>
            <a:picLocks noGrp="1" noChangeAspect="1"/>
          </p:cNvPicPr>
          <p:nvPr>
            <p:ph type="pic" sz="quarter" idx="19"/>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tretch/>
        </p:blipFill>
        <p:spPr>
          <a:xfrm>
            <a:off x="864254" y="1492259"/>
            <a:ext cx="10463492" cy="4673016"/>
          </a:xfrm>
          <a:prstGeom prst="rect">
            <a:avLst/>
          </a:prstGeom>
        </p:spPr>
      </p:pic>
    </p:spTree>
    <p:extLst>
      <p:ext uri="{BB962C8B-B14F-4D97-AF65-F5344CB8AC3E}">
        <p14:creationId xmlns:p14="http://schemas.microsoft.com/office/powerpoint/2010/main" val="331996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err="1"/>
              <a:t>Mirandette</a:t>
            </a:r>
            <a:r>
              <a:rPr lang="en-US" dirty="0"/>
              <a:t> v. Nelnet, Inc.</a:t>
            </a:r>
            <a:br>
              <a:rPr lang="en-US" dirty="0"/>
            </a:br>
            <a:r>
              <a:rPr lang="en-US" dirty="0"/>
              <a:t>Polling Question</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975945"/>
            <a:ext cx="10848656" cy="4204138"/>
          </a:xfrm>
        </p:spPr>
        <p:txBody>
          <a:bodyPr>
            <a:noAutofit/>
          </a:bodyPr>
          <a:lstStyle/>
          <a:p>
            <a:pPr>
              <a:lnSpc>
                <a:spcPct val="100000"/>
              </a:lnSpc>
            </a:pPr>
            <a:r>
              <a:rPr lang="en-US" sz="2600" dirty="0">
                <a:solidFill>
                  <a:srgbClr val="004A78"/>
                </a:solidFill>
              </a:rPr>
              <a:t>The U.S. Court of Appeals for the Sixth Circuit reversed the district court’s dismissal of </a:t>
            </a:r>
            <a:r>
              <a:rPr lang="en-US" sz="2600" dirty="0" err="1">
                <a:solidFill>
                  <a:srgbClr val="004A78"/>
                </a:solidFill>
              </a:rPr>
              <a:t>Mirandette’s</a:t>
            </a:r>
            <a:r>
              <a:rPr lang="en-US" sz="2600" dirty="0">
                <a:solidFill>
                  <a:srgbClr val="004A78"/>
                </a:solidFill>
              </a:rPr>
              <a:t> suit. </a:t>
            </a:r>
          </a:p>
          <a:p>
            <a:pPr marL="461963" indent="-461963">
              <a:lnSpc>
                <a:spcPct val="100000"/>
              </a:lnSpc>
              <a:spcAft>
                <a:spcPts val="1800"/>
              </a:spcAft>
              <a:buFont typeface="Arial" panose="020B0604020202020204" pitchFamily="34" charset="0"/>
              <a:buChar char="•"/>
            </a:pPr>
            <a:r>
              <a:rPr lang="en-US" sz="2600" dirty="0">
                <a:solidFill>
                  <a:srgbClr val="004A78"/>
                </a:solidFill>
              </a:rPr>
              <a:t>Did the U.S. Court of Appeals for the Sixth Circuit remand the case for the lower court to consider </a:t>
            </a:r>
            <a:r>
              <a:rPr lang="en-US" sz="2600" dirty="0" err="1">
                <a:solidFill>
                  <a:srgbClr val="004A78"/>
                </a:solidFill>
              </a:rPr>
              <a:t>Mirandette’s</a:t>
            </a:r>
            <a:r>
              <a:rPr lang="en-US" sz="2600" dirty="0">
                <a:solidFill>
                  <a:srgbClr val="004A78"/>
                </a:solidFill>
              </a:rPr>
              <a:t> payment-on-receipt theory?</a:t>
            </a:r>
          </a:p>
          <a:p>
            <a:pPr marL="4391025" indent="-342900">
              <a:lnSpc>
                <a:spcPct val="100000"/>
              </a:lnSpc>
              <a:buFont typeface="Wingdings" pitchFamily="2" charset="2"/>
              <a:buChar char="q"/>
            </a:pPr>
            <a:r>
              <a:rPr lang="en-US" sz="2600" dirty="0">
                <a:solidFill>
                  <a:srgbClr val="004A78"/>
                </a:solidFill>
              </a:rPr>
              <a:t>Yes</a:t>
            </a:r>
          </a:p>
          <a:p>
            <a:pPr marL="4391025" indent="-342900">
              <a:lnSpc>
                <a:spcPct val="100000"/>
              </a:lnSpc>
              <a:spcAft>
                <a:spcPts val="1800"/>
              </a:spcAft>
              <a:buFont typeface="Wingdings" pitchFamily="2" charset="2"/>
              <a:buChar char="q"/>
            </a:pPr>
            <a:r>
              <a:rPr lang="en-US" sz="2600" dirty="0">
                <a:solidFill>
                  <a:srgbClr val="004A78"/>
                </a:solidFill>
              </a:rPr>
              <a:t>No</a:t>
            </a:r>
          </a:p>
          <a:p>
            <a:pPr>
              <a:lnSpc>
                <a:spcPct val="100000"/>
              </a:lnSpc>
            </a:pPr>
            <a:r>
              <a:rPr lang="en-US" sz="2600" dirty="0">
                <a:solidFill>
                  <a:srgbClr val="004A78"/>
                </a:solidFill>
              </a:rPr>
              <a:t>Explain your reasoning to another person or classmate. </a:t>
            </a:r>
          </a:p>
        </p:txBody>
      </p:sp>
    </p:spTree>
    <p:extLst>
      <p:ext uri="{BB962C8B-B14F-4D97-AF65-F5344CB8AC3E}">
        <p14:creationId xmlns:p14="http://schemas.microsoft.com/office/powerpoint/2010/main" val="340085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“Assignment of All Rights”</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975945"/>
            <a:ext cx="10848656" cy="4204138"/>
          </a:xfrm>
        </p:spPr>
        <p:txBody>
          <a:bodyPr>
            <a:noAutofit/>
          </a:bodyPr>
          <a:lstStyle/>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Phrase can create both:</a:t>
            </a:r>
          </a:p>
          <a:p>
            <a:pPr marL="914400" lvl="2" indent="-452438">
              <a:lnSpc>
                <a:spcPct val="100000"/>
              </a:lnSpc>
              <a:spcBef>
                <a:spcPts val="624"/>
              </a:spcBef>
              <a:spcAft>
                <a:spcPts val="1200"/>
              </a:spcAft>
              <a:buClr>
                <a:srgbClr val="004A78"/>
              </a:buClr>
              <a:buFont typeface="Calibri" panose="020F0502020204030204" pitchFamily="34" charset="0"/>
              <a:buChar char="–"/>
            </a:pPr>
            <a:r>
              <a:rPr lang="en-US" sz="2200" b="1" dirty="0">
                <a:solidFill>
                  <a:srgbClr val="000000"/>
                </a:solidFill>
                <a:latin typeface="Arial" panose="020B0604020202020204" pitchFamily="34" charset="0"/>
                <a:cs typeface="Arial" panose="020B0604020202020204" pitchFamily="34" charset="0"/>
              </a:rPr>
              <a:t>Assignment of Rights </a:t>
            </a:r>
            <a:r>
              <a:rPr lang="en-US" sz="2200" dirty="0">
                <a:solidFill>
                  <a:srgbClr val="000000"/>
                </a:solidFill>
                <a:latin typeface="Arial" panose="020B0604020202020204" pitchFamily="34" charset="0"/>
                <a:cs typeface="Arial" panose="020B0604020202020204" pitchFamily="34" charset="0"/>
              </a:rPr>
              <a:t>and </a:t>
            </a:r>
            <a:r>
              <a:rPr lang="en-US" sz="2200" b="1" dirty="0">
                <a:solidFill>
                  <a:srgbClr val="000000"/>
                </a:solidFill>
                <a:latin typeface="Arial" panose="020B0604020202020204" pitchFamily="34" charset="0"/>
                <a:cs typeface="Arial" panose="020B0604020202020204" pitchFamily="34" charset="0"/>
              </a:rPr>
              <a:t>Delegation of Duties</a:t>
            </a:r>
          </a:p>
          <a:p>
            <a:pPr marL="461963" indent="-461963">
              <a:lnSpc>
                <a:spcPct val="100000"/>
              </a:lnSpc>
              <a:spcBef>
                <a:spcPts val="624"/>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I assign the contract” </a:t>
            </a:r>
          </a:p>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 assign all my rights under the contract”</a:t>
            </a:r>
          </a:p>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Assignor liable, if assignee fails to perform contractual obligations</a:t>
            </a:r>
          </a:p>
        </p:txBody>
      </p:sp>
    </p:spTree>
    <p:extLst>
      <p:ext uri="{BB962C8B-B14F-4D97-AF65-F5344CB8AC3E}">
        <p14:creationId xmlns:p14="http://schemas.microsoft.com/office/powerpoint/2010/main" val="404475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Third Party Beneficiaries</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944414"/>
            <a:ext cx="10831653" cy="1734208"/>
          </a:xfrm>
        </p:spPr>
        <p:txBody>
          <a:bodyPr>
            <a:noAutofit/>
          </a:bodyPr>
          <a:lstStyle/>
          <a:p>
            <a:pPr marL="461963" indent="-461963">
              <a:lnSpc>
                <a:spcPct val="100000"/>
              </a:lnSpc>
              <a:spcBef>
                <a:spcPts val="624"/>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Intended beneficiary</a:t>
            </a:r>
          </a:p>
          <a:p>
            <a:pPr marL="461963" indent="-461963">
              <a:lnSpc>
                <a:spcPct val="100000"/>
              </a:lnSpc>
              <a:spcBef>
                <a:spcPts val="624"/>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Party who made promise to benefit third party is the promisor</a:t>
            </a:r>
          </a:p>
          <a:p>
            <a:pPr marL="461963" indent="-461963">
              <a:lnSpc>
                <a:spcPct val="100000"/>
              </a:lnSpc>
              <a:spcBef>
                <a:spcPts val="624"/>
              </a:spcBef>
              <a:spcAft>
                <a:spcPts val="1200"/>
              </a:spcAft>
              <a:buFont typeface="Arial" panose="020B0604020202020204" pitchFamily="34" charset="0"/>
              <a:buChar char="•"/>
            </a:pPr>
            <a:r>
              <a:rPr lang="en-US" sz="2600" b="1" dirty="0">
                <a:latin typeface="Arial" panose="020B0604020202020204" pitchFamily="34" charset="0"/>
                <a:cs typeface="Arial" panose="020B0604020202020204" pitchFamily="34" charset="0"/>
              </a:rPr>
              <a:t>Classic Case example 18.14 </a:t>
            </a:r>
            <a:r>
              <a:rPr lang="en-US" sz="2600" dirty="0">
                <a:latin typeface="Arial" panose="020B0604020202020204" pitchFamily="34" charset="0"/>
                <a:cs typeface="Arial" panose="020B0604020202020204" pitchFamily="34" charset="0"/>
              </a:rPr>
              <a:t>Holly, Lawrence, and Fox </a:t>
            </a:r>
          </a:p>
        </p:txBody>
      </p:sp>
      <p:pic>
        <p:nvPicPr>
          <p:cNvPr id="7" name="Picture Placeholder 6">
            <a:extLst>
              <a:ext uri="{FF2B5EF4-FFF2-40B4-BE49-F238E27FC236}">
                <a16:creationId xmlns:a16="http://schemas.microsoft.com/office/drawing/2014/main" id="{5FAD7107-0FDA-4DAB-A8DD-A6370DD216FA}"/>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268448" y="3837103"/>
            <a:ext cx="1781907" cy="1781907"/>
          </a:xfrm>
          <a:prstGeom prst="rect">
            <a:avLst/>
          </a:prstGeom>
        </p:spPr>
      </p:pic>
    </p:spTree>
    <p:extLst>
      <p:ext uri="{BB962C8B-B14F-4D97-AF65-F5344CB8AC3E}">
        <p14:creationId xmlns:p14="http://schemas.microsoft.com/office/powerpoint/2010/main" val="116521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err="1"/>
              <a:t>Bozzio</a:t>
            </a:r>
            <a:r>
              <a:rPr lang="en-US" dirty="0"/>
              <a:t> v. EMI Group, Ltd. </a:t>
            </a:r>
            <a:br>
              <a:rPr lang="en-US" dirty="0"/>
            </a:br>
            <a:r>
              <a:rPr lang="en-US" dirty="0"/>
              <a:t>Polling Question</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975945"/>
            <a:ext cx="10848656" cy="4204138"/>
          </a:xfrm>
        </p:spPr>
        <p:txBody>
          <a:bodyPr>
            <a:noAutofit/>
          </a:bodyPr>
          <a:lstStyle/>
          <a:p>
            <a:pPr>
              <a:lnSpc>
                <a:spcPct val="100000"/>
              </a:lnSpc>
            </a:pPr>
            <a:r>
              <a:rPr lang="en-US" sz="2600" dirty="0">
                <a:solidFill>
                  <a:srgbClr val="004A78"/>
                </a:solidFill>
              </a:rPr>
              <a:t>In this case, the promisor was Capital Records. The </a:t>
            </a:r>
            <a:r>
              <a:rPr lang="en-US" sz="2600" dirty="0" err="1">
                <a:solidFill>
                  <a:srgbClr val="004A78"/>
                </a:solidFill>
              </a:rPr>
              <a:t>promisee</a:t>
            </a:r>
            <a:r>
              <a:rPr lang="en-US" sz="2600" dirty="0">
                <a:solidFill>
                  <a:srgbClr val="004A78"/>
                </a:solidFill>
              </a:rPr>
              <a:t> was Missing Persons, Inc., a corporation formed by the band members to receive the band’s royalties. </a:t>
            </a:r>
          </a:p>
          <a:p>
            <a:pPr marL="461963" indent="-461963">
              <a:lnSpc>
                <a:spcPct val="100000"/>
              </a:lnSpc>
              <a:buFont typeface="Arial" panose="020B0604020202020204" pitchFamily="34" charset="0"/>
              <a:buChar char="•"/>
            </a:pPr>
            <a:r>
              <a:rPr lang="en-US" sz="2600" dirty="0">
                <a:solidFill>
                  <a:srgbClr val="004A78"/>
                </a:solidFill>
              </a:rPr>
              <a:t>Could the third-party beneficiary sue for breach of contract, when the </a:t>
            </a:r>
            <a:r>
              <a:rPr lang="en-US" sz="2600" dirty="0" err="1">
                <a:solidFill>
                  <a:srgbClr val="004A78"/>
                </a:solidFill>
              </a:rPr>
              <a:t>promisee</a:t>
            </a:r>
            <a:r>
              <a:rPr lang="en-US" sz="2600" dirty="0">
                <a:solidFill>
                  <a:srgbClr val="004A78"/>
                </a:solidFill>
              </a:rPr>
              <a:t> lacked the capacity to bring the suit?  </a:t>
            </a:r>
          </a:p>
          <a:p>
            <a:pPr marL="342900" indent="-342900" algn="ctr">
              <a:lnSpc>
                <a:spcPct val="100000"/>
              </a:lnSpc>
              <a:buFont typeface="Wingdings" pitchFamily="2" charset="2"/>
              <a:buChar char="q"/>
            </a:pPr>
            <a:r>
              <a:rPr lang="en-US" sz="2600" dirty="0">
                <a:solidFill>
                  <a:srgbClr val="004A78"/>
                </a:solidFill>
              </a:rPr>
              <a:t>Yes</a:t>
            </a:r>
          </a:p>
          <a:p>
            <a:pPr marL="342900" indent="-342900" algn="ctr">
              <a:lnSpc>
                <a:spcPct val="100000"/>
              </a:lnSpc>
              <a:spcAft>
                <a:spcPts val="1800"/>
              </a:spcAft>
              <a:buFont typeface="Wingdings" pitchFamily="2" charset="2"/>
              <a:buChar char="q"/>
            </a:pPr>
            <a:r>
              <a:rPr lang="en-US" sz="2600" dirty="0">
                <a:solidFill>
                  <a:srgbClr val="004A78"/>
                </a:solidFill>
              </a:rPr>
              <a:t>No</a:t>
            </a:r>
          </a:p>
          <a:p>
            <a:pPr>
              <a:lnSpc>
                <a:spcPct val="100000"/>
              </a:lnSpc>
            </a:pPr>
            <a:r>
              <a:rPr lang="en-US" sz="2600" dirty="0">
                <a:solidFill>
                  <a:srgbClr val="004A78"/>
                </a:solidFill>
              </a:rPr>
              <a:t>Explain your reasoning to another person or classmate. </a:t>
            </a:r>
          </a:p>
        </p:txBody>
      </p:sp>
    </p:spTree>
    <p:extLst>
      <p:ext uri="{BB962C8B-B14F-4D97-AF65-F5344CB8AC3E}">
        <p14:creationId xmlns:p14="http://schemas.microsoft.com/office/powerpoint/2010/main" val="393233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Types of Intended Beneficiaries</a:t>
            </a:r>
          </a:p>
        </p:txBody>
      </p:sp>
      <p:sp>
        <p:nvSpPr>
          <p:cNvPr id="6" name="Text Placeholder 5">
            <a:extLst>
              <a:ext uri="{FF2B5EF4-FFF2-40B4-BE49-F238E27FC236}">
                <a16:creationId xmlns:a16="http://schemas.microsoft.com/office/drawing/2014/main" id="{09BC9674-00AE-434D-9FA6-E3A3AFAB8BA0}"/>
              </a:ext>
            </a:extLst>
          </p:cNvPr>
          <p:cNvSpPr>
            <a:spLocks noGrp="1"/>
          </p:cNvSpPr>
          <p:nvPr>
            <p:ph type="body" sz="quarter" idx="17"/>
          </p:nvPr>
        </p:nvSpPr>
        <p:spPr>
          <a:xfrm>
            <a:off x="743576" y="1638300"/>
            <a:ext cx="10061058" cy="1313178"/>
          </a:xfrm>
        </p:spPr>
        <p:txBody>
          <a:bodyPr>
            <a:normAutofit/>
          </a:bodyPr>
          <a:lstStyle/>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Creditor beneficiary</a:t>
            </a:r>
          </a:p>
          <a:p>
            <a:pPr marL="862013" lvl="1" indent="-400050">
              <a:lnSpc>
                <a:spcPct val="100000"/>
              </a:lnSpc>
              <a:spcBef>
                <a:spcPts val="624"/>
              </a:spcBef>
              <a:spcAft>
                <a:spcPts val="1200"/>
              </a:spcAft>
              <a:buClr>
                <a:srgbClr val="004A78"/>
              </a:buClr>
              <a:buFont typeface="Calibri" panose="020F0502020204030204" pitchFamily="34" charset="0"/>
              <a:buChar char="–"/>
            </a:pPr>
            <a:r>
              <a:rPr lang="en-US" sz="2200" b="1" dirty="0">
                <a:solidFill>
                  <a:srgbClr val="000000"/>
                </a:solidFill>
                <a:latin typeface="Arial" panose="020B0604020202020204" pitchFamily="34" charset="0"/>
                <a:cs typeface="Arial" panose="020B0604020202020204" pitchFamily="34" charset="0"/>
              </a:rPr>
              <a:t>Case Example 18.15 </a:t>
            </a:r>
            <a:r>
              <a:rPr lang="en-US" sz="2200" dirty="0" err="1">
                <a:solidFill>
                  <a:srgbClr val="000000"/>
                </a:solidFill>
                <a:latin typeface="Arial" panose="020B0604020202020204" pitchFamily="34" charset="0"/>
                <a:cs typeface="Arial" panose="020B0604020202020204" pitchFamily="34" charset="0"/>
              </a:rPr>
              <a:t>Sharmalee</a:t>
            </a:r>
            <a:endParaRPr lang="en-US" sz="2200" dirty="0">
              <a:solidFill>
                <a:srgbClr val="000000"/>
              </a:solidFill>
              <a:latin typeface="Arial" panose="020B0604020202020204" pitchFamily="34" charset="0"/>
              <a:cs typeface="Arial" panose="020B0604020202020204" pitchFamily="34" charset="0"/>
            </a:endParaRPr>
          </a:p>
        </p:txBody>
      </p:sp>
      <p:pic>
        <p:nvPicPr>
          <p:cNvPr id="11" name="Picture Placeholder 10">
            <a:extLst>
              <a:ext uri="{FF2B5EF4-FFF2-40B4-BE49-F238E27FC236}">
                <a16:creationId xmlns:a16="http://schemas.microsoft.com/office/drawing/2014/main" id="{F276CF8A-5051-4446-A3F3-F515D2B1E461}"/>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930681" y="2014128"/>
            <a:ext cx="914400" cy="914400"/>
          </a:xfrm>
          <a:prstGeom prst="rect">
            <a:avLst/>
          </a:prstGeom>
        </p:spPr>
      </p:pic>
      <p:sp>
        <p:nvSpPr>
          <p:cNvPr id="8" name="Content Placeholder 7">
            <a:extLst>
              <a:ext uri="{FF2B5EF4-FFF2-40B4-BE49-F238E27FC236}">
                <a16:creationId xmlns:a16="http://schemas.microsoft.com/office/drawing/2014/main" id="{E420B73B-8DC5-4D9C-94B6-24FDB3D95DDB}"/>
              </a:ext>
            </a:extLst>
          </p:cNvPr>
          <p:cNvSpPr>
            <a:spLocks noGrp="1"/>
          </p:cNvSpPr>
          <p:nvPr>
            <p:ph sz="quarter" idx="18"/>
          </p:nvPr>
        </p:nvSpPr>
        <p:spPr>
          <a:xfrm>
            <a:off x="743574" y="2951478"/>
            <a:ext cx="10610225" cy="1501087"/>
          </a:xfrm>
        </p:spPr>
        <p:txBody>
          <a:bodyPr/>
          <a:lstStyle/>
          <a:p>
            <a:pPr marL="461963" indent="-461963">
              <a:lnSpc>
                <a:spcPct val="100000"/>
              </a:lnSpc>
              <a:spcBef>
                <a:spcPts val="624"/>
              </a:spcBef>
              <a:spcAft>
                <a:spcPts val="1800"/>
              </a:spcAft>
              <a:buClr>
                <a:srgbClr val="004A78"/>
              </a:buClr>
              <a:buFont typeface="Arial" panose="020B0604020202020204" pitchFamily="34" charset="0"/>
              <a:buChar char="•"/>
            </a:pPr>
            <a:r>
              <a:rPr lang="en-US" sz="2400" dirty="0" err="1">
                <a:latin typeface="Arial" panose="020B0604020202020204" pitchFamily="34" charset="0"/>
                <a:cs typeface="Arial" panose="020B0604020202020204" pitchFamily="34" charset="0"/>
              </a:rPr>
              <a:t>Donee</a:t>
            </a:r>
            <a:r>
              <a:rPr lang="en-US" sz="2400" dirty="0">
                <a:latin typeface="Arial" panose="020B0604020202020204" pitchFamily="34" charset="0"/>
                <a:cs typeface="Arial" panose="020B0604020202020204" pitchFamily="34" charset="0"/>
              </a:rPr>
              <a:t> beneficiary</a:t>
            </a:r>
          </a:p>
          <a:p>
            <a:pPr marL="914400" lvl="1" indent="-452438">
              <a:lnSpc>
                <a:spcPct val="100000"/>
              </a:lnSpc>
              <a:spcBef>
                <a:spcPts val="624"/>
              </a:spcBef>
              <a:spcAft>
                <a:spcPts val="1800"/>
              </a:spcAft>
              <a:buClr>
                <a:srgbClr val="004A78"/>
              </a:buClr>
              <a:buFont typeface="Calibri" panose="020F0502020204030204" pitchFamily="34" charset="0"/>
              <a:buChar char="–"/>
            </a:pPr>
            <a:r>
              <a:rPr lang="en-US" sz="2200" b="1" dirty="0">
                <a:solidFill>
                  <a:srgbClr val="000000"/>
                </a:solidFill>
                <a:latin typeface="Arial" panose="020B0604020202020204" pitchFamily="34" charset="0"/>
                <a:cs typeface="Arial" panose="020B0604020202020204" pitchFamily="34" charset="0"/>
              </a:rPr>
              <a:t>Example 18.16 </a:t>
            </a:r>
            <a:r>
              <a:rPr lang="en-US" sz="2200" dirty="0">
                <a:solidFill>
                  <a:srgbClr val="000000"/>
                </a:solidFill>
                <a:latin typeface="Arial" panose="020B0604020202020204" pitchFamily="34" charset="0"/>
                <a:cs typeface="Arial" panose="020B0604020202020204" pitchFamily="34" charset="0"/>
              </a:rPr>
              <a:t>Ben</a:t>
            </a:r>
          </a:p>
        </p:txBody>
      </p:sp>
      <p:pic>
        <p:nvPicPr>
          <p:cNvPr id="12" name="Picture Placeholder 11">
            <a:extLst>
              <a:ext uri="{FF2B5EF4-FFF2-40B4-BE49-F238E27FC236}">
                <a16:creationId xmlns:a16="http://schemas.microsoft.com/office/drawing/2014/main" id="{D3C2DF6D-2A14-4DBA-86B5-BD2F2C37F787}"/>
              </a:ext>
              <a:ext uri="{C183D7F6-B498-43B3-948B-1728B52AA6E4}">
                <adec:decorative xmlns:adec="http://schemas.microsoft.com/office/drawing/2017/decorative" val="1"/>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tretch>
            <a:fillRect/>
          </a:stretch>
        </p:blipFill>
        <p:spPr>
          <a:xfrm>
            <a:off x="4390204" y="3429000"/>
            <a:ext cx="914400" cy="914400"/>
          </a:xfrm>
          <a:prstGeom prst="rect">
            <a:avLst/>
          </a:prstGeom>
        </p:spPr>
      </p:pic>
    </p:spTree>
    <p:extLst>
      <p:ext uri="{BB962C8B-B14F-4D97-AF65-F5344CB8AC3E}">
        <p14:creationId xmlns:p14="http://schemas.microsoft.com/office/powerpoint/2010/main" val="272288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a:xfrm>
            <a:off x="838200" y="365125"/>
            <a:ext cx="10515600" cy="1064282"/>
          </a:xfrm>
        </p:spPr>
        <p:txBody>
          <a:bodyPr/>
          <a:lstStyle/>
          <a:p>
            <a:pPr>
              <a:lnSpc>
                <a:spcPct val="100000"/>
              </a:lnSpc>
            </a:pPr>
            <a:r>
              <a:rPr lang="en-US" sz="3000" dirty="0"/>
              <a:t>Group Breakout Discussion Activity: Creating Scenarios</a:t>
            </a:r>
            <a:br>
              <a:rPr lang="en-US" sz="3000" dirty="0"/>
            </a:br>
            <a:r>
              <a:rPr lang="en-US" sz="3000" dirty="0"/>
              <a:t>When the Rights of an Intended Beneficiary Vest</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956390"/>
            <a:ext cx="10858488" cy="4139609"/>
          </a:xfrm>
        </p:spPr>
        <p:txBody>
          <a:bodyPr>
            <a:noAutofit/>
          </a:bodyPr>
          <a:lstStyle/>
          <a:p>
            <a:pPr marL="457200" indent="-457200">
              <a:lnSpc>
                <a:spcPct val="100000"/>
              </a:lnSpc>
              <a:spcBef>
                <a:spcPts val="624"/>
              </a:spcBef>
              <a:spcAft>
                <a:spcPts val="1200"/>
              </a:spcAft>
              <a:buFont typeface="+mj-lt"/>
              <a:buAutoNum type="arabicPeriod"/>
            </a:pPr>
            <a:r>
              <a:rPr lang="en-US" sz="2400" dirty="0"/>
              <a:t>When third party demonstrates express consent to agreement, such as by sending a letter, a note, or an e-mail acknowledging awareness of, and consent to, the contract. </a:t>
            </a:r>
            <a:endParaRPr lang="en-US" sz="2400" b="1" dirty="0"/>
          </a:p>
          <a:p>
            <a:pPr marL="457200" indent="-457200">
              <a:lnSpc>
                <a:spcPct val="100000"/>
              </a:lnSpc>
              <a:spcBef>
                <a:spcPts val="624"/>
              </a:spcBef>
              <a:spcAft>
                <a:spcPts val="1200"/>
              </a:spcAft>
              <a:buFont typeface="+mj-lt"/>
              <a:buAutoNum type="arabicPeriod"/>
            </a:pPr>
            <a:r>
              <a:rPr lang="en-US" sz="2400" dirty="0"/>
              <a:t>When third party materially changes position in detrimental reliance on contract, such as when a </a:t>
            </a:r>
            <a:r>
              <a:rPr lang="en-US" sz="2400" dirty="0" err="1"/>
              <a:t>donee</a:t>
            </a:r>
            <a:r>
              <a:rPr lang="en-US" sz="2400" dirty="0"/>
              <a:t> beneficiary contracts to have a home built in reliance on receipt of funds promised in a </a:t>
            </a:r>
            <a:r>
              <a:rPr lang="en-US" sz="2400" dirty="0" err="1"/>
              <a:t>donee</a:t>
            </a:r>
            <a:r>
              <a:rPr lang="en-US" sz="2400" dirty="0"/>
              <a:t> beneficiary contract. </a:t>
            </a:r>
            <a:endParaRPr lang="en-US" sz="2400" b="1" dirty="0"/>
          </a:p>
          <a:p>
            <a:pPr marL="457200" indent="-457200">
              <a:lnSpc>
                <a:spcPct val="100000"/>
              </a:lnSpc>
              <a:spcBef>
                <a:spcPts val="624"/>
              </a:spcBef>
              <a:spcAft>
                <a:spcPts val="1200"/>
              </a:spcAft>
              <a:buFont typeface="+mj-lt"/>
              <a:buAutoNum type="arabicPeriod"/>
            </a:pPr>
            <a:r>
              <a:rPr lang="en-US" sz="2400" dirty="0"/>
              <a:t>When conditions for vesting are satisfied. For instance, rights of a beneficiary under a life insurance policy vest when insured person dies. </a:t>
            </a:r>
            <a:endParaRPr lang="en-US" sz="2400" b="1" dirty="0"/>
          </a:p>
        </p:txBody>
      </p:sp>
    </p:spTree>
    <p:extLst>
      <p:ext uri="{BB962C8B-B14F-4D97-AF65-F5344CB8AC3E}">
        <p14:creationId xmlns:p14="http://schemas.microsoft.com/office/powerpoint/2010/main" val="224167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Incidental Beneficiaries</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602659"/>
            <a:ext cx="10831653" cy="2234444"/>
          </a:xfrm>
        </p:spPr>
        <p:txBody>
          <a:bodyPr>
            <a:noAutofit/>
          </a:bodyPr>
          <a:lstStyle/>
          <a:p>
            <a:pPr marL="461963" lvl="1" indent="-455613">
              <a:lnSpc>
                <a:spcPct val="100000"/>
              </a:lnSpc>
              <a:spcBef>
                <a:spcPts val="624"/>
              </a:spcBef>
              <a:spcAft>
                <a:spcPts val="1800"/>
              </a:spcAft>
              <a:buClr>
                <a:srgbClr val="004A78"/>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Third party receives benefit despite contract having other priorities</a:t>
            </a:r>
          </a:p>
          <a:p>
            <a:pPr marL="461963" lvl="1" indent="-455613">
              <a:lnSpc>
                <a:spcPct val="100000"/>
              </a:lnSpc>
              <a:spcBef>
                <a:spcPts val="624"/>
              </a:spcBef>
              <a:spcAft>
                <a:spcPts val="1800"/>
              </a:spcAft>
              <a:buClr>
                <a:srgbClr val="004A78"/>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Unintentional benefit, thus incidental beneficiary cannot sue</a:t>
            </a:r>
          </a:p>
          <a:p>
            <a:pPr marL="461963" lvl="1" indent="-455613">
              <a:lnSpc>
                <a:spcPct val="100000"/>
              </a:lnSpc>
              <a:spcBef>
                <a:spcPts val="624"/>
              </a:spcBef>
              <a:spcAft>
                <a:spcPts val="1800"/>
              </a:spcAft>
              <a:buClr>
                <a:srgbClr val="004A78"/>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Only intended beneficiaries acquire contractual legal rights </a:t>
            </a:r>
          </a:p>
          <a:p>
            <a:pPr marL="461963" lvl="1" indent="-455613">
              <a:lnSpc>
                <a:spcPct val="100000"/>
              </a:lnSpc>
              <a:spcBef>
                <a:spcPts val="624"/>
              </a:spcBef>
              <a:spcAft>
                <a:spcPts val="1800"/>
              </a:spcAft>
              <a:buClr>
                <a:srgbClr val="004A78"/>
              </a:buClr>
              <a:buFont typeface="Arial" panose="020B0604020202020204" pitchFamily="34" charset="0"/>
              <a:buChar char="•"/>
            </a:pPr>
            <a:r>
              <a:rPr lang="en-US" sz="2200" b="1" dirty="0">
                <a:solidFill>
                  <a:srgbClr val="000000"/>
                </a:solidFill>
                <a:latin typeface="Arial" panose="020B0604020202020204" pitchFamily="34" charset="0"/>
                <a:cs typeface="Arial" panose="020B0604020202020204" pitchFamily="34" charset="0"/>
              </a:rPr>
              <a:t>Classic Case Example 18.17</a:t>
            </a:r>
            <a:r>
              <a:rPr lang="en-US" sz="2200" dirty="0">
                <a:solidFill>
                  <a:srgbClr val="000000"/>
                </a:solidFill>
                <a:latin typeface="Arial" panose="020B0604020202020204" pitchFamily="34" charset="0"/>
                <a:cs typeface="Arial" panose="020B0604020202020204" pitchFamily="34" charset="0"/>
              </a:rPr>
              <a:t> Grand Prix Spectators</a:t>
            </a:r>
          </a:p>
        </p:txBody>
      </p:sp>
      <p:pic>
        <p:nvPicPr>
          <p:cNvPr id="6" name="Picture Placeholder 5">
            <a:extLst>
              <a:ext uri="{FF2B5EF4-FFF2-40B4-BE49-F238E27FC236}">
                <a16:creationId xmlns:a16="http://schemas.microsoft.com/office/drawing/2014/main" id="{E0B66851-D283-458C-86C9-6F9574F3D577}"/>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179352" y="3879124"/>
            <a:ext cx="1960098" cy="1960098"/>
          </a:xfrm>
          <a:prstGeom prst="rect">
            <a:avLst/>
          </a:prstGeom>
        </p:spPr>
      </p:pic>
    </p:spTree>
    <p:extLst>
      <p:ext uri="{BB962C8B-B14F-4D97-AF65-F5344CB8AC3E}">
        <p14:creationId xmlns:p14="http://schemas.microsoft.com/office/powerpoint/2010/main" val="85730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IN" dirty="0"/>
              <a:t>Chapter Objectives</a:t>
            </a:r>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400" dirty="0"/>
              <a:t>By the end of this chapter, you should be able to:</a:t>
            </a:r>
          </a:p>
          <a:p>
            <a:pPr marL="461963" indent="-461963">
              <a:lnSpc>
                <a:spcPct val="100000"/>
              </a:lnSpc>
              <a:buFont typeface="Arial" panose="020B0604020202020204" pitchFamily="34" charset="0"/>
              <a:buChar char="•"/>
            </a:pPr>
            <a:r>
              <a:rPr lang="en-US" sz="2400" dirty="0"/>
              <a:t>Define privity.</a:t>
            </a:r>
          </a:p>
          <a:p>
            <a:pPr marL="461963" indent="-461963">
              <a:lnSpc>
                <a:spcPct val="100000"/>
              </a:lnSpc>
              <a:buFont typeface="Arial" panose="020B0604020202020204" pitchFamily="34" charset="0"/>
              <a:buChar char="•"/>
            </a:pPr>
            <a:r>
              <a:rPr lang="en-US" sz="2400" dirty="0"/>
              <a:t>Identify the rights of third-party beneficiaries.</a:t>
            </a:r>
          </a:p>
          <a:p>
            <a:pPr marL="461963" indent="-461963">
              <a:lnSpc>
                <a:spcPct val="100000"/>
              </a:lnSpc>
              <a:buFont typeface="Arial" panose="020B0604020202020204" pitchFamily="34" charset="0"/>
              <a:buChar char="•"/>
            </a:pPr>
            <a:r>
              <a:rPr lang="en-US" sz="2400" dirty="0"/>
              <a:t>Describe the legal rights and obligations of parties to assignments and delegations.</a:t>
            </a:r>
          </a:p>
          <a:p>
            <a:pPr marL="461963" indent="-461963">
              <a:lnSpc>
                <a:spcPct val="100000"/>
              </a:lnSpc>
              <a:buFont typeface="Arial" panose="020B0604020202020204" pitchFamily="34" charset="0"/>
              <a:buChar char="•"/>
            </a:pPr>
            <a:r>
              <a:rPr lang="en-US" sz="2400" dirty="0"/>
              <a:t>Identify the restatement rule for liability to third parties.</a:t>
            </a:r>
          </a:p>
          <a:p>
            <a:pPr marL="461963" indent="-461963">
              <a:lnSpc>
                <a:spcPct val="100000"/>
              </a:lnSpc>
              <a:buFont typeface="Arial" panose="020B0604020202020204" pitchFamily="34" charset="0"/>
              <a:buChar char="•"/>
            </a:pPr>
            <a:r>
              <a:rPr lang="en-US" sz="2400" dirty="0"/>
              <a:t>Distinguish between intended and incidental beneficiaries.</a:t>
            </a:r>
          </a:p>
        </p:txBody>
      </p:sp>
    </p:spTree>
    <p:extLst>
      <p:ext uri="{BB962C8B-B14F-4D97-AF65-F5344CB8AC3E}">
        <p14:creationId xmlns:p14="http://schemas.microsoft.com/office/powerpoint/2010/main" val="199151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Identifying Intended versus Incidental Beneficiaries</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602659"/>
            <a:ext cx="10831653" cy="2811686"/>
          </a:xfrm>
        </p:spPr>
        <p:txBody>
          <a:bodyPr>
            <a:noAutofit/>
          </a:bodyPr>
          <a:lstStyle/>
          <a:p>
            <a:pPr marL="461963" indent="-461963">
              <a:lnSpc>
                <a:spcPct val="100000"/>
              </a:lnSpc>
              <a:spcBef>
                <a:spcPts val="624"/>
              </a:spcBef>
              <a:spcAft>
                <a:spcPts val="1200"/>
              </a:spcAft>
              <a:buFont typeface="+mj-lt"/>
              <a:buAutoNum type="arabicPeriod"/>
            </a:pPr>
            <a:r>
              <a:rPr lang="en-US" sz="2200" dirty="0"/>
              <a:t>Performance rendered directly to third party</a:t>
            </a:r>
          </a:p>
          <a:p>
            <a:pPr marL="461963" indent="-461963">
              <a:lnSpc>
                <a:spcPct val="100000"/>
              </a:lnSpc>
              <a:spcBef>
                <a:spcPts val="624"/>
              </a:spcBef>
              <a:spcAft>
                <a:spcPts val="1200"/>
              </a:spcAft>
              <a:buFont typeface="+mj-lt"/>
              <a:buAutoNum type="arabicPeriod"/>
            </a:pPr>
            <a:r>
              <a:rPr lang="en-US" sz="2200" dirty="0"/>
              <a:t>Third party has the right to control details of performance</a:t>
            </a:r>
          </a:p>
          <a:p>
            <a:pPr marL="461963" indent="-461963">
              <a:lnSpc>
                <a:spcPct val="100000"/>
              </a:lnSpc>
              <a:spcBef>
                <a:spcPts val="624"/>
              </a:spcBef>
              <a:spcAft>
                <a:spcPts val="1200"/>
              </a:spcAft>
              <a:buFont typeface="+mj-lt"/>
              <a:buAutoNum type="arabicPeriod"/>
            </a:pPr>
            <a:r>
              <a:rPr lang="en-US" sz="2200" dirty="0"/>
              <a:t>Third party expressly designated as beneficiary in contract </a:t>
            </a:r>
          </a:p>
          <a:p>
            <a:pPr marL="461963" indent="-461963">
              <a:lnSpc>
                <a:spcPct val="100000"/>
              </a:lnSpc>
              <a:spcBef>
                <a:spcPts val="624"/>
              </a:spcBef>
              <a:spcAft>
                <a:spcPts val="1200"/>
              </a:spcAft>
              <a:buFont typeface="Arial" panose="020B0604020202020204" pitchFamily="34" charset="0"/>
              <a:buChar char="•"/>
            </a:pPr>
            <a:r>
              <a:rPr lang="en-US" sz="2200" b="1" dirty="0"/>
              <a:t>Case Example 18.18 </a:t>
            </a:r>
            <a:r>
              <a:rPr lang="en-US" sz="2200" dirty="0"/>
              <a:t>DASNY v. Samson and Perkins</a:t>
            </a:r>
          </a:p>
        </p:txBody>
      </p:sp>
      <p:pic>
        <p:nvPicPr>
          <p:cNvPr id="7" name="Picture Placeholder 6">
            <a:extLst>
              <a:ext uri="{FF2B5EF4-FFF2-40B4-BE49-F238E27FC236}">
                <a16:creationId xmlns:a16="http://schemas.microsoft.com/office/drawing/2014/main" id="{FB00F05E-EE2A-4A35-946A-246DBD435CDA}"/>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124052" y="3818092"/>
            <a:ext cx="1960098" cy="1960098"/>
          </a:xfrm>
          <a:prstGeom prst="rect">
            <a:avLst/>
          </a:prstGeom>
        </p:spPr>
      </p:pic>
    </p:spTree>
    <p:extLst>
      <p:ext uri="{BB962C8B-B14F-4D97-AF65-F5344CB8AC3E}">
        <p14:creationId xmlns:p14="http://schemas.microsoft.com/office/powerpoint/2010/main" val="307233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2</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457700"/>
          </a:xfrm>
        </p:spPr>
        <p:txBody>
          <a:bodyPr>
            <a:noAutofit/>
          </a:bodyPr>
          <a:lstStyle/>
          <a:p>
            <a:pPr>
              <a:lnSpc>
                <a:spcPct val="100000"/>
              </a:lnSpc>
              <a:spcBef>
                <a:spcPts val="624"/>
              </a:spcBef>
              <a:spcAft>
                <a:spcPts val="1800"/>
              </a:spcAft>
            </a:pPr>
            <a:r>
              <a:rPr lang="en-US" sz="2800" dirty="0"/>
              <a:t>Which of the following is a true statement?</a:t>
            </a:r>
            <a:endParaRPr lang="en-US" dirty="0">
              <a:latin typeface="Arial" panose="020B0604020202020204" pitchFamily="34" charset="0"/>
              <a:cs typeface="Arial" panose="020B0604020202020204" pitchFamily="34" charset="0"/>
            </a:endParaRPr>
          </a:p>
          <a:p>
            <a:pPr marL="461963" lvl="1" indent="-461963">
              <a:lnSpc>
                <a:spcPct val="100000"/>
              </a:lnSpc>
              <a:spcBef>
                <a:spcPts val="624"/>
              </a:spcBef>
              <a:buClr>
                <a:srgbClr val="004A78"/>
              </a:buClr>
              <a:buFont typeface="+mj-lt"/>
              <a:buAutoNum type="alphaUcPeriod"/>
            </a:pPr>
            <a:r>
              <a:rPr lang="en-US" sz="2800" dirty="0"/>
              <a:t>Incidental beneficiaries do not </a:t>
            </a:r>
            <a:r>
              <a:rPr lang="en-US" sz="2800" dirty="0">
                <a:latin typeface="Arial" panose="020B0604020202020204" pitchFamily="34" charset="0"/>
                <a:cs typeface="Arial" panose="020B0604020202020204" pitchFamily="34" charset="0"/>
              </a:rPr>
              <a:t>receive benefits despite the contract having other priorities.</a:t>
            </a:r>
            <a:endParaRPr lang="en-US" sz="2800" dirty="0"/>
          </a:p>
          <a:p>
            <a:pPr marL="461963" lvl="1" indent="-461963">
              <a:lnSpc>
                <a:spcPct val="100000"/>
              </a:lnSpc>
              <a:spcBef>
                <a:spcPts val="624"/>
              </a:spcBef>
              <a:buClr>
                <a:srgbClr val="004A78"/>
              </a:buClr>
              <a:buFont typeface="+mj-lt"/>
              <a:buAutoNum type="alphaUcPeriod"/>
            </a:pPr>
            <a:r>
              <a:rPr lang="en-US" sz="2800" dirty="0">
                <a:latin typeface="Arial" panose="020B0604020202020204" pitchFamily="34" charset="0"/>
                <a:cs typeface="Arial" panose="020B0604020202020204" pitchFamily="34" charset="0"/>
              </a:rPr>
              <a:t>Incidental beneficiaries cannot sue.</a:t>
            </a:r>
            <a:endParaRPr lang="en-US" sz="2800" dirty="0"/>
          </a:p>
          <a:p>
            <a:pPr marL="461963" lvl="1" indent="-461963">
              <a:lnSpc>
                <a:spcPct val="100000"/>
              </a:lnSpc>
              <a:spcBef>
                <a:spcPts val="624"/>
              </a:spcBef>
              <a:buClr>
                <a:srgbClr val="004A78"/>
              </a:buClr>
              <a:buFont typeface="+mj-lt"/>
              <a:buAutoNum type="alphaUcPeriod"/>
            </a:pPr>
            <a:r>
              <a:rPr lang="en-US" sz="2800" dirty="0">
                <a:latin typeface="Arial" panose="020B0604020202020204" pitchFamily="34" charset="0"/>
                <a:cs typeface="Arial" panose="020B0604020202020204" pitchFamily="34" charset="0"/>
              </a:rPr>
              <a:t>Intended beneficiaries do not acquire contractual legal rights.</a:t>
            </a:r>
          </a:p>
          <a:p>
            <a:pPr marL="461963" lvl="1" indent="-461963">
              <a:lnSpc>
                <a:spcPct val="100000"/>
              </a:lnSpc>
              <a:spcBef>
                <a:spcPts val="624"/>
              </a:spcBef>
              <a:buClr>
                <a:srgbClr val="004A78"/>
              </a:buClr>
              <a:buFont typeface="+mj-lt"/>
              <a:buAutoNum type="alphaUcPeriod"/>
            </a:pPr>
            <a:r>
              <a:rPr lang="en-US" sz="2800" dirty="0"/>
              <a:t>None of the above.</a:t>
            </a:r>
          </a:p>
        </p:txBody>
      </p:sp>
    </p:spTree>
    <p:extLst>
      <p:ext uri="{BB962C8B-B14F-4D97-AF65-F5344CB8AC3E}">
        <p14:creationId xmlns:p14="http://schemas.microsoft.com/office/powerpoint/2010/main" val="257570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Video: Third Party Rights</a:t>
            </a:r>
          </a:p>
        </p:txBody>
      </p:sp>
      <p:pic>
        <p:nvPicPr>
          <p:cNvPr id="9" name="Thirdpartyrights" descr="Knowledge Check Video: Third Party Rights">
            <a:hlinkClick r:id="" action="ppaction://media"/>
            <a:extLst>
              <a:ext uri="{FF2B5EF4-FFF2-40B4-BE49-F238E27FC236}">
                <a16:creationId xmlns:a16="http://schemas.microsoft.com/office/drawing/2014/main" id="{41054E54-8DAF-428F-9B58-BA214F529E30}"/>
              </a:ext>
            </a:extLst>
          </p:cNvPr>
          <p:cNvPicPr>
            <a:picLocks noGrp="1" noChangeAspect="1"/>
          </p:cNvPicPr>
          <p:nvPr>
            <p:ph type="media" sz="quarter" idx="23"/>
            <a:videoFile r:link="rId3"/>
            <p:extLst>
              <p:ext uri="{DAA4B4D4-6D71-4841-9C94-3DE7FCFB9230}">
                <p14:media xmlns:p14="http://schemas.microsoft.com/office/powerpoint/2010/main" r:embed="rId2">
                  <p14:extLst>
                    <p:ext uri="{3AFAAA56-56D3-431D-BCD4-E75A35582382}">
                      <p173:tracksInfo xmlns:p173="http://schemas.microsoft.com/office/powerpoint/2017/3/main" displayLoc="media">
                        <p173:trackLst>
                          <p173:track id="{41BA9E92-47F4-4E39-A796-EA4A25BB4280}" label="third_party_rights" lang="" r:embed="rId5"/>
                        </p173:trackLst>
                      </p173:tracksInfo>
                    </p:ext>
                  </p14:extLst>
                </p14:media>
              </p:ext>
            </p:extLst>
          </p:nvPr>
        </p:nvPicPr>
        <p:blipFill>
          <a:blip r:embed="rId6"/>
          <a:stretch>
            <a:fillRect/>
          </a:stretch>
        </p:blipFill>
        <p:spPr>
          <a:xfrm>
            <a:off x="3233091" y="1487794"/>
            <a:ext cx="5725818" cy="4294364"/>
          </a:xfrm>
          <a:prstGeom prst="rect">
            <a:avLst/>
          </a:prstGeom>
        </p:spPr>
      </p:pic>
      <p:graphicFrame>
        <p:nvGraphicFramePr>
          <p:cNvPr id="11" name="Object 10" descr="Third Party Rights transcripts">
            <a:extLst>
              <a:ext uri="{FF2B5EF4-FFF2-40B4-BE49-F238E27FC236}">
                <a16:creationId xmlns:a16="http://schemas.microsoft.com/office/drawing/2014/main" id="{3EEA945A-61AC-4588-9869-BBB581AD3962}"/>
              </a:ext>
            </a:extLst>
          </p:cNvPr>
          <p:cNvGraphicFramePr>
            <a:graphicFrameLocks noChangeAspect="1"/>
          </p:cNvGraphicFramePr>
          <p:nvPr>
            <p:extLst>
              <p:ext uri="{D42A27DB-BD31-4B8C-83A1-F6EECF244321}">
                <p14:modId xmlns:p14="http://schemas.microsoft.com/office/powerpoint/2010/main" val="729883691"/>
              </p:ext>
            </p:extLst>
          </p:nvPr>
        </p:nvGraphicFramePr>
        <p:xfrm>
          <a:off x="9828028" y="2698646"/>
          <a:ext cx="914400" cy="771525"/>
        </p:xfrm>
        <a:graphic>
          <a:graphicData uri="http://schemas.openxmlformats.org/presentationml/2006/ole">
            <mc:AlternateContent xmlns:mc="http://schemas.openxmlformats.org/markup-compatibility/2006">
              <mc:Choice xmlns:v="urn:schemas-microsoft-com:vml" Requires="v">
                <p:oleObj spid="_x0000_s1025" name="Document" showAsIcon="1" r:id="rId7" imgW="914545" imgH="771380" progId="Word.Document.12">
                  <p:embed/>
                </p:oleObj>
              </mc:Choice>
              <mc:Fallback>
                <p:oleObj name="Document" showAsIcon="1" r:id="rId7" imgW="914545" imgH="771380" progId="Word.Document.12">
                  <p:embed/>
                  <p:pic>
                    <p:nvPicPr>
                      <p:cNvPr id="0" name=""/>
                      <p:cNvPicPr/>
                      <p:nvPr/>
                    </p:nvPicPr>
                    <p:blipFill>
                      <a:blip r:embed="rId8"/>
                      <a:stretch>
                        <a:fillRect/>
                      </a:stretch>
                    </p:blipFill>
                    <p:spPr>
                      <a:xfrm>
                        <a:off x="9828028" y="269864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195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77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Video Question</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457700"/>
          </a:xfrm>
        </p:spPr>
        <p:txBody>
          <a:bodyPr>
            <a:noAutofit/>
          </a:bodyPr>
          <a:lstStyle/>
          <a:p>
            <a:pPr>
              <a:lnSpc>
                <a:spcPct val="100000"/>
              </a:lnSpc>
              <a:spcBef>
                <a:spcPts val="624"/>
              </a:spcBef>
              <a:spcAft>
                <a:spcPts val="1800"/>
              </a:spcAft>
            </a:pPr>
            <a:r>
              <a:rPr lang="en-US" sz="2600" dirty="0">
                <a:solidFill>
                  <a:srgbClr val="004A78"/>
                </a:solidFill>
              </a:rPr>
              <a:t>A third party beneficiary cannot sue the promisor directly.</a:t>
            </a:r>
          </a:p>
          <a:p>
            <a:pPr marL="4572000" indent="-441325">
              <a:lnSpc>
                <a:spcPct val="100000"/>
              </a:lnSpc>
              <a:spcBef>
                <a:spcPts val="624"/>
              </a:spcBef>
              <a:buFont typeface="Wingdings" pitchFamily="2" charset="2"/>
              <a:buChar char="q"/>
              <a:tabLst>
                <a:tab pos="4572000" algn="l"/>
              </a:tabLst>
            </a:pPr>
            <a:r>
              <a:rPr lang="en-US" sz="2600" dirty="0">
                <a:solidFill>
                  <a:srgbClr val="006298"/>
                </a:solidFill>
              </a:rPr>
              <a:t>True</a:t>
            </a:r>
          </a:p>
          <a:p>
            <a:pPr marL="4572000" indent="-441325">
              <a:lnSpc>
                <a:spcPct val="100000"/>
              </a:lnSpc>
              <a:spcBef>
                <a:spcPts val="624"/>
              </a:spcBef>
              <a:buFont typeface="Wingdings" pitchFamily="2" charset="2"/>
              <a:buChar char="q"/>
              <a:tabLst>
                <a:tab pos="4572000" algn="l"/>
              </a:tabLst>
            </a:pPr>
            <a:r>
              <a:rPr lang="en-US" sz="2600" dirty="0">
                <a:solidFill>
                  <a:srgbClr val="006298"/>
                </a:solidFill>
              </a:rPr>
              <a:t>False</a:t>
            </a:r>
          </a:p>
        </p:txBody>
      </p:sp>
    </p:spTree>
    <p:extLst>
      <p:ext uri="{BB962C8B-B14F-4D97-AF65-F5344CB8AC3E}">
        <p14:creationId xmlns:p14="http://schemas.microsoft.com/office/powerpoint/2010/main" val="2893164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Video Debrief: Third Party Rights</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457700"/>
          </a:xfrm>
        </p:spPr>
        <p:txBody>
          <a:bodyPr>
            <a:noAutofit/>
          </a:bodyPr>
          <a:lstStyle/>
          <a:p>
            <a:pPr>
              <a:lnSpc>
                <a:spcPct val="100000"/>
              </a:lnSpc>
            </a:pPr>
            <a:r>
              <a:rPr lang="en-US" sz="2600" dirty="0">
                <a:solidFill>
                  <a:srgbClr val="006298"/>
                </a:solidFill>
              </a:rPr>
              <a:t>Name some scenarios where third party beneficiaries would be involved, and the types of rights they could exercise.</a:t>
            </a:r>
          </a:p>
        </p:txBody>
      </p:sp>
    </p:spTree>
    <p:extLst>
      <p:ext uri="{BB962C8B-B14F-4D97-AF65-F5344CB8AC3E}">
        <p14:creationId xmlns:p14="http://schemas.microsoft.com/office/powerpoint/2010/main" val="271503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Self-Assessment</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3769442"/>
          </a:xfrm>
        </p:spPr>
        <p:txBody>
          <a:bodyPr>
            <a:noAutofit/>
          </a:bodyPr>
          <a:lstStyle/>
          <a:p>
            <a:pPr marL="461963" indent="-461963">
              <a:lnSpc>
                <a:spcPct val="100000"/>
              </a:lnSpc>
              <a:spcBef>
                <a:spcPts val="624"/>
              </a:spcBef>
              <a:buFont typeface="+mj-lt"/>
              <a:buAutoNum type="arabicPeriod"/>
            </a:pPr>
            <a:r>
              <a:rPr lang="en-US" sz="2600" dirty="0"/>
              <a:t>What concepts did you find difficult, and thus need to review?</a:t>
            </a:r>
          </a:p>
          <a:p>
            <a:pPr marL="461963" indent="-461963">
              <a:lnSpc>
                <a:spcPct val="100000"/>
              </a:lnSpc>
              <a:spcBef>
                <a:spcPts val="624"/>
              </a:spcBef>
              <a:buFont typeface="+mj-lt"/>
              <a:buAutoNum type="arabicPeriod"/>
            </a:pPr>
            <a:r>
              <a:rPr lang="en-US" sz="2600" dirty="0"/>
              <a:t>How might the topics in this chapter come up in the future in your personal (or work) life?</a:t>
            </a:r>
          </a:p>
          <a:p>
            <a:pPr marL="461963" indent="-461963">
              <a:lnSpc>
                <a:spcPct val="100000"/>
              </a:lnSpc>
              <a:spcBef>
                <a:spcPts val="624"/>
              </a:spcBef>
              <a:buFont typeface="+mj-lt"/>
              <a:buAutoNum type="arabicPeriod"/>
            </a:pPr>
            <a:r>
              <a:rPr lang="en-US" sz="2600" dirty="0"/>
              <a:t>How can you use your personal (or work) experience to contribute for a class discussion on the topics in this chapter?</a:t>
            </a:r>
          </a:p>
          <a:p>
            <a:pPr marL="461963" indent="-461963">
              <a:lnSpc>
                <a:spcPct val="100000"/>
              </a:lnSpc>
              <a:spcBef>
                <a:spcPts val="624"/>
              </a:spcBef>
              <a:buFont typeface="+mj-lt"/>
              <a:buAutoNum type="arabicPeriod"/>
            </a:pPr>
            <a:r>
              <a:rPr lang="en-US" sz="2600" dirty="0"/>
              <a:t>Which topics would you like to independently learn more about?</a:t>
            </a:r>
          </a:p>
        </p:txBody>
      </p:sp>
    </p:spTree>
    <p:extLst>
      <p:ext uri="{BB962C8B-B14F-4D97-AF65-F5344CB8AC3E}">
        <p14:creationId xmlns:p14="http://schemas.microsoft.com/office/powerpoint/2010/main" val="368578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545932"/>
          </a:xfrm>
        </p:spPr>
        <p:txBody>
          <a:bodyPr>
            <a:noAutofit/>
          </a:bodyPr>
          <a:lstStyle/>
          <a:p>
            <a:pPr>
              <a:lnSpc>
                <a:spcPct val="100000"/>
              </a:lnSpc>
            </a:pPr>
            <a:r>
              <a:rPr lang="en-US" sz="2600" dirty="0"/>
              <a:t>Now that the lesson has ended, you should have learned how to:</a:t>
            </a:r>
          </a:p>
          <a:p>
            <a:pPr marL="461963" indent="-461963">
              <a:lnSpc>
                <a:spcPct val="100000"/>
              </a:lnSpc>
              <a:buFont typeface="Arial" panose="020B0604020202020204" pitchFamily="34" charset="0"/>
              <a:buChar char="•"/>
            </a:pPr>
            <a:r>
              <a:rPr lang="en-US" sz="2600" dirty="0"/>
              <a:t>Define privity.</a:t>
            </a:r>
          </a:p>
          <a:p>
            <a:pPr marL="461963" indent="-461963">
              <a:lnSpc>
                <a:spcPct val="100000"/>
              </a:lnSpc>
              <a:buFont typeface="Arial" panose="020B0604020202020204" pitchFamily="34" charset="0"/>
              <a:buChar char="•"/>
            </a:pPr>
            <a:r>
              <a:rPr lang="en-US" sz="2600" dirty="0"/>
              <a:t>Identify the rights of third-party beneficiaries.</a:t>
            </a:r>
          </a:p>
          <a:p>
            <a:pPr marL="461963" indent="-461963">
              <a:lnSpc>
                <a:spcPct val="100000"/>
              </a:lnSpc>
              <a:buFont typeface="Arial" panose="020B0604020202020204" pitchFamily="34" charset="0"/>
              <a:buChar char="•"/>
            </a:pPr>
            <a:r>
              <a:rPr lang="en-US" sz="2600" dirty="0"/>
              <a:t>Describe the legal rights and obligations of parties to assignments and delegations.</a:t>
            </a:r>
          </a:p>
          <a:p>
            <a:pPr marL="461963" indent="-461963">
              <a:lnSpc>
                <a:spcPct val="100000"/>
              </a:lnSpc>
              <a:buFont typeface="Arial" panose="020B0604020202020204" pitchFamily="34" charset="0"/>
              <a:buChar char="•"/>
            </a:pPr>
            <a:r>
              <a:rPr lang="en-US" sz="2600" dirty="0"/>
              <a:t>Identify the restatement rule for liability to third parties.</a:t>
            </a:r>
          </a:p>
          <a:p>
            <a:pPr marL="461963" indent="-461963">
              <a:lnSpc>
                <a:spcPct val="100000"/>
              </a:lnSpc>
              <a:buFont typeface="Arial" panose="020B0604020202020204" pitchFamily="34" charset="0"/>
              <a:buChar char="•"/>
            </a:pPr>
            <a:r>
              <a:rPr lang="en-US" sz="2600" dirty="0"/>
              <a:t>Distinguish between intended and incidental beneficiaries.</a:t>
            </a:r>
          </a:p>
        </p:txBody>
      </p:sp>
    </p:spTree>
    <p:extLst>
      <p:ext uri="{BB962C8B-B14F-4D97-AF65-F5344CB8AC3E}">
        <p14:creationId xmlns:p14="http://schemas.microsoft.com/office/powerpoint/2010/main" val="351383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Why Do Third Party Rights Matter?</a:t>
            </a:r>
          </a:p>
        </p:txBody>
      </p:sp>
      <p:pic>
        <p:nvPicPr>
          <p:cNvPr id="9" name="Picture Placeholder 8" descr="An illustration shows three signs in three diamond-shaped structures. The signs show a graphic each, labeled as follows. An assignor, an assignee, and an obligor.">
            <a:extLst>
              <a:ext uri="{FF2B5EF4-FFF2-40B4-BE49-F238E27FC236}">
                <a16:creationId xmlns:a16="http://schemas.microsoft.com/office/drawing/2014/main" id="{C22128D1-F77A-438C-8DD0-8842937B627C}"/>
              </a:ext>
            </a:extLst>
          </p:cNvPr>
          <p:cNvPicPr>
            <a:picLocks noGrp="1" noChangeAspect="1"/>
          </p:cNvPicPr>
          <p:nvPr>
            <p:ph type="pic" sz="quarter" idx="20"/>
          </p:nvPr>
        </p:nvPicPr>
        <p:blipFill>
          <a:blip r:embed="rId3"/>
          <a:stretch>
            <a:fillRect/>
          </a:stretch>
        </p:blipFill>
        <p:spPr>
          <a:xfrm>
            <a:off x="203706" y="1489070"/>
            <a:ext cx="11784589" cy="3200677"/>
          </a:xfrm>
          <a:prstGeom prst="rect">
            <a:avLst/>
          </a:prstGeom>
        </p:spPr>
      </p:pic>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4921250"/>
            <a:ext cx="10849334" cy="1111250"/>
          </a:xfrm>
        </p:spPr>
        <p:txBody>
          <a:bodyPr>
            <a:noAutofit/>
          </a:bodyPr>
          <a:lstStyle/>
          <a:p>
            <a:pPr>
              <a:lnSpc>
                <a:spcPct val="100000"/>
              </a:lnSpc>
              <a:spcBef>
                <a:spcPts val="624"/>
              </a:spcBef>
            </a:pPr>
            <a:r>
              <a:rPr lang="en-US" b="1" dirty="0">
                <a:latin typeface="Arial" panose="020B0604020202020204" pitchFamily="34" charset="0"/>
                <a:ea typeface="Open Sans" panose="020B0606030504020204" pitchFamily="34" charset="0"/>
                <a:cs typeface="Arial" panose="020B0604020202020204" pitchFamily="34" charset="0"/>
              </a:rPr>
              <a:t>Scenario: </a:t>
            </a:r>
            <a:r>
              <a:rPr lang="en-US" dirty="0">
                <a:latin typeface="Arial" panose="020B0604020202020204" pitchFamily="34" charset="0"/>
                <a:ea typeface="Open Sans" panose="020B0606030504020204" pitchFamily="34" charset="0"/>
                <a:cs typeface="Arial" panose="020B0604020202020204" pitchFamily="34" charset="0"/>
              </a:rPr>
              <a:t>Nick obtains a loan from Northwest bank to buy a condo. Northwest Bank sends a letter stating that it has transferred its rights to receive payments to Central Bank. To whom does Nick have to make his monthly mortgage payments to now?</a:t>
            </a:r>
          </a:p>
        </p:txBody>
      </p:sp>
    </p:spTree>
    <p:extLst>
      <p:ext uri="{BB962C8B-B14F-4D97-AF65-F5344CB8AC3E}">
        <p14:creationId xmlns:p14="http://schemas.microsoft.com/office/powerpoint/2010/main" val="25103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Assignments</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6" y="1429407"/>
            <a:ext cx="6361417" cy="1734207"/>
          </a:xfrm>
        </p:spPr>
        <p:txBody>
          <a:bodyPr>
            <a:normAutofit/>
          </a:bodyPr>
          <a:lstStyle/>
          <a:p>
            <a:pPr marL="461963" indent="-461963">
              <a:lnSpc>
                <a:spcPct val="100000"/>
              </a:lnSpc>
              <a:spcBef>
                <a:spcPts val="624"/>
              </a:spcBef>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Privity of contract</a:t>
            </a:r>
          </a:p>
          <a:p>
            <a:pPr marL="461963" indent="-461963">
              <a:lnSpc>
                <a:spcPct val="100000"/>
              </a:lnSpc>
              <a:spcBef>
                <a:spcPts val="624"/>
              </a:spcBef>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Transfer of contract rights to a third person</a:t>
            </a:r>
          </a:p>
          <a:p>
            <a:pPr marL="914400" lvl="1" indent="-452438">
              <a:lnSpc>
                <a:spcPct val="100000"/>
              </a:lnSpc>
              <a:spcBef>
                <a:spcPts val="624"/>
              </a:spcBef>
              <a:spcAft>
                <a:spcPts val="1800"/>
              </a:spcAft>
              <a:buFont typeface="Calibri" panose="020F0502020204030204" pitchFamily="34" charset="0"/>
              <a:buChar char="–"/>
            </a:pPr>
            <a:r>
              <a:rPr lang="en-US" sz="2200" b="1" dirty="0">
                <a:solidFill>
                  <a:srgbClr val="000000"/>
                </a:solidFill>
                <a:latin typeface="Arial" panose="020B0604020202020204" pitchFamily="34" charset="0"/>
                <a:cs typeface="Arial" panose="020B0604020202020204" pitchFamily="34" charset="0"/>
              </a:rPr>
              <a:t>Example 18.1 </a:t>
            </a:r>
            <a:r>
              <a:rPr lang="en-US" sz="2200" dirty="0">
                <a:solidFill>
                  <a:srgbClr val="000000"/>
                </a:solidFill>
                <a:latin typeface="Arial" panose="020B0604020202020204" pitchFamily="34" charset="0"/>
                <a:cs typeface="Arial" panose="020B0604020202020204" pitchFamily="34" charset="0"/>
              </a:rPr>
              <a:t>Kendra</a:t>
            </a:r>
          </a:p>
        </p:txBody>
      </p:sp>
      <p:pic>
        <p:nvPicPr>
          <p:cNvPr id="8" name="Picture Placeholder 7">
            <a:extLst>
              <a:ext uri="{FF2B5EF4-FFF2-40B4-BE49-F238E27FC236}">
                <a16:creationId xmlns:a16="http://schemas.microsoft.com/office/drawing/2014/main" id="{50B2DE75-711E-4853-A0ED-DA5E2748A0ED}"/>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4522295" y="2514600"/>
            <a:ext cx="914400" cy="914400"/>
          </a:xfrm>
          <a:prstGeom prst="rect">
            <a:avLst/>
          </a:prstGeom>
        </p:spPr>
      </p:pic>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22060" y="3352800"/>
            <a:ext cx="10849830" cy="2827283"/>
          </a:xfrm>
        </p:spPr>
        <p:txBody>
          <a:bodyPr/>
          <a:lstStyle/>
          <a:p>
            <a:pPr>
              <a:lnSpc>
                <a:spcPct val="100000"/>
              </a:lnSpc>
              <a:spcBef>
                <a:spcPts val="624"/>
              </a:spcBef>
              <a:spcAft>
                <a:spcPts val="1200"/>
              </a:spcAft>
            </a:pPr>
            <a:r>
              <a:rPr lang="en-US" sz="2400" b="1" dirty="0">
                <a:solidFill>
                  <a:srgbClr val="004A78"/>
                </a:solidFill>
                <a:latin typeface="Arial" panose="020B0604020202020204" pitchFamily="34" charset="0"/>
                <a:cs typeface="Arial" panose="020B0604020202020204" pitchFamily="34" charset="0"/>
              </a:rPr>
              <a:t>Effect of an Assignment</a:t>
            </a:r>
          </a:p>
          <a:p>
            <a:pPr marL="461963" indent="-461963">
              <a:lnSpc>
                <a:spcPct val="100000"/>
              </a:lnSpc>
              <a:spcBef>
                <a:spcPts val="624"/>
              </a:spcBef>
              <a:spcAft>
                <a:spcPts val="1200"/>
              </a:spcAft>
              <a:buClr>
                <a:srgbClr val="004A78"/>
              </a:buClr>
              <a:buFont typeface="Arial" panose="020B0604020202020204" pitchFamily="34" charset="0"/>
              <a:buChar char="•"/>
            </a:pPr>
            <a:r>
              <a:rPr lang="en-US" sz="2400" dirty="0">
                <a:latin typeface="Arial" panose="020B0604020202020204" pitchFamily="34" charset="0"/>
                <a:cs typeface="Arial" panose="020B0604020202020204" pitchFamily="34" charset="0"/>
              </a:rPr>
              <a:t>Extinguishes the rights of the assignor</a:t>
            </a:r>
          </a:p>
          <a:p>
            <a:pPr marL="461963" indent="-461963">
              <a:lnSpc>
                <a:spcPct val="100000"/>
              </a:lnSpc>
              <a:spcBef>
                <a:spcPts val="624"/>
              </a:spcBef>
              <a:spcAft>
                <a:spcPts val="1200"/>
              </a:spcAft>
              <a:buClr>
                <a:srgbClr val="004A78"/>
              </a:buClr>
              <a:buFont typeface="Arial" panose="020B0604020202020204" pitchFamily="34" charset="0"/>
              <a:buChar char="•"/>
            </a:pPr>
            <a:r>
              <a:rPr lang="en-US" sz="2400" dirty="0">
                <a:latin typeface="Arial" panose="020B0604020202020204" pitchFamily="34" charset="0"/>
                <a:cs typeface="Arial" panose="020B0604020202020204" pitchFamily="34" charset="0"/>
              </a:rPr>
              <a:t>Assignee takes rights subject to defenses </a:t>
            </a:r>
          </a:p>
        </p:txBody>
      </p:sp>
    </p:spTree>
    <p:extLst>
      <p:ext uri="{BB962C8B-B14F-4D97-AF65-F5344CB8AC3E}">
        <p14:creationId xmlns:p14="http://schemas.microsoft.com/office/powerpoint/2010/main" val="337071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Exhibit 18-1 Assignment Relationships</a:t>
            </a:r>
          </a:p>
        </p:txBody>
      </p:sp>
      <p:pic>
        <p:nvPicPr>
          <p:cNvPr id="6" name="Picture Placeholder 5" descr="An illustration shows a triangular flow between an assignor, Alex; an assignee, Charles, and an obligor, Brenda. Step 1. Original contract is formed between Alex and Brenda. Step 2. Alex assigns rights under contract to Charles. Duties owed after assignment between Brenda and Charles (an arrow from Brenda points to Charles).">
            <a:extLst>
              <a:ext uri="{FF2B5EF4-FFF2-40B4-BE49-F238E27FC236}">
                <a16:creationId xmlns:a16="http://schemas.microsoft.com/office/drawing/2014/main" id="{A667764C-3E92-430A-84DD-068D95DA4520}"/>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156317" y="1616156"/>
            <a:ext cx="9879365" cy="3974603"/>
          </a:xfrm>
          <a:prstGeom prst="rect">
            <a:avLst/>
          </a:prstGeom>
        </p:spPr>
      </p:pic>
    </p:spTree>
    <p:extLst>
      <p:ext uri="{BB962C8B-B14F-4D97-AF65-F5344CB8AC3E}">
        <p14:creationId xmlns:p14="http://schemas.microsoft.com/office/powerpoint/2010/main" val="242660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US" dirty="0"/>
              <a:t>JP Morgan Chase Bank N.A. v. McNeill</a:t>
            </a:r>
            <a:br>
              <a:rPr lang="en-US" dirty="0"/>
            </a:br>
            <a:r>
              <a:rPr lang="en-US" dirty="0"/>
              <a:t>Polling Question</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600" dirty="0">
                <a:solidFill>
                  <a:srgbClr val="004A78"/>
                </a:solidFill>
              </a:rPr>
              <a:t>The contract between McNeill and Rodeo Ford provided that “any change to [it] must be in writing[,] and we must sign it.” Based on this provision, should the court have ruled in favor of McNeill?  </a:t>
            </a:r>
          </a:p>
          <a:p>
            <a:pPr marL="342900" indent="-342900" algn="ctr">
              <a:lnSpc>
                <a:spcPct val="100000"/>
              </a:lnSpc>
              <a:buFont typeface="Wingdings" pitchFamily="2" charset="2"/>
              <a:buChar char="q"/>
            </a:pPr>
            <a:r>
              <a:rPr lang="en-US" sz="2600" dirty="0">
                <a:solidFill>
                  <a:srgbClr val="004A78"/>
                </a:solidFill>
              </a:rPr>
              <a:t>Yes</a:t>
            </a:r>
          </a:p>
          <a:p>
            <a:pPr marL="342900" indent="-342900" algn="ctr">
              <a:lnSpc>
                <a:spcPct val="100000"/>
              </a:lnSpc>
              <a:spcAft>
                <a:spcPts val="1800"/>
              </a:spcAft>
              <a:buFont typeface="Wingdings" pitchFamily="2" charset="2"/>
              <a:buChar char="q"/>
            </a:pPr>
            <a:r>
              <a:rPr lang="en-US" sz="2600" dirty="0">
                <a:solidFill>
                  <a:srgbClr val="004A78"/>
                </a:solidFill>
              </a:rPr>
              <a:t>No</a:t>
            </a:r>
          </a:p>
          <a:p>
            <a:pPr>
              <a:lnSpc>
                <a:spcPct val="100000"/>
              </a:lnSpc>
            </a:pPr>
            <a:r>
              <a:rPr lang="en-US" sz="2600" dirty="0">
                <a:solidFill>
                  <a:srgbClr val="004A78"/>
                </a:solidFill>
              </a:rPr>
              <a:t>Explain your reasoning to another person or classmate. </a:t>
            </a:r>
          </a:p>
        </p:txBody>
      </p:sp>
    </p:spTree>
    <p:extLst>
      <p:ext uri="{BB962C8B-B14F-4D97-AF65-F5344CB8AC3E}">
        <p14:creationId xmlns:p14="http://schemas.microsoft.com/office/powerpoint/2010/main" val="42478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Rights that Cannot be Assigned</a:t>
            </a:r>
          </a:p>
        </p:txBody>
      </p:sp>
      <p:sp>
        <p:nvSpPr>
          <p:cNvPr id="6" name="Text Placeholder 5">
            <a:extLst>
              <a:ext uri="{FF2B5EF4-FFF2-40B4-BE49-F238E27FC236}">
                <a16:creationId xmlns:a16="http://schemas.microsoft.com/office/drawing/2014/main" id="{09BC9674-00AE-434D-9FA6-E3A3AFAB8BA0}"/>
              </a:ext>
            </a:extLst>
          </p:cNvPr>
          <p:cNvSpPr>
            <a:spLocks noGrp="1"/>
          </p:cNvSpPr>
          <p:nvPr>
            <p:ph type="body" sz="quarter" idx="17"/>
          </p:nvPr>
        </p:nvSpPr>
        <p:spPr>
          <a:xfrm>
            <a:off x="743576" y="1638300"/>
            <a:ext cx="10061058" cy="1711956"/>
          </a:xfrm>
        </p:spPr>
        <p:txBody>
          <a:bodyPr/>
          <a:lstStyle/>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a statute expressly prohibits assignment </a:t>
            </a:r>
          </a:p>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a contract is personal in nature</a:t>
            </a:r>
          </a:p>
          <a:p>
            <a:pPr marL="914400" lvl="2" indent="-452438">
              <a:lnSpc>
                <a:spcPct val="100000"/>
              </a:lnSpc>
              <a:spcBef>
                <a:spcPts val="624"/>
              </a:spcBef>
              <a:spcAft>
                <a:spcPts val="1200"/>
              </a:spcAft>
              <a:buClr>
                <a:srgbClr val="004A78"/>
              </a:buClr>
              <a:buFont typeface="Calibri" panose="020F0502020204030204" pitchFamily="34" charset="0"/>
              <a:buChar char="–"/>
            </a:pPr>
            <a:r>
              <a:rPr lang="en-US" sz="2200" b="1" dirty="0">
                <a:solidFill>
                  <a:srgbClr val="000000"/>
                </a:solidFill>
                <a:latin typeface="Arial" panose="020B0604020202020204" pitchFamily="34" charset="0"/>
                <a:cs typeface="Arial" panose="020B0604020202020204" pitchFamily="34" charset="0"/>
              </a:rPr>
              <a:t>Example 18.4 </a:t>
            </a:r>
            <a:r>
              <a:rPr lang="en-US" sz="2200" dirty="0">
                <a:solidFill>
                  <a:srgbClr val="000000"/>
                </a:solidFill>
                <a:latin typeface="Arial" panose="020B0604020202020204" pitchFamily="34" charset="0"/>
                <a:cs typeface="Arial" panose="020B0604020202020204" pitchFamily="34" charset="0"/>
              </a:rPr>
              <a:t>Anton</a:t>
            </a:r>
          </a:p>
        </p:txBody>
      </p:sp>
      <p:pic>
        <p:nvPicPr>
          <p:cNvPr id="12" name="Picture Placeholder 11">
            <a:extLst>
              <a:ext uri="{FF2B5EF4-FFF2-40B4-BE49-F238E27FC236}">
                <a16:creationId xmlns:a16="http://schemas.microsoft.com/office/drawing/2014/main" id="{958E35AA-A26B-470C-AE83-D5C53947FBA9}"/>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4374385" y="2623765"/>
            <a:ext cx="914400" cy="914400"/>
          </a:xfrm>
          <a:prstGeom prst="rect">
            <a:avLst/>
          </a:prstGeom>
        </p:spPr>
      </p:pic>
      <p:sp>
        <p:nvSpPr>
          <p:cNvPr id="8" name="Content Placeholder 7">
            <a:extLst>
              <a:ext uri="{FF2B5EF4-FFF2-40B4-BE49-F238E27FC236}">
                <a16:creationId xmlns:a16="http://schemas.microsoft.com/office/drawing/2014/main" id="{E420B73B-8DC5-4D9C-94B6-24FDB3D95DDB}"/>
              </a:ext>
            </a:extLst>
          </p:cNvPr>
          <p:cNvSpPr>
            <a:spLocks noGrp="1"/>
          </p:cNvSpPr>
          <p:nvPr>
            <p:ph sz="quarter" idx="18"/>
          </p:nvPr>
        </p:nvSpPr>
        <p:spPr>
          <a:xfrm>
            <a:off x="743574" y="3538165"/>
            <a:ext cx="10610225" cy="914400"/>
          </a:xfrm>
        </p:spPr>
        <p:txBody>
          <a:bodyPr/>
          <a:lstStyle/>
          <a:p>
            <a:pPr marL="461963" indent="-461963">
              <a:lnSpc>
                <a:spcPct val="100000"/>
              </a:lnSpc>
              <a:spcBef>
                <a:spcPts val="624"/>
              </a:spcBef>
              <a:spcAft>
                <a:spcPts val="1200"/>
              </a:spcAft>
              <a:buClr>
                <a:srgbClr val="004A78"/>
              </a:buClr>
              <a:buFont typeface="Arial" panose="020B0604020202020204" pitchFamily="34" charset="0"/>
              <a:buChar char="•"/>
            </a:pPr>
            <a:r>
              <a:rPr lang="en-US" sz="2400" dirty="0">
                <a:latin typeface="Arial" panose="020B0604020202020204" pitchFamily="34" charset="0"/>
                <a:cs typeface="Arial" panose="020B0604020202020204" pitchFamily="34" charset="0"/>
              </a:rPr>
              <a:t>When an assignment significantly changes the </a:t>
            </a:r>
            <a:r>
              <a:rPr lang="en-US" sz="2400" dirty="0" err="1">
                <a:latin typeface="Arial" panose="020B0604020202020204" pitchFamily="34" charset="0"/>
                <a:cs typeface="Arial" panose="020B0604020202020204" pitchFamily="34" charset="0"/>
              </a:rPr>
              <a:t>obliger’s</a:t>
            </a:r>
            <a:r>
              <a:rPr lang="en-US" sz="2400" dirty="0">
                <a:latin typeface="Arial" panose="020B0604020202020204" pitchFamily="34" charset="0"/>
                <a:cs typeface="Arial" panose="020B0604020202020204" pitchFamily="34" charset="0"/>
              </a:rPr>
              <a:t> risk or duties </a:t>
            </a:r>
          </a:p>
          <a:p>
            <a:pPr marL="914400" lvl="2" indent="-452438">
              <a:lnSpc>
                <a:spcPct val="100000"/>
              </a:lnSpc>
              <a:spcBef>
                <a:spcPts val="624"/>
              </a:spcBef>
              <a:spcAft>
                <a:spcPts val="1200"/>
              </a:spcAft>
              <a:buClr>
                <a:srgbClr val="004A78"/>
              </a:buClr>
              <a:buFont typeface="Calibri" panose="020F0502020204030204" pitchFamily="34" charset="0"/>
              <a:buChar char="–"/>
            </a:pPr>
            <a:r>
              <a:rPr lang="en-US" sz="2400" b="1" dirty="0">
                <a:solidFill>
                  <a:srgbClr val="000000"/>
                </a:solidFill>
                <a:latin typeface="Arial" panose="020B0604020202020204" pitchFamily="34" charset="0"/>
                <a:cs typeface="Arial" panose="020B0604020202020204" pitchFamily="34" charset="0"/>
              </a:rPr>
              <a:t>Example 18.5 </a:t>
            </a:r>
            <a:r>
              <a:rPr lang="en-US" sz="2400" dirty="0">
                <a:solidFill>
                  <a:srgbClr val="000000"/>
                </a:solidFill>
                <a:latin typeface="Arial" panose="020B0604020202020204" pitchFamily="34" charset="0"/>
                <a:cs typeface="Arial" panose="020B0604020202020204" pitchFamily="34" charset="0"/>
              </a:rPr>
              <a:t>Alice</a:t>
            </a:r>
          </a:p>
        </p:txBody>
      </p:sp>
      <p:pic>
        <p:nvPicPr>
          <p:cNvPr id="14" name="Picture Placeholder 13">
            <a:extLst>
              <a:ext uri="{FF2B5EF4-FFF2-40B4-BE49-F238E27FC236}">
                <a16:creationId xmlns:a16="http://schemas.microsoft.com/office/drawing/2014/main" id="{789E21E5-FF37-4FA9-9EE4-3F46E9DC5090}"/>
              </a:ext>
              <a:ext uri="{C183D7F6-B498-43B3-948B-1728B52AA6E4}">
                <adec:decorative xmlns:adec="http://schemas.microsoft.com/office/drawing/2017/decorative" val="1"/>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tretch>
            <a:fillRect/>
          </a:stretch>
        </p:blipFill>
        <p:spPr>
          <a:xfrm>
            <a:off x="4412347" y="3998826"/>
            <a:ext cx="914400" cy="914400"/>
          </a:xfrm>
          <a:prstGeom prst="rect">
            <a:avLst/>
          </a:prstGeom>
        </p:spPr>
      </p:pic>
    </p:spTree>
    <p:extLst>
      <p:ext uri="{BB962C8B-B14F-4D97-AF65-F5344CB8AC3E}">
        <p14:creationId xmlns:p14="http://schemas.microsoft.com/office/powerpoint/2010/main" val="412487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Knowledge Check 1</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975945"/>
            <a:ext cx="10848656" cy="4204138"/>
          </a:xfrm>
        </p:spPr>
        <p:txBody>
          <a:bodyPr>
            <a:noAutofit/>
          </a:bodyPr>
          <a:lstStyle/>
          <a:p>
            <a:pPr>
              <a:lnSpc>
                <a:spcPct val="100000"/>
              </a:lnSpc>
              <a:spcAft>
                <a:spcPts val="1800"/>
              </a:spcAft>
            </a:pPr>
            <a:r>
              <a:rPr lang="en-US" sz="2400" dirty="0">
                <a:solidFill>
                  <a:srgbClr val="004A78"/>
                </a:solidFill>
              </a:rPr>
              <a:t>Rights cannot be assigned (1) when</a:t>
            </a:r>
            <a:r>
              <a:rPr lang="en-US" sz="2400" dirty="0">
                <a:solidFill>
                  <a:srgbClr val="004A78"/>
                </a:solidFill>
                <a:latin typeface="Arial" panose="020B0604020202020204" pitchFamily="34" charset="0"/>
                <a:cs typeface="Arial" panose="020B0604020202020204" pitchFamily="34" charset="0"/>
              </a:rPr>
              <a:t> a statute expressly prohibits assignment, (2) when a contract is personal in nature, and (3) when an assignment significantly changes the </a:t>
            </a:r>
            <a:r>
              <a:rPr lang="en-US" sz="2400" dirty="0" err="1">
                <a:solidFill>
                  <a:srgbClr val="004A78"/>
                </a:solidFill>
                <a:latin typeface="Arial" panose="020B0604020202020204" pitchFamily="34" charset="0"/>
                <a:cs typeface="Arial" panose="020B0604020202020204" pitchFamily="34" charset="0"/>
              </a:rPr>
              <a:t>obliger’s</a:t>
            </a:r>
            <a:r>
              <a:rPr lang="en-US" sz="2400" dirty="0">
                <a:solidFill>
                  <a:srgbClr val="004A78"/>
                </a:solidFill>
                <a:latin typeface="Arial" panose="020B0604020202020204" pitchFamily="34" charset="0"/>
                <a:cs typeface="Arial" panose="020B0604020202020204" pitchFamily="34" charset="0"/>
              </a:rPr>
              <a:t> risk or duties.</a:t>
            </a:r>
          </a:p>
          <a:p>
            <a:pPr marL="4040188" indent="-342900">
              <a:lnSpc>
                <a:spcPct val="100000"/>
              </a:lnSpc>
              <a:buFont typeface="Wingdings" pitchFamily="2" charset="2"/>
              <a:buChar char="q"/>
            </a:pPr>
            <a:r>
              <a:rPr lang="en-US" sz="2400" dirty="0">
                <a:solidFill>
                  <a:srgbClr val="006298"/>
                </a:solidFill>
              </a:rPr>
              <a:t>True</a:t>
            </a:r>
          </a:p>
          <a:p>
            <a:pPr marL="4040188" indent="-342900">
              <a:lnSpc>
                <a:spcPct val="100000"/>
              </a:lnSpc>
              <a:buFont typeface="Wingdings" pitchFamily="2" charset="2"/>
              <a:buChar char="q"/>
            </a:pPr>
            <a:r>
              <a:rPr lang="en-US" sz="2400" dirty="0">
                <a:solidFill>
                  <a:srgbClr val="006298"/>
                </a:solidFill>
              </a:rPr>
              <a:t>False</a:t>
            </a:r>
          </a:p>
        </p:txBody>
      </p:sp>
    </p:spTree>
    <p:extLst>
      <p:ext uri="{BB962C8B-B14F-4D97-AF65-F5344CB8AC3E}">
        <p14:creationId xmlns:p14="http://schemas.microsoft.com/office/powerpoint/2010/main" val="132455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latin typeface="Arial" panose="020B0604020202020204" pitchFamily="34" charset="0"/>
                <a:cs typeface="Arial" panose="020B0604020202020204" pitchFamily="34" charset="0"/>
              </a:rPr>
              <a:t>When Contract Prohibits Assignment</a:t>
            </a:r>
            <a:endParaRPr lang="en-US" dirty="0"/>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602659"/>
            <a:ext cx="10831653" cy="3904762"/>
          </a:xfrm>
        </p:spPr>
        <p:txBody>
          <a:bodyPr>
            <a:noAutofit/>
          </a:bodyPr>
          <a:lstStyle/>
          <a:p>
            <a:pPr marL="457200" indent="-457200">
              <a:lnSpc>
                <a:spcPct val="100000"/>
              </a:lnSpc>
              <a:buFont typeface="+mj-lt"/>
              <a:buAutoNum type="arabicPeriod"/>
            </a:pPr>
            <a:r>
              <a:rPr lang="en-US" sz="2400" dirty="0">
                <a:latin typeface="Arial" panose="020B0604020202020204" pitchFamily="34" charset="0"/>
                <a:cs typeface="Arial" panose="020B0604020202020204" pitchFamily="34" charset="0"/>
              </a:rPr>
              <a:t>Contract cannot prevent assignment of right to receive funds.</a:t>
            </a:r>
            <a:endParaRPr lang="en-US" sz="2400" b="1" dirty="0">
              <a:latin typeface="Arial" panose="020B0604020202020204" pitchFamily="34" charset="0"/>
              <a:cs typeface="Arial" panose="020B0604020202020204" pitchFamily="34" charset="0"/>
            </a:endParaRPr>
          </a:p>
          <a:p>
            <a:pPr marL="457200" indent="-457200">
              <a:lnSpc>
                <a:spcPct val="100000"/>
              </a:lnSpc>
              <a:buFont typeface="+mj-lt"/>
              <a:buAutoNum type="arabicPeriod"/>
            </a:pPr>
            <a:r>
              <a:rPr lang="en-US" sz="2400" dirty="0">
                <a:latin typeface="Arial" panose="020B0604020202020204" pitchFamily="34" charset="0"/>
                <a:cs typeface="Arial" panose="020B0604020202020204" pitchFamily="34" charset="0"/>
              </a:rPr>
              <a:t>Ownership rights in real estate often cannot be prohibited because such a prohibition or alienation is contrary to public policy in most states.</a:t>
            </a:r>
            <a:endParaRPr lang="en-US" sz="2400" b="1" dirty="0">
              <a:latin typeface="Arial" panose="020B0604020202020204" pitchFamily="34" charset="0"/>
              <a:cs typeface="Arial" panose="020B0604020202020204" pitchFamily="34" charset="0"/>
            </a:endParaRPr>
          </a:p>
          <a:p>
            <a:pPr marL="457200" indent="-457200">
              <a:lnSpc>
                <a:spcPct val="100000"/>
              </a:lnSpc>
              <a:buFont typeface="+mj-lt"/>
              <a:buAutoNum type="arabicPeriod"/>
            </a:pPr>
            <a:r>
              <a:rPr lang="en-US" sz="2400" dirty="0">
                <a:latin typeface="Arial" panose="020B0604020202020204" pitchFamily="34" charset="0"/>
                <a:cs typeface="Arial" panose="020B0604020202020204" pitchFamily="34" charset="0"/>
              </a:rPr>
              <a:t>Negotiable instruments (such as checks and promissory notes) cannot be prohibited.</a:t>
            </a:r>
            <a:endParaRPr lang="en-US" sz="2400" b="1" dirty="0">
              <a:latin typeface="Arial" panose="020B0604020202020204" pitchFamily="34" charset="0"/>
              <a:cs typeface="Arial" panose="020B0604020202020204" pitchFamily="34" charset="0"/>
            </a:endParaRPr>
          </a:p>
          <a:p>
            <a:pPr marL="457200" indent="-457200">
              <a:lnSpc>
                <a:spcPct val="100000"/>
              </a:lnSpc>
              <a:buFont typeface="+mj-lt"/>
              <a:buAutoNum type="arabicPeriod"/>
            </a:pPr>
            <a:r>
              <a:rPr lang="en-US" sz="2400" dirty="0">
                <a:latin typeface="Arial" panose="020B0604020202020204" pitchFamily="34" charset="0"/>
                <a:cs typeface="Arial" panose="020B0604020202020204" pitchFamily="34" charset="0"/>
              </a:rPr>
              <a:t>For the sale of goods, right to receive payments on an account (or damages) for breach of contract may be assigned, even though the sales contract prohibits such an assignment. </a:t>
            </a:r>
          </a:p>
          <a:p>
            <a:pPr marL="914400" lvl="1" indent="-452438">
              <a:lnSpc>
                <a:spcPct val="150000"/>
              </a:lnSpc>
              <a:buFont typeface="Calibri" panose="020F0502020204030204" pitchFamily="34" charset="0"/>
              <a:buChar char="–"/>
            </a:pPr>
            <a:r>
              <a:rPr lang="en-US" sz="2200" b="1" dirty="0">
                <a:solidFill>
                  <a:srgbClr val="000000"/>
                </a:solidFill>
                <a:latin typeface="Arial" panose="020B0604020202020204" pitchFamily="34" charset="0"/>
                <a:cs typeface="Arial" panose="020B0604020202020204" pitchFamily="34" charset="0"/>
              </a:rPr>
              <a:t>Example 18.6 </a:t>
            </a:r>
            <a:r>
              <a:rPr lang="en-US" sz="2200" dirty="0">
                <a:solidFill>
                  <a:srgbClr val="000000"/>
                </a:solidFill>
                <a:latin typeface="Arial" panose="020B0604020202020204" pitchFamily="34" charset="0"/>
                <a:cs typeface="Arial" panose="020B0604020202020204" pitchFamily="34" charset="0"/>
              </a:rPr>
              <a:t>Ramirez</a:t>
            </a:r>
          </a:p>
        </p:txBody>
      </p:sp>
      <p:pic>
        <p:nvPicPr>
          <p:cNvPr id="6" name="Picture Placeholder 5">
            <a:extLst>
              <a:ext uri="{FF2B5EF4-FFF2-40B4-BE49-F238E27FC236}">
                <a16:creationId xmlns:a16="http://schemas.microsoft.com/office/drawing/2014/main" id="{BD30E760-1EE8-46A4-BD3D-435268676C90}"/>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4826876" y="4975816"/>
            <a:ext cx="914400" cy="914400"/>
          </a:xfrm>
          <a:prstGeom prst="rect">
            <a:avLst/>
          </a:prstGeom>
        </p:spPr>
      </p:pic>
    </p:spTree>
    <p:extLst>
      <p:ext uri="{BB962C8B-B14F-4D97-AF65-F5344CB8AC3E}">
        <p14:creationId xmlns:p14="http://schemas.microsoft.com/office/powerpoint/2010/main" val="94759887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docProps/app.xml><?xml version="1.0" encoding="utf-8"?>
<Properties xmlns="http://schemas.openxmlformats.org/officeDocument/2006/extended-properties" xmlns:vt="http://schemas.openxmlformats.org/officeDocument/2006/docPropsVTypes">
  <TotalTime>3599</TotalTime>
  <Words>2642</Words>
  <Application>Microsoft Macintosh PowerPoint</Application>
  <PresentationFormat>Widescreen</PresentationFormat>
  <Paragraphs>197</Paragraphs>
  <Slides>26</Slides>
  <Notes>24</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arial</vt:lpstr>
      <vt:lpstr>Calibri</vt:lpstr>
      <vt:lpstr>Helvetica</vt:lpstr>
      <vt:lpstr>Open Sans</vt:lpstr>
      <vt:lpstr>Summer Font</vt:lpstr>
      <vt:lpstr>Wingdings</vt:lpstr>
      <vt:lpstr>Office Theme</vt:lpstr>
      <vt:lpstr>Microsoft Word Document</vt:lpstr>
      <vt:lpstr>Chapter 18</vt:lpstr>
      <vt:lpstr>Chapter Objectives</vt:lpstr>
      <vt:lpstr>Why Do Third Party Rights Matter?</vt:lpstr>
      <vt:lpstr>Assignments</vt:lpstr>
      <vt:lpstr>Exhibit 18-1 Assignment Relationships</vt:lpstr>
      <vt:lpstr>JP Morgan Chase Bank N.A. v. McNeill Polling Question</vt:lpstr>
      <vt:lpstr>Rights that Cannot be Assigned</vt:lpstr>
      <vt:lpstr>Knowledge Check 1</vt:lpstr>
      <vt:lpstr>When Contract Prohibits Assignment</vt:lpstr>
      <vt:lpstr>Notice of Assignment</vt:lpstr>
      <vt:lpstr>Delegations</vt:lpstr>
      <vt:lpstr>Exhibit 18-2 Delegation Relationships</vt:lpstr>
      <vt:lpstr>Mirandette v. Nelnet, Inc. Polling Question</vt:lpstr>
      <vt:lpstr>“Assignment of All Rights”</vt:lpstr>
      <vt:lpstr>Third Party Beneficiaries</vt:lpstr>
      <vt:lpstr>Bozzio v. EMI Group, Ltd.  Polling Question</vt:lpstr>
      <vt:lpstr>Types of Intended Beneficiaries</vt:lpstr>
      <vt:lpstr>Group Breakout Discussion Activity: Creating Scenarios When the Rights of an Intended Beneficiary Vest</vt:lpstr>
      <vt:lpstr>Incidental Beneficiaries</vt:lpstr>
      <vt:lpstr>Identifying Intended versus Incidental Beneficiaries</vt:lpstr>
      <vt:lpstr>Knowledge Check 2</vt:lpstr>
      <vt:lpstr>Knowledge Check Video: Third Party Rights</vt:lpstr>
      <vt:lpstr>Knowledge Check Video Question</vt:lpstr>
      <vt:lpstr>Video Debrief: Third Party Rights</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 </dc:title>
  <dc:creator>Gordner, Eliza</dc:creator>
  <cp:lastModifiedBy>Tracy Grenier</cp:lastModifiedBy>
  <cp:revision>389</cp:revision>
  <dcterms:created xsi:type="dcterms:W3CDTF">2020-10-19T17:21:24Z</dcterms:created>
  <dcterms:modified xsi:type="dcterms:W3CDTF">2021-02-22T17:37:32Z</dcterms:modified>
</cp:coreProperties>
</file>